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04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318134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8134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454900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4800" y="9740900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952875" y="3891153"/>
            <a:ext cx="3301203" cy="43799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73608" y="832103"/>
            <a:ext cx="2969514" cy="19103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73734" y="6264275"/>
            <a:ext cx="2755265" cy="18694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17525" y="3261233"/>
            <a:ext cx="2908689" cy="26334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97280" y="656590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1687" y="681177"/>
            <a:ext cx="6669024" cy="511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96492" y="9266631"/>
            <a:ext cx="334644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85382" y="9275774"/>
            <a:ext cx="58102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med.utah.edu/WebPath/webpath.html" TargetMode="External"/><Relationship Id="rId2" Type="http://schemas.openxmlformats.org/officeDocument/2006/relationships/hyperlink" Target="http://www.amazon.com/s/ref=dp_byline_sr_book_1?ie=UTF8&amp;amp;field-author=Edward+F.+Goljan+MD&amp;amp;search-alias=books&amp;amp;text=Edward+F.+Goljan+MD&amp;amp;sort=relevancerank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pathologyatlas.ro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.int/mental_health/neurology/neurological_disorders_report_web.pdf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4051427" y="1454150"/>
            <a:ext cx="3169285" cy="49720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109855">
              <a:lnSpc>
                <a:spcPts val="2540"/>
              </a:lnSpc>
            </a:pPr>
            <a:r>
              <a:rPr sz="2200" b="1" spc="-305" dirty="0">
                <a:solidFill>
                  <a:srgbClr val="30849B"/>
                </a:solidFill>
                <a:latin typeface="Arial"/>
                <a:cs typeface="Arial"/>
              </a:rPr>
              <a:t>NEUROSCIENCES</a:t>
            </a:r>
            <a:r>
              <a:rPr sz="2200" b="1" spc="-175" dirty="0">
                <a:solidFill>
                  <a:srgbClr val="30849B"/>
                </a:solidFill>
                <a:latin typeface="Arial"/>
                <a:cs typeface="Arial"/>
              </a:rPr>
              <a:t> </a:t>
            </a:r>
            <a:r>
              <a:rPr sz="2200" b="1" spc="-220" dirty="0">
                <a:solidFill>
                  <a:srgbClr val="30849B"/>
                </a:solidFill>
                <a:latin typeface="Arial"/>
                <a:cs typeface="Arial"/>
              </a:rPr>
              <a:t>MODULE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51427" y="2129282"/>
            <a:ext cx="3169285" cy="359073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551815">
              <a:lnSpc>
                <a:spcPts val="2760"/>
              </a:lnSpc>
            </a:pPr>
            <a:r>
              <a:rPr sz="2400" b="1" spc="-335" dirty="0">
                <a:solidFill>
                  <a:srgbClr val="797849"/>
                </a:solidFill>
                <a:latin typeface="Arial"/>
                <a:cs typeface="Arial"/>
              </a:rPr>
              <a:t>SECOND  </a:t>
            </a:r>
            <a:r>
              <a:rPr sz="2400" b="1" spc="-365">
                <a:solidFill>
                  <a:srgbClr val="797849"/>
                </a:solidFill>
                <a:latin typeface="Arial"/>
                <a:cs typeface="Arial"/>
              </a:rPr>
              <a:t>YEAR</a:t>
            </a:r>
            <a:r>
              <a:rPr sz="2400" b="1" spc="-310">
                <a:solidFill>
                  <a:srgbClr val="797849"/>
                </a:solidFill>
                <a:latin typeface="Arial"/>
                <a:cs typeface="Arial"/>
              </a:rPr>
              <a:t> </a:t>
            </a:r>
            <a:r>
              <a:rPr sz="2400" b="1" spc="-295" smtClean="0">
                <a:solidFill>
                  <a:srgbClr val="797849"/>
                </a:solidFill>
                <a:latin typeface="Arial"/>
                <a:cs typeface="Arial"/>
              </a:rPr>
              <a:t>MBBS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051427" y="681177"/>
            <a:ext cx="3169285" cy="51117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17780" rIns="0" bIns="0" rtlCol="0">
            <a:spAutoFit/>
          </a:bodyPr>
          <a:lstStyle/>
          <a:p>
            <a:pPr marL="995044">
              <a:lnSpc>
                <a:spcPct val="100000"/>
              </a:lnSpc>
              <a:spcBef>
                <a:spcPts val="140"/>
              </a:spcBef>
            </a:pPr>
            <a:r>
              <a:rPr spc="-350" dirty="0"/>
              <a:t>STUDY</a:t>
            </a:r>
            <a:r>
              <a:rPr spc="-170" dirty="0"/>
              <a:t> </a:t>
            </a:r>
            <a:r>
              <a:rPr spc="-285" dirty="0"/>
              <a:t>GUIDE</a:t>
            </a:r>
          </a:p>
        </p:txBody>
      </p:sp>
      <p:pic>
        <p:nvPicPr>
          <p:cNvPr id="13" name="Picture 12" descr="download.png"/>
          <p:cNvPicPr>
            <a:picLocks noChangeAspect="1"/>
          </p:cNvPicPr>
          <p:nvPr/>
        </p:nvPicPr>
        <p:blipFill>
          <a:blip r:embed="rId2"/>
          <a:srcRect t="35778" b="39333"/>
          <a:stretch>
            <a:fillRect/>
          </a:stretch>
        </p:blipFill>
        <p:spPr>
          <a:xfrm>
            <a:off x="457200" y="8686800"/>
            <a:ext cx="2895600" cy="838200"/>
          </a:xfrm>
          <a:prstGeom prst="rect">
            <a:avLst/>
          </a:prstGeom>
        </p:spPr>
      </p:pic>
      <p:pic>
        <p:nvPicPr>
          <p:cNvPr id="14" name="Picture 13" descr="logo_hospit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8382000"/>
            <a:ext cx="1238250" cy="123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3640" y="426211"/>
            <a:ext cx="6221095" cy="195072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 marL="313690">
              <a:lnSpc>
                <a:spcPct val="100000"/>
              </a:lnSpc>
              <a:spcBef>
                <a:spcPts val="185"/>
              </a:spcBef>
              <a:tabLst>
                <a:tab pos="3009900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>
                <a:latin typeface="Arial"/>
                <a:cs typeface="Arial"/>
              </a:rPr>
              <a:t>	</a:t>
            </a:r>
            <a:endParaRPr sz="1650" baseline="5050">
              <a:latin typeface="Arial"/>
              <a:cs typeface="Arial"/>
            </a:endParaRPr>
          </a:p>
          <a:p>
            <a:pPr marL="229870" marR="2084070" indent="-228600">
              <a:lnSpc>
                <a:spcPct val="115999"/>
              </a:lnSpc>
              <a:spcBef>
                <a:spcPts val="175"/>
              </a:spcBef>
              <a:buFont typeface="Symbol"/>
              <a:buChar char=""/>
              <a:tabLst>
                <a:tab pos="229870" algn="l"/>
                <a:tab pos="230504" algn="l"/>
              </a:tabLst>
            </a:pPr>
            <a:r>
              <a:rPr sz="1200" spc="-65" dirty="0">
                <a:latin typeface="Arial"/>
                <a:cs typeface="Arial"/>
              </a:rPr>
              <a:t>Describe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different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fate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(destination)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of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white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and </a:t>
            </a:r>
            <a:r>
              <a:rPr sz="1200" spc="-65" dirty="0">
                <a:latin typeface="Arial"/>
                <a:cs typeface="Arial"/>
              </a:rPr>
              <a:t>gray </a:t>
            </a:r>
            <a:r>
              <a:rPr sz="1200" spc="-30" dirty="0">
                <a:latin typeface="Arial"/>
                <a:cs typeface="Arial"/>
              </a:rPr>
              <a:t>rami  </a:t>
            </a:r>
            <a:r>
              <a:rPr sz="1200" spc="-45" dirty="0">
                <a:latin typeface="Arial"/>
                <a:cs typeface="Arial"/>
              </a:rPr>
              <a:t>(preganglionic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40" dirty="0">
                <a:latin typeface="Arial"/>
                <a:cs typeface="Arial"/>
              </a:rPr>
              <a:t>post </a:t>
            </a:r>
            <a:r>
              <a:rPr sz="1200" spc="-50" dirty="0">
                <a:latin typeface="Arial"/>
                <a:cs typeface="Arial"/>
              </a:rPr>
              <a:t>ganglionic</a:t>
            </a:r>
            <a:r>
              <a:rPr sz="1200" spc="-145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fibers)</a:t>
            </a:r>
            <a:endParaRPr sz="1200">
              <a:latin typeface="Arial"/>
              <a:cs typeface="Arial"/>
            </a:endParaRPr>
          </a:p>
          <a:p>
            <a:pPr marL="229870" marR="1786889" indent="-228600">
              <a:lnSpc>
                <a:spcPct val="116700"/>
              </a:lnSpc>
              <a:spcBef>
                <a:spcPts val="85"/>
              </a:spcBef>
              <a:buFont typeface="Symbol"/>
              <a:buChar char=""/>
              <a:tabLst>
                <a:tab pos="229870" algn="l"/>
                <a:tab pos="230504" algn="l"/>
              </a:tabLst>
            </a:pPr>
            <a:r>
              <a:rPr sz="1200" spc="-95" dirty="0">
                <a:latin typeface="Arial"/>
                <a:cs typeface="Arial"/>
              </a:rPr>
              <a:t>Discuss </a:t>
            </a:r>
            <a:r>
              <a:rPr sz="1200" spc="-15" dirty="0">
                <a:latin typeface="Arial"/>
                <a:cs typeface="Arial"/>
              </a:rPr>
              <a:t>the </a:t>
            </a:r>
            <a:r>
              <a:rPr sz="1200" spc="-50" dirty="0">
                <a:latin typeface="Arial"/>
                <a:cs typeface="Arial"/>
              </a:rPr>
              <a:t>components </a:t>
            </a:r>
            <a:r>
              <a:rPr sz="1200" spc="-5" dirty="0">
                <a:latin typeface="Arial"/>
                <a:cs typeface="Arial"/>
              </a:rPr>
              <a:t>of </a:t>
            </a:r>
            <a:r>
              <a:rPr sz="1200" spc="-45" dirty="0">
                <a:latin typeface="Arial"/>
                <a:cs typeface="Arial"/>
              </a:rPr>
              <a:t>parasympathetic </a:t>
            </a:r>
            <a:r>
              <a:rPr sz="1200" spc="-15" dirty="0">
                <a:latin typeface="Arial"/>
                <a:cs typeface="Arial"/>
              </a:rPr>
              <a:t>part </a:t>
            </a:r>
            <a:r>
              <a:rPr sz="1200" spc="-5" dirty="0">
                <a:latin typeface="Arial"/>
                <a:cs typeface="Arial"/>
              </a:rPr>
              <a:t>of</a:t>
            </a:r>
            <a:r>
              <a:rPr sz="1200" spc="-240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nervous </a:t>
            </a:r>
            <a:r>
              <a:rPr sz="1200" spc="-60" dirty="0">
                <a:latin typeface="Arial"/>
                <a:cs typeface="Arial"/>
              </a:rPr>
              <a:t>system  </a:t>
            </a:r>
            <a:r>
              <a:rPr sz="1200" spc="-55" dirty="0">
                <a:latin typeface="Arial"/>
                <a:cs typeface="Arial"/>
              </a:rPr>
              <a:t>(craniosacral </a:t>
            </a:r>
            <a:r>
              <a:rPr sz="1200" spc="-10" dirty="0">
                <a:latin typeface="Arial"/>
                <a:cs typeface="Arial"/>
              </a:rPr>
              <a:t>outflow: </a:t>
            </a:r>
            <a:r>
              <a:rPr sz="1200" spc="-45" dirty="0">
                <a:latin typeface="Arial"/>
                <a:cs typeface="Arial"/>
              </a:rPr>
              <a:t>parasympathetic cranial </a:t>
            </a:r>
            <a:r>
              <a:rPr sz="1200" spc="-50" dirty="0">
                <a:latin typeface="Arial"/>
                <a:cs typeface="Arial"/>
              </a:rPr>
              <a:t>nerve </a:t>
            </a:r>
            <a:r>
              <a:rPr sz="1200" spc="-40" dirty="0">
                <a:latin typeface="Arial"/>
                <a:cs typeface="Arial"/>
              </a:rPr>
              <a:t>nuclei </a:t>
            </a:r>
            <a:r>
              <a:rPr sz="1200" spc="-65" dirty="0">
                <a:latin typeface="Arial"/>
                <a:cs typeface="Arial"/>
              </a:rPr>
              <a:t>and  </a:t>
            </a:r>
            <a:r>
              <a:rPr sz="1200" spc="-70" dirty="0">
                <a:latin typeface="Arial"/>
                <a:cs typeface="Arial"/>
              </a:rPr>
              <a:t>sacral </a:t>
            </a:r>
            <a:r>
              <a:rPr sz="1200" spc="-50" dirty="0">
                <a:latin typeface="Arial"/>
                <a:cs typeface="Arial"/>
              </a:rPr>
              <a:t>spinal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70" dirty="0">
                <a:latin typeface="Arial"/>
                <a:cs typeface="Arial"/>
              </a:rPr>
              <a:t>segments)</a:t>
            </a:r>
            <a:endParaRPr sz="1200">
              <a:latin typeface="Arial"/>
              <a:cs typeface="Arial"/>
            </a:endParaRPr>
          </a:p>
          <a:p>
            <a:pPr marL="229870" indent="-228600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229870" algn="l"/>
                <a:tab pos="230504" algn="l"/>
              </a:tabLst>
            </a:pPr>
            <a:r>
              <a:rPr sz="1200" spc="-60" dirty="0">
                <a:latin typeface="Arial"/>
                <a:cs typeface="Arial"/>
              </a:rPr>
              <a:t>List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45" dirty="0">
                <a:latin typeface="Arial"/>
                <a:cs typeface="Arial"/>
              </a:rPr>
              <a:t>parasympathetic</a:t>
            </a:r>
            <a:r>
              <a:rPr sz="1200" spc="-130" dirty="0">
                <a:latin typeface="Arial"/>
                <a:cs typeface="Arial"/>
              </a:rPr>
              <a:t> </a:t>
            </a:r>
            <a:r>
              <a:rPr sz="1200" spc="-60" dirty="0">
                <a:latin typeface="Arial"/>
                <a:cs typeface="Arial"/>
              </a:rPr>
              <a:t>ganglia</a:t>
            </a:r>
            <a:endParaRPr sz="1200">
              <a:latin typeface="Arial"/>
              <a:cs typeface="Arial"/>
            </a:endParaRPr>
          </a:p>
          <a:p>
            <a:pPr marL="229870" marR="1863089" indent="-228600">
              <a:lnSpc>
                <a:spcPct val="116700"/>
              </a:lnSpc>
              <a:buSzPct val="91666"/>
              <a:buFont typeface="Symbol"/>
              <a:buChar char=""/>
              <a:tabLst>
                <a:tab pos="229870" algn="l"/>
                <a:tab pos="230504" algn="l"/>
              </a:tabLst>
            </a:pPr>
            <a:r>
              <a:rPr sz="1200" spc="-65" dirty="0">
                <a:latin typeface="Arial"/>
                <a:cs typeface="Arial"/>
              </a:rPr>
              <a:t>Describe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55" dirty="0">
                <a:latin typeface="Arial"/>
                <a:cs typeface="Arial"/>
              </a:rPr>
              <a:t>pathways </a:t>
            </a:r>
            <a:r>
              <a:rPr sz="1200" spc="-10" dirty="0">
                <a:latin typeface="Arial"/>
                <a:cs typeface="Arial"/>
              </a:rPr>
              <a:t>of </a:t>
            </a:r>
            <a:r>
              <a:rPr sz="1200" spc="-35" dirty="0">
                <a:latin typeface="Arial"/>
                <a:cs typeface="Arial"/>
              </a:rPr>
              <a:t>pre </a:t>
            </a:r>
            <a:r>
              <a:rPr sz="1200" spc="-65" dirty="0">
                <a:latin typeface="Arial"/>
                <a:cs typeface="Arial"/>
              </a:rPr>
              <a:t>and </a:t>
            </a:r>
            <a:r>
              <a:rPr sz="1200" spc="-40" dirty="0">
                <a:latin typeface="Arial"/>
                <a:cs typeface="Arial"/>
              </a:rPr>
              <a:t>post </a:t>
            </a:r>
            <a:r>
              <a:rPr sz="1200" spc="-50" dirty="0">
                <a:latin typeface="Arial"/>
                <a:cs typeface="Arial"/>
              </a:rPr>
              <a:t>ganglionic </a:t>
            </a:r>
            <a:r>
              <a:rPr sz="1200" spc="-45" dirty="0">
                <a:latin typeface="Arial"/>
                <a:cs typeface="Arial"/>
              </a:rPr>
              <a:t>parasympathetic  </a:t>
            </a:r>
            <a:r>
              <a:rPr sz="1200" spc="-30" dirty="0">
                <a:latin typeface="Arial"/>
                <a:cs typeface="Arial"/>
              </a:rPr>
              <a:t>fibers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3640" y="662940"/>
            <a:ext cx="4557395" cy="0"/>
          </a:xfrm>
          <a:custGeom>
            <a:avLst/>
            <a:gdLst/>
            <a:ahLst/>
            <a:cxnLst/>
            <a:rect l="l" t="t" r="r" b="b"/>
            <a:pathLst>
              <a:path w="4557395">
                <a:moveTo>
                  <a:pt x="0" y="0"/>
                </a:moveTo>
                <a:lnTo>
                  <a:pt x="455739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47080" y="662940"/>
            <a:ext cx="1731645" cy="0"/>
          </a:xfrm>
          <a:custGeom>
            <a:avLst/>
            <a:gdLst/>
            <a:ahLst/>
            <a:cxnLst/>
            <a:rect l="l" t="t" r="r" b="b"/>
            <a:pathLst>
              <a:path w="1731645">
                <a:moveTo>
                  <a:pt x="0" y="0"/>
                </a:moveTo>
                <a:lnTo>
                  <a:pt x="173151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0592" y="659891"/>
            <a:ext cx="0" cy="1750060"/>
          </a:xfrm>
          <a:custGeom>
            <a:avLst/>
            <a:gdLst/>
            <a:ahLst/>
            <a:cxnLst/>
            <a:rect l="l" t="t" r="r" b="b"/>
            <a:pathLst>
              <a:path h="1750060">
                <a:moveTo>
                  <a:pt x="0" y="0"/>
                </a:moveTo>
                <a:lnTo>
                  <a:pt x="0" y="1749805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3640" y="2406650"/>
            <a:ext cx="4557395" cy="0"/>
          </a:xfrm>
          <a:custGeom>
            <a:avLst/>
            <a:gdLst/>
            <a:ahLst/>
            <a:cxnLst/>
            <a:rect l="l" t="t" r="r" b="b"/>
            <a:pathLst>
              <a:path w="4557395">
                <a:moveTo>
                  <a:pt x="0" y="0"/>
                </a:moveTo>
                <a:lnTo>
                  <a:pt x="455739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44033" y="659891"/>
            <a:ext cx="0" cy="1750060"/>
          </a:xfrm>
          <a:custGeom>
            <a:avLst/>
            <a:gdLst/>
            <a:ahLst/>
            <a:cxnLst/>
            <a:rect l="l" t="t" r="r" b="b"/>
            <a:pathLst>
              <a:path h="1750060">
                <a:moveTo>
                  <a:pt x="0" y="0"/>
                </a:moveTo>
                <a:lnTo>
                  <a:pt x="0" y="174980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47080" y="2406650"/>
            <a:ext cx="1731645" cy="0"/>
          </a:xfrm>
          <a:custGeom>
            <a:avLst/>
            <a:gdLst/>
            <a:ahLst/>
            <a:cxnLst/>
            <a:rect l="l" t="t" r="r" b="b"/>
            <a:pathLst>
              <a:path w="1731645">
                <a:moveTo>
                  <a:pt x="0" y="0"/>
                </a:moveTo>
                <a:lnTo>
                  <a:pt x="173151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81773" y="659891"/>
            <a:ext cx="0" cy="1750060"/>
          </a:xfrm>
          <a:custGeom>
            <a:avLst/>
            <a:gdLst/>
            <a:ahLst/>
            <a:cxnLst/>
            <a:rect l="l" t="t" r="r" b="b"/>
            <a:pathLst>
              <a:path h="1750060">
                <a:moveTo>
                  <a:pt x="0" y="0"/>
                </a:moveTo>
                <a:lnTo>
                  <a:pt x="0" y="174980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544951" y="2604261"/>
            <a:ext cx="115443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25" dirty="0">
                <a:latin typeface="Arial"/>
                <a:cs typeface="Arial"/>
              </a:rPr>
              <a:t>B</a:t>
            </a:r>
            <a:r>
              <a:rPr sz="1400" b="1" spc="-120" dirty="0">
                <a:latin typeface="Arial"/>
                <a:cs typeface="Arial"/>
              </a:rPr>
              <a:t>IOCHE</a:t>
            </a:r>
            <a:r>
              <a:rPr sz="1400" b="1" spc="-160" dirty="0">
                <a:latin typeface="Arial"/>
                <a:cs typeface="Arial"/>
              </a:rPr>
              <a:t>M</a:t>
            </a:r>
            <a:r>
              <a:rPr sz="1400" b="1" spc="-85" dirty="0">
                <a:latin typeface="Arial"/>
                <a:cs typeface="Arial"/>
              </a:rPr>
              <a:t>I</a:t>
            </a:r>
            <a:r>
              <a:rPr sz="1400" b="1" spc="-215" dirty="0">
                <a:latin typeface="Arial"/>
                <a:cs typeface="Arial"/>
              </a:rPr>
              <a:t>S</a:t>
            </a:r>
            <a:r>
              <a:rPr sz="1400" b="1" spc="-175" dirty="0">
                <a:latin typeface="Arial"/>
                <a:cs typeface="Arial"/>
              </a:rPr>
              <a:t>T</a:t>
            </a:r>
            <a:r>
              <a:rPr sz="1400" b="1" spc="-215" dirty="0">
                <a:latin typeface="Arial"/>
                <a:cs typeface="Arial"/>
              </a:rPr>
              <a:t>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10</a:t>
            </a:fld>
            <a:endParaRPr spc="-55" dirty="0"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777544" y="3060445"/>
          <a:ext cx="6301740" cy="51219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3745"/>
                <a:gridCol w="1737995"/>
              </a:tblGrid>
              <a:tr h="320040">
                <a:tc>
                  <a:txBody>
                    <a:bodyPr/>
                    <a:lstStyle/>
                    <a:p>
                      <a:pPr marL="10795" algn="ctr">
                        <a:lnSpc>
                          <a:spcPts val="1420"/>
                        </a:lnSpc>
                      </a:pPr>
                      <a:r>
                        <a:rPr sz="1200" b="1" i="1" spc="-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46735">
                        <a:lnSpc>
                          <a:spcPts val="1420"/>
                        </a:lnSpc>
                      </a:pPr>
                      <a:r>
                        <a:rPr sz="1200" b="1" i="1" spc="-90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80390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chemical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composition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function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blood brain</a:t>
                      </a:r>
                      <a:r>
                        <a:rPr sz="12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barrier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biochemical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properties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brain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lipids</a:t>
                      </a:r>
                      <a:r>
                        <a:rPr sz="12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(Glycolipids)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334645" marR="78740" indent="-243840">
                        <a:lnSpc>
                          <a:spcPct val="1167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Lecture/Small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Discussion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236220" marR="341630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neurotransmitters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mode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action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95044">
                <a:tc>
                  <a:txBody>
                    <a:bodyPr/>
                    <a:lstStyle/>
                    <a:p>
                      <a:pPr marL="236220" marR="269240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Correlate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neurological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disorders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-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abnormal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levels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common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neurotransmitters: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Acetyl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choline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Dementia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Alzheimers</a:t>
                      </a:r>
                      <a:r>
                        <a:rPr sz="12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disease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Dopamine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Parkinsons </a:t>
                      </a:r>
                      <a:r>
                        <a:rPr sz="1200" spc="13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2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Schizophrenia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Catecholamines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Parkinsons </a:t>
                      </a:r>
                      <a:r>
                        <a:rPr sz="1200" spc="13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Schizophrenia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4835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13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following</a:t>
                      </a:r>
                      <a:r>
                        <a:rPr sz="12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neurotransmitters: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48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Wingdings"/>
                        <a:buChar char=""/>
                        <a:tabLst>
                          <a:tab pos="464184" algn="l"/>
                          <a:tab pos="464820" algn="l"/>
                        </a:tabLst>
                      </a:pPr>
                      <a:r>
                        <a:rPr sz="1200" spc="-140" dirty="0">
                          <a:latin typeface="Arial"/>
                          <a:cs typeface="Arial"/>
                        </a:rPr>
                        <a:t>GABA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48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Wingdings"/>
                        <a:buChar char=""/>
                        <a:tabLst>
                          <a:tab pos="464184" algn="l"/>
                          <a:tab pos="464820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Serotonin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(Pain/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Sleep/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Mood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disorders)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615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13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serotonin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metabolism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associated</a:t>
                      </a:r>
                      <a:r>
                        <a:rPr sz="1200" spc="-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disorders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13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vitamins 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B1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B6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neurological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disorders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615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12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free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Radicals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neurodegenerative</a:t>
                      </a:r>
                      <a:r>
                        <a:rPr sz="12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process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5465">
                <a:tc>
                  <a:txBody>
                    <a:bodyPr/>
                    <a:lstStyle/>
                    <a:p>
                      <a:pPr marL="236220" marR="536575" indent="-228600">
                        <a:lnSpc>
                          <a:spcPct val="102699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between normal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abnormal </a:t>
                      </a:r>
                      <a:r>
                        <a:rPr sz="1200" spc="-225" dirty="0">
                          <a:latin typeface="Arial"/>
                          <a:cs typeface="Arial"/>
                        </a:rPr>
                        <a:t>CSF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2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its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composition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Estimate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glucose,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proteins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chloride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25" dirty="0">
                          <a:latin typeface="Arial"/>
                          <a:cs typeface="Arial"/>
                        </a:rPr>
                        <a:t>CSF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6065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Practicals / Skills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session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object 2"/>
          <p:cNvSpPr txBox="1"/>
          <p:nvPr/>
        </p:nvSpPr>
        <p:spPr>
          <a:xfrm>
            <a:off x="3781171" y="426211"/>
            <a:ext cx="322389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70" dirty="0" smtClean="0">
                <a:latin typeface="Arial"/>
                <a:cs typeface="Arial"/>
              </a:rPr>
              <a:t> </a:t>
            </a:r>
            <a:r>
              <a:rPr sz="1100" b="1" i="1" spc="-170" smtClean="0">
                <a:latin typeface="Arial"/>
                <a:cs typeface="Arial"/>
              </a:rPr>
              <a:t>NEUROSCIENCES</a:t>
            </a:r>
            <a:r>
              <a:rPr sz="1100" b="1" i="1" spc="-8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81171" y="426211"/>
            <a:ext cx="322389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MBBS, </a:t>
            </a:r>
            <a:r>
              <a:rPr sz="1100" b="1" i="1" spc="-170" dirty="0">
                <a:latin typeface="Arial"/>
                <a:cs typeface="Arial"/>
              </a:rPr>
              <a:t>SEMESTER </a:t>
            </a:r>
            <a:r>
              <a:rPr sz="1100" b="1" i="1" spc="-55" dirty="0">
                <a:latin typeface="Arial"/>
                <a:cs typeface="Arial"/>
              </a:rPr>
              <a:t>3 </a:t>
            </a:r>
            <a:r>
              <a:rPr sz="1100" b="1" i="1" spc="-170" dirty="0">
                <a:latin typeface="Arial"/>
                <a:cs typeface="Arial"/>
              </a:rPr>
              <a:t>NEUROSCIENCES</a:t>
            </a:r>
            <a:r>
              <a:rPr sz="1100" b="1" i="1" spc="-8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11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90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12363" y="1014730"/>
            <a:ext cx="14192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75" dirty="0">
                <a:latin typeface="Arial"/>
                <a:cs typeface="Arial"/>
              </a:rPr>
              <a:t>CLINICAL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215" dirty="0">
                <a:latin typeface="Arial"/>
                <a:cs typeface="Arial"/>
              </a:rPr>
              <a:t>SCIENCES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77544" y="1414525"/>
          <a:ext cx="6301740" cy="3877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3745"/>
                <a:gridCol w="1737995"/>
              </a:tblGrid>
              <a:tr h="345440">
                <a:tc>
                  <a:txBody>
                    <a:bodyPr/>
                    <a:lstStyle/>
                    <a:p>
                      <a:pPr marL="10795" algn="ctr">
                        <a:lnSpc>
                          <a:spcPts val="1405"/>
                        </a:lnSpc>
                      </a:pPr>
                      <a:r>
                        <a:rPr sz="1200" b="1" i="1" spc="-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46735">
                        <a:lnSpc>
                          <a:spcPts val="1405"/>
                        </a:lnSpc>
                      </a:pPr>
                      <a:r>
                        <a:rPr sz="1200" b="1" i="1" spc="-90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importance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blockage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vessels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supplying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brain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4861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Lecture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presentation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Cerebro-vascular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accident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(CVA)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3590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stroke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types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features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spc="-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risk factors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stroke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related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stroke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9115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etiology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features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epilepsy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space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occupying lesions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brain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236220" marR="57150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normal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radiological features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brain</a:t>
                      </a:r>
                      <a:r>
                        <a:rPr sz="12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spinal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cord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190" dirty="0">
                          <a:latin typeface="Arial"/>
                          <a:cs typeface="Arial"/>
                        </a:rPr>
                        <a:t>CT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scan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MRI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pain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276225" algn="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head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injuries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2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prevention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4955" algn="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221863" y="6033896"/>
            <a:ext cx="18002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0" dirty="0">
                <a:latin typeface="Arial"/>
                <a:cs typeface="Arial"/>
              </a:rPr>
              <a:t>COMMUNITY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25" dirty="0">
                <a:latin typeface="Arial"/>
                <a:cs typeface="Arial"/>
              </a:rPr>
              <a:t>MEDICINE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777544" y="6432169"/>
          <a:ext cx="6301740" cy="1121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3745"/>
                <a:gridCol w="1737995"/>
              </a:tblGrid>
              <a:tr h="347345">
                <a:tc>
                  <a:txBody>
                    <a:bodyPr/>
                    <a:lstStyle/>
                    <a:p>
                      <a:pPr marL="10795" algn="ctr">
                        <a:lnSpc>
                          <a:spcPts val="1405"/>
                        </a:lnSpc>
                      </a:pPr>
                      <a:r>
                        <a:rPr sz="1200" b="1" i="1" spc="-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46735">
                        <a:lnSpc>
                          <a:spcPts val="1405"/>
                        </a:lnSpc>
                      </a:pPr>
                      <a:r>
                        <a:rPr sz="1200" b="1" i="1" spc="-90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774065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endemic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0" dirty="0">
                          <a:latin typeface="Arial"/>
                          <a:cs typeface="Arial"/>
                        </a:rPr>
                        <a:t>CNS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94615" indent="-228600">
                        <a:lnSpc>
                          <a:spcPct val="101699"/>
                        </a:lnSpc>
                        <a:buSzPct val="91666"/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epidemiology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preventive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measures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diseases 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like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Poliomyelitis,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Tetanus,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Leprosy,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Diphtheria,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Stroke,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Rabies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623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Lectures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12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47059" y="1014730"/>
            <a:ext cx="95059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95" dirty="0">
                <a:latin typeface="Arial"/>
                <a:cs typeface="Arial"/>
              </a:rPr>
              <a:t>P</a:t>
            </a:r>
            <a:r>
              <a:rPr sz="1400" b="1" spc="-150" dirty="0">
                <a:latin typeface="Arial"/>
                <a:cs typeface="Arial"/>
              </a:rPr>
              <a:t>ATH</a:t>
            </a:r>
            <a:r>
              <a:rPr sz="1400" b="1" spc="-229" dirty="0">
                <a:latin typeface="Arial"/>
                <a:cs typeface="Arial"/>
              </a:rPr>
              <a:t>O</a:t>
            </a:r>
            <a:r>
              <a:rPr sz="1400" b="1" spc="-190" dirty="0">
                <a:latin typeface="Arial"/>
                <a:cs typeface="Arial"/>
              </a:rPr>
              <a:t>L</a:t>
            </a:r>
            <a:r>
              <a:rPr sz="1400" b="1" spc="-175" dirty="0">
                <a:latin typeface="Arial"/>
                <a:cs typeface="Arial"/>
              </a:rPr>
              <a:t>OG</a:t>
            </a:r>
            <a:r>
              <a:rPr sz="1400" b="1" spc="-204" dirty="0"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77544" y="1414525"/>
          <a:ext cx="6301740" cy="6677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3745"/>
                <a:gridCol w="1737995"/>
              </a:tblGrid>
              <a:tr h="345440">
                <a:tc>
                  <a:txBody>
                    <a:bodyPr/>
                    <a:lstStyle/>
                    <a:p>
                      <a:pPr marL="10795" algn="ctr">
                        <a:lnSpc>
                          <a:spcPts val="1405"/>
                        </a:lnSpc>
                      </a:pPr>
                      <a:r>
                        <a:rPr sz="1200" b="1" i="1" spc="-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46735">
                        <a:lnSpc>
                          <a:spcPts val="1405"/>
                        </a:lnSpc>
                      </a:pPr>
                      <a:r>
                        <a:rPr sz="1200" b="1" i="1" spc="-90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61645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pattern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nerve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injury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200" spc="-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regeneration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30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Small Group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Discussion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236220" marR="29845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etiology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pathogenesis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cerebral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edema,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hydrocephalus,  raised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intracranial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pressure 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brain</a:t>
                      </a:r>
                      <a:r>
                        <a:rPr sz="12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herniation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623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Lectures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7175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cerebrovascular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diseases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332105" indent="-228600">
                        <a:lnSpc>
                          <a:spcPct val="101699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types,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etiopathogenesis,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localization, morphology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course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Hypoxia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Ischemia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including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Global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cerebral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ischemia,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focal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cerebral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ischemia,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thrombotic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occlusion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inflammatory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processes 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cause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cerebral</a:t>
                      </a:r>
                      <a:r>
                        <a:rPr sz="12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infarct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517525" indent="-228600">
                        <a:lnSpc>
                          <a:spcPct val="101699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non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hemorrhagic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Infarction,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hemorrhagic 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infarction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spinal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cord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infarction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19555">
                <a:tc>
                  <a:txBody>
                    <a:bodyPr/>
                    <a:lstStyle/>
                    <a:p>
                      <a:pPr marL="236220" marR="69850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hypertension on </a:t>
                      </a:r>
                      <a:r>
                        <a:rPr sz="1200" spc="-195" dirty="0">
                          <a:latin typeface="Arial"/>
                          <a:cs typeface="Arial"/>
                        </a:rPr>
                        <a:t>CNS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including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lacunar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infarcts,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Slit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hemorrhages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hypertensive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encephalopathy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276225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course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hypertensive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intraparenchymal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hemorrhage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283845" indent="-228600">
                        <a:lnSpc>
                          <a:spcPct val="1022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pathogenesis,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course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cerebral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amyloid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angiopathy,Subarachnoid Hemorrhage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RupturedSaccular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Aneurysms,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Vascular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malformations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infections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95" dirty="0">
                          <a:latin typeface="Arial"/>
                          <a:cs typeface="Arial"/>
                        </a:rPr>
                        <a:t>CNS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including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meningitis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Encephalitis,</a:t>
                      </a:r>
                      <a:r>
                        <a:rPr sz="12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5585" marR="309245">
                        <a:lnSpc>
                          <a:spcPct val="101699"/>
                        </a:lnSpc>
                        <a:spcBef>
                          <a:spcPts val="10"/>
                        </a:spcBef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types,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routes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infections,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pathogens,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morphology</a:t>
                      </a:r>
                      <a:r>
                        <a:rPr sz="12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presentation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60119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traumatic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vascular</a:t>
                      </a:r>
                      <a:r>
                        <a:rPr sz="12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injury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410845" indent="-228600">
                        <a:lnSpc>
                          <a:spcPct val="1024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patterns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vascular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injury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200" dirty="0">
                          <a:latin typeface="Arial"/>
                          <a:cs typeface="Arial"/>
                        </a:rPr>
                        <a:t>CNS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including</a:t>
                      </a:r>
                      <a:r>
                        <a:rPr sz="12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Epidural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hematoma,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subdural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hematoma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sequelae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brain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trauma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spinal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cord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injury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236220" marR="164465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15" dirty="0">
                          <a:latin typeface="Arial"/>
                          <a:cs typeface="Arial"/>
                        </a:rPr>
                        <a:t>Interpretation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225" dirty="0">
                          <a:latin typeface="Arial"/>
                          <a:cs typeface="Arial"/>
                        </a:rPr>
                        <a:t>CSF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specially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reference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Brain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Meningeal 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infection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Practical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2"/>
          <p:cNvSpPr txBox="1"/>
          <p:nvPr/>
        </p:nvSpPr>
        <p:spPr>
          <a:xfrm>
            <a:off x="3781171" y="426211"/>
            <a:ext cx="322389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70" dirty="0" smtClean="0">
                <a:latin typeface="Arial"/>
                <a:cs typeface="Arial"/>
              </a:rPr>
              <a:t> </a:t>
            </a:r>
            <a:r>
              <a:rPr sz="1100" b="1" i="1" spc="-170" smtClean="0">
                <a:latin typeface="Arial"/>
                <a:cs typeface="Arial"/>
              </a:rPr>
              <a:t>NEUROSCIENCES</a:t>
            </a:r>
            <a:r>
              <a:rPr sz="1100" b="1" i="1" spc="-8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81171" y="426211"/>
            <a:ext cx="322389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MBBS, </a:t>
            </a:r>
            <a:r>
              <a:rPr sz="1100" b="1" i="1" spc="-170" dirty="0">
                <a:latin typeface="Arial"/>
                <a:cs typeface="Arial"/>
              </a:rPr>
              <a:t>SEMESTER </a:t>
            </a:r>
            <a:r>
              <a:rPr sz="1100" b="1" i="1" spc="-55" dirty="0">
                <a:latin typeface="Arial"/>
                <a:cs typeface="Arial"/>
              </a:rPr>
              <a:t>3 </a:t>
            </a:r>
            <a:r>
              <a:rPr sz="1100" b="1" i="1" spc="-170" dirty="0">
                <a:latin typeface="Arial"/>
                <a:cs typeface="Arial"/>
              </a:rPr>
              <a:t>NEUROSCIENCES</a:t>
            </a:r>
            <a:r>
              <a:rPr sz="1100" b="1" i="1" spc="-8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13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61130" y="856234"/>
            <a:ext cx="13201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95" dirty="0">
                <a:latin typeface="Arial"/>
                <a:cs typeface="Arial"/>
              </a:rPr>
              <a:t>P</a:t>
            </a:r>
            <a:r>
              <a:rPr sz="1400" b="1" spc="-170" dirty="0">
                <a:latin typeface="Arial"/>
                <a:cs typeface="Arial"/>
              </a:rPr>
              <a:t>HAR</a:t>
            </a:r>
            <a:r>
              <a:rPr sz="1400" b="1" spc="-130" dirty="0">
                <a:latin typeface="Arial"/>
                <a:cs typeface="Arial"/>
              </a:rPr>
              <a:t>MA</a:t>
            </a:r>
            <a:r>
              <a:rPr sz="1400" b="1" spc="-135" dirty="0">
                <a:latin typeface="Arial"/>
                <a:cs typeface="Arial"/>
              </a:rPr>
              <a:t>C</a:t>
            </a:r>
            <a:r>
              <a:rPr sz="1400" b="1" spc="-229" dirty="0">
                <a:latin typeface="Arial"/>
                <a:cs typeface="Arial"/>
              </a:rPr>
              <a:t>O</a:t>
            </a:r>
            <a:r>
              <a:rPr sz="1400" b="1" spc="-190" dirty="0">
                <a:latin typeface="Arial"/>
                <a:cs typeface="Arial"/>
              </a:rPr>
              <a:t>L</a:t>
            </a:r>
            <a:r>
              <a:rPr sz="1400" b="1" spc="-175" dirty="0">
                <a:latin typeface="Arial"/>
                <a:cs typeface="Arial"/>
              </a:rPr>
              <a:t>O</a:t>
            </a:r>
            <a:r>
              <a:rPr sz="1400" b="1" spc="-170" dirty="0">
                <a:latin typeface="Arial"/>
                <a:cs typeface="Arial"/>
              </a:rPr>
              <a:t>G</a:t>
            </a:r>
            <a:r>
              <a:rPr sz="1400" b="1" spc="-204" dirty="0"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77544" y="1237741"/>
          <a:ext cx="6301740" cy="69716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3745"/>
                <a:gridCol w="1737995"/>
              </a:tblGrid>
              <a:tr h="347345">
                <a:tc>
                  <a:txBody>
                    <a:bodyPr/>
                    <a:lstStyle/>
                    <a:p>
                      <a:pPr marL="10795" algn="ctr">
                        <a:lnSpc>
                          <a:spcPts val="1405"/>
                        </a:lnSpc>
                      </a:pPr>
                      <a:r>
                        <a:rPr sz="1200" b="1" i="1" spc="-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46735">
                        <a:lnSpc>
                          <a:spcPts val="1405"/>
                        </a:lnSpc>
                      </a:pPr>
                      <a:r>
                        <a:rPr sz="1200" b="1" i="1" spc="-90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602105">
                <a:tc>
                  <a:txBody>
                    <a:bodyPr/>
                    <a:lstStyle/>
                    <a:p>
                      <a:pPr marL="236220" marR="90170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organization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ANS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systemic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stimulation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sympathetic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parasympathetic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nervous</a:t>
                      </a:r>
                      <a:r>
                        <a:rPr sz="12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system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200025" indent="-228600">
                        <a:lnSpc>
                          <a:spcPct val="102499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major neurotransmitters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ANS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steps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synthesis,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storage and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release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neurotransmitters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how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can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affect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steps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neurotransmission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207010" indent="-228600">
                        <a:lnSpc>
                          <a:spcPct val="1024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major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autonomic receptors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125" dirty="0">
                          <a:latin typeface="Arial"/>
                          <a:cs typeface="Arial"/>
                        </a:rPr>
                        <a:t>ANS,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location</a:t>
                      </a:r>
                      <a:r>
                        <a:rPr sz="12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signal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transduction</a:t>
                      </a:r>
                      <a:r>
                        <a:rPr sz="12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mechanisms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SzPct val="91666"/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effect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activation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various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autonomic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receptors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4861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Lecture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4825">
                <a:tc>
                  <a:txBody>
                    <a:bodyPr/>
                    <a:lstStyle/>
                    <a:p>
                      <a:pPr marL="236220" marR="89535" indent="-228600">
                        <a:lnSpc>
                          <a:spcPct val="101699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location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cholinergic receptors,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signal 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transduction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mechanisms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effect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activation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these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receptors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cholinergic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agonist</a:t>
                      </a:r>
                      <a:r>
                        <a:rPr sz="12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drugs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325755" indent="-228600">
                        <a:lnSpc>
                          <a:spcPct val="102499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pharmacodynamics 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pharmacokinetics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directly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acting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cholinomimetic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drugs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131445" indent="-228600">
                        <a:lnSpc>
                          <a:spcPct val="101699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mechanism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action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indirectly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acting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cholinomimetic 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drugs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74295" indent="-228600">
                        <a:lnSpc>
                          <a:spcPct val="101699"/>
                        </a:lnSpc>
                        <a:buSzPct val="91666"/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symptoms,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organophosphate  poisoning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218440" algn="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Case-Based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Disussion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71930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muscarinic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blocking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drugs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indications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muscarinic</a:t>
                      </a:r>
                      <a:r>
                        <a:rPr sz="12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antagonists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416559" indent="-228600">
                        <a:lnSpc>
                          <a:spcPct val="1024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adverse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contraindications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muscarinic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antagonists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systemic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atropine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596265" indent="-228600">
                        <a:lnSpc>
                          <a:spcPct val="1024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symptoms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atropine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overdose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4861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Lecture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5460">
                <a:tc>
                  <a:txBody>
                    <a:bodyPr/>
                    <a:lstStyle/>
                    <a:p>
                      <a:pPr marL="236220" marR="793115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nicotinic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receptors,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location</a:t>
                      </a:r>
                      <a:r>
                        <a:rPr sz="1200" spc="-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signal 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transduction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mechanism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563245" indent="-228600">
                        <a:lnSpc>
                          <a:spcPct val="102499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neuromuscular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blocking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 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action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Compare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depolarizing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competitive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neuromuscular</a:t>
                      </a:r>
                      <a:r>
                        <a:rPr sz="12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blockers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266065" indent="-228600">
                        <a:lnSpc>
                          <a:spcPct val="1024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pharmacodynamic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pharmacokinetic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properties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neuromuscular blocking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drugs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21844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Case-Based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Disussion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14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62000" y="990600"/>
          <a:ext cx="6301740" cy="6208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3745"/>
                <a:gridCol w="1737995"/>
              </a:tblGrid>
              <a:tr h="2098040">
                <a:tc>
                  <a:txBody>
                    <a:bodyPr/>
                    <a:lstStyle/>
                    <a:p>
                      <a:pPr marL="236220" marR="64135" indent="-228600">
                        <a:lnSpc>
                          <a:spcPct val="1018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adrenergic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receptors,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location,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signal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transduction 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receptor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subtypes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β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α,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mechanism and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effect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activation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19685" indent="-228600">
                        <a:lnSpc>
                          <a:spcPct val="101699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sympathomimetic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receptor</a:t>
                      </a:r>
                      <a:r>
                        <a:rPr sz="12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affinity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chemical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structure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Compare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catecholamines and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noncatecholamines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89535" indent="-228600">
                        <a:lnSpc>
                          <a:spcPct val="101699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pharmacology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epinephrine, norepinephrine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isoproterenol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compare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these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drugs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206375" indent="-228600">
                        <a:lnSpc>
                          <a:spcPct val="102099"/>
                        </a:lnSpc>
                        <a:spcBef>
                          <a:spcPts val="5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other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adrenergic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agonists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including,  dopamine,phenylephrine,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methoxamine,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clonidine,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amphetamine,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ephedrine,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MAO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inhibitors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337820" algn="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Lecture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06195">
                <a:tc>
                  <a:txBody>
                    <a:bodyPr/>
                    <a:lstStyle/>
                    <a:p>
                      <a:pPr marL="236220" indent="-228600">
                        <a:lnSpc>
                          <a:spcPts val="1405"/>
                        </a:lnSpc>
                        <a:buSzPct val="91666"/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α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blocking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drugs and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mechanism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55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action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213360" indent="-228600">
                        <a:lnSpc>
                          <a:spcPct val="100800"/>
                        </a:lnSpc>
                        <a:spcBef>
                          <a:spcPts val="90"/>
                        </a:spcBef>
                        <a:buSzPct val="91666"/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systemic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effects,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uses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adverse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α  blockers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ts val="1435"/>
                        </a:lnSpc>
                        <a:spcBef>
                          <a:spcPts val="10"/>
                        </a:spcBef>
                        <a:buSzPct val="91666"/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contraindications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blockers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α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ts val="1435"/>
                        </a:lnSpc>
                        <a:buSzPct val="91666"/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rationale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blockers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α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337820" algn="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Lecture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components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power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lab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2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functions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Practicals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41120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composition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Tyrode’s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solution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functions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components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158750" indent="-228600">
                        <a:lnSpc>
                          <a:spcPct val="101800"/>
                        </a:lnSpc>
                        <a:spcBef>
                          <a:spcPts val="5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40" dirty="0">
                          <a:latin typeface="Arial"/>
                          <a:cs typeface="Arial"/>
                        </a:rPr>
                        <a:t>Perform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experiment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show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effect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cholinergic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agonist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 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rabbit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ileum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interpret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results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62230" indent="-228600">
                        <a:lnSpc>
                          <a:spcPct val="1024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Demonstrate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effect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atropine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rabbit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ileum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interpret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results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236220" marR="365125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40" dirty="0">
                          <a:latin typeface="Arial"/>
                          <a:cs typeface="Arial"/>
                        </a:rPr>
                        <a:t>Perform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experiment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effect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cholinergic 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agonist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frog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rectus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muscle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interpret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results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238125" indent="-228600">
                        <a:lnSpc>
                          <a:spcPct val="101699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effect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neuromuscular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blocker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frog</a:t>
                      </a:r>
                      <a:r>
                        <a:rPr sz="12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rectus 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muscle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interpret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results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2"/>
          <p:cNvSpPr txBox="1"/>
          <p:nvPr/>
        </p:nvSpPr>
        <p:spPr>
          <a:xfrm>
            <a:off x="3781171" y="426211"/>
            <a:ext cx="322389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70" dirty="0" smtClean="0">
                <a:latin typeface="Arial"/>
                <a:cs typeface="Arial"/>
              </a:rPr>
              <a:t> </a:t>
            </a:r>
            <a:r>
              <a:rPr sz="1100" b="1" i="1" spc="-170" smtClean="0">
                <a:latin typeface="Arial"/>
                <a:cs typeface="Arial"/>
              </a:rPr>
              <a:t>NEUROSCIENCES</a:t>
            </a:r>
            <a:r>
              <a:rPr sz="1100" b="1" i="1" spc="-8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15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90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1819" y="889761"/>
            <a:ext cx="97916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80" dirty="0">
                <a:latin typeface="Arial"/>
                <a:cs typeface="Arial"/>
              </a:rPr>
              <a:t>PHYSIOLOGY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77544" y="1160017"/>
          <a:ext cx="6301740" cy="7958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3745"/>
                <a:gridCol w="1737995"/>
              </a:tblGrid>
              <a:tr h="347345">
                <a:tc>
                  <a:txBody>
                    <a:bodyPr/>
                    <a:lstStyle/>
                    <a:p>
                      <a:pPr marL="10795" algn="ctr">
                        <a:lnSpc>
                          <a:spcPts val="1405"/>
                        </a:lnSpc>
                      </a:pPr>
                      <a:r>
                        <a:rPr sz="1200" b="1" i="1" spc="-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46735">
                        <a:lnSpc>
                          <a:spcPts val="1405"/>
                        </a:lnSpc>
                      </a:pPr>
                      <a:r>
                        <a:rPr sz="1200" b="1" i="1" spc="-90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236220" marR="285115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neuronal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membrane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potential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generation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propagation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nerve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impulse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6385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Lecture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synapse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enlist properties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synapses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236220" marR="438150" indent="-228600">
                        <a:lnSpc>
                          <a:spcPct val="101699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sensory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receptors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including 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pacinian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corpuscle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muscle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spindle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proprioceptors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2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functions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236220" marR="259079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somatosensory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pathways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which include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dorsal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lemniscal  and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antero-lateral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6385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Lecture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236220" indent="-228600">
                        <a:lnSpc>
                          <a:spcPts val="1405"/>
                        </a:lnSpc>
                        <a:buSzPct val="91666"/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somatosensory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cortex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51205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touch,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pressure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temperature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sensation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Demonstrate body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temperature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recording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recommended</a:t>
                      </a:r>
                      <a:r>
                        <a:rPr sz="12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sites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SzPct val="91666"/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thermal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receptors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2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excitation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16891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Small Group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Discussion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pain</a:t>
                      </a:r>
                      <a:r>
                        <a:rPr sz="12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623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Lectures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pain</a:t>
                      </a:r>
                      <a:r>
                        <a:rPr sz="12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spinal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cord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reflexes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(superficial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deep)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338455" indent="-228600">
                        <a:lnSpc>
                          <a:spcPct val="101699"/>
                        </a:lnSpc>
                        <a:buSzPct val="91666"/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spinal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cord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transaction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spinal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shock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(Brown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Sequard 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Syndrome)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Practicals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8345">
                <a:tc>
                  <a:txBody>
                    <a:bodyPr/>
                    <a:lstStyle/>
                    <a:p>
                      <a:pPr marL="236220" marR="71120" indent="-228600">
                        <a:lnSpc>
                          <a:spcPts val="1460"/>
                        </a:lnSpc>
                        <a:spcBef>
                          <a:spcPts val="5"/>
                        </a:spcBef>
                        <a:buSzPct val="91666"/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motor, vital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non-vital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brain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stem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respiratory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system, </a:t>
                      </a:r>
                      <a:r>
                        <a:rPr sz="1200" spc="-160" dirty="0">
                          <a:latin typeface="Arial"/>
                          <a:cs typeface="Arial"/>
                        </a:rPr>
                        <a:t>CVS,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vasomotor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centers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coughing,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sneezing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vomiting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reflexes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168910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Small Group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Discussion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8784">
                <a:tc>
                  <a:txBody>
                    <a:bodyPr/>
                    <a:lstStyle/>
                    <a:p>
                      <a:pPr marL="236220" marR="37465" indent="-228600">
                        <a:lnSpc>
                          <a:spcPct val="101699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Enumerate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physiologic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correlation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parts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cerebellum</a:t>
                      </a:r>
                      <a:r>
                        <a:rPr sz="12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functions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85445" marR="142875" indent="-200025">
                        <a:lnSpc>
                          <a:spcPts val="118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Lecture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Small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Discussion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8784">
                <a:tc>
                  <a:txBody>
                    <a:bodyPr/>
                    <a:lstStyle/>
                    <a:p>
                      <a:pPr marL="236220" marR="608965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neuronal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circuit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cerebellum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along</a:t>
                      </a:r>
                      <a:r>
                        <a:rPr sz="12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cerebellar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disorders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8784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pyramidal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tracts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Upper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Motor</a:t>
                      </a:r>
                      <a:r>
                        <a:rPr sz="12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Neuron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(UMN)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558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/Lower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Motor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Neuron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(LMN)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8784">
                <a:tc>
                  <a:txBody>
                    <a:bodyPr/>
                    <a:lstStyle/>
                    <a:p>
                      <a:pPr marL="236220" marR="264160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Diencephalon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which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includes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Thalamus, 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Sub-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Thalamus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Epithalamus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8784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Extra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pyramidal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tracts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motor</a:t>
                      </a:r>
                      <a:r>
                        <a:rPr sz="12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cortex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2"/>
          <p:cNvSpPr txBox="1"/>
          <p:nvPr/>
        </p:nvSpPr>
        <p:spPr>
          <a:xfrm>
            <a:off x="3781171" y="426211"/>
            <a:ext cx="322389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70" dirty="0" smtClean="0">
                <a:latin typeface="Arial"/>
                <a:cs typeface="Arial"/>
              </a:rPr>
              <a:t> </a:t>
            </a:r>
            <a:r>
              <a:rPr sz="1100" b="1" i="1" spc="-170" smtClean="0">
                <a:latin typeface="Arial"/>
                <a:cs typeface="Arial"/>
              </a:rPr>
              <a:t>NEUROSCIENCES</a:t>
            </a:r>
            <a:r>
              <a:rPr sz="1100" b="1" i="1" spc="-8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16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90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62000" y="990600"/>
          <a:ext cx="6301740" cy="6388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3745"/>
                <a:gridCol w="1737995"/>
              </a:tblGrid>
              <a:tr h="442595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6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integration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Autonomic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Nervous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System</a:t>
                      </a:r>
                      <a:r>
                        <a:rPr sz="12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85445" marR="145415" indent="-197485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Interactive Lecture/Small  Group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Disucssion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8784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Autonomic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Nervous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System</a:t>
                      </a:r>
                      <a:r>
                        <a:rPr sz="12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8784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structures included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basal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ganglia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2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disorders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caudate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putamen</a:t>
                      </a:r>
                      <a:r>
                        <a:rPr sz="12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pathways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8784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25" dirty="0">
                          <a:latin typeface="Arial"/>
                          <a:cs typeface="Arial"/>
                        </a:rPr>
                        <a:t>CSF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formation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circulation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function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8784">
                <a:tc>
                  <a:txBody>
                    <a:bodyPr/>
                    <a:lstStyle/>
                    <a:p>
                      <a:pPr marL="236220" marR="11430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Reticular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Activation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system,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sleep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disorders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including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electroencephalography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8645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functional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description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limbic</a:t>
                      </a:r>
                      <a:r>
                        <a:rPr sz="12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System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hypothalamus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limbic</a:t>
                      </a:r>
                      <a:r>
                        <a:rPr sz="1200" spc="-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system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Kluver-Bucy</a:t>
                      </a:r>
                      <a:r>
                        <a:rPr sz="12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Syndrome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8784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mechanism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learning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memory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8784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speech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related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disorders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8784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utricle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saccule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static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equilibrium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semicircular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Ducts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Angular</a:t>
                      </a:r>
                      <a:r>
                        <a:rPr sz="12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Acceleration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69010">
                <a:tc>
                  <a:txBody>
                    <a:bodyPr/>
                    <a:lstStyle/>
                    <a:p>
                      <a:pPr marL="236220" marR="683260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40" dirty="0">
                          <a:latin typeface="Arial"/>
                          <a:cs typeface="Arial"/>
                        </a:rPr>
                        <a:t>Perform superficial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reflexes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different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neurological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disorders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Corneal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reflexes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Abdominal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reflexes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Plantar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reflexes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1087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Practicals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8784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40" dirty="0">
                          <a:latin typeface="Arial"/>
                          <a:cs typeface="Arial"/>
                        </a:rPr>
                        <a:t>Perform superficial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deep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reflexes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2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significance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8784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40" dirty="0">
                          <a:latin typeface="Arial"/>
                          <a:cs typeface="Arial"/>
                        </a:rPr>
                        <a:t>Perform cerebellar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function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tests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disorders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8784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80" dirty="0">
                          <a:latin typeface="Arial"/>
                          <a:cs typeface="Arial"/>
                        </a:rPr>
                        <a:t>Examine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brain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waves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help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power</a:t>
                      </a:r>
                      <a:r>
                        <a:rPr sz="1200" spc="-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lab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124200" y="7543800"/>
            <a:ext cx="20002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25" dirty="0">
                <a:latin typeface="Arial"/>
                <a:cs typeface="Arial"/>
              </a:rPr>
              <a:t>RESEARCH </a:t>
            </a:r>
            <a:r>
              <a:rPr sz="1400" b="1" spc="-125" dirty="0">
                <a:latin typeface="Arial"/>
                <a:cs typeface="Arial"/>
              </a:rPr>
              <a:t>AND </a:t>
            </a:r>
            <a:r>
              <a:rPr sz="1400" b="1" spc="-229" dirty="0">
                <a:latin typeface="Arial"/>
                <a:cs typeface="Arial"/>
              </a:rPr>
              <a:t>SKILLS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220" dirty="0">
                <a:latin typeface="Arial"/>
                <a:cs typeface="Arial"/>
              </a:rPr>
              <a:t>LAB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62000" y="8001000"/>
          <a:ext cx="6301740" cy="912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3745"/>
                <a:gridCol w="1737995"/>
              </a:tblGrid>
              <a:tr h="347345">
                <a:tc>
                  <a:txBody>
                    <a:bodyPr/>
                    <a:lstStyle/>
                    <a:p>
                      <a:pPr marL="10795" algn="ctr">
                        <a:lnSpc>
                          <a:spcPts val="1405"/>
                        </a:lnSpc>
                      </a:pPr>
                      <a:r>
                        <a:rPr sz="1200" b="1" i="1" spc="-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46735">
                        <a:lnSpc>
                          <a:spcPts val="1405"/>
                        </a:lnSpc>
                      </a:pPr>
                      <a:r>
                        <a:rPr sz="1200" b="1" i="1" spc="-90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4648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464184" algn="l"/>
                          <a:tab pos="464820" algn="l"/>
                        </a:tabLst>
                      </a:pPr>
                      <a:r>
                        <a:rPr sz="1200" spc="-120" dirty="0">
                          <a:latin typeface="Arial"/>
                          <a:cs typeface="Arial"/>
                        </a:rPr>
                        <a:t>Assess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vital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patient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Simulation-Based Learning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830">
                <a:tc>
                  <a:txBody>
                    <a:bodyPr/>
                    <a:lstStyle/>
                    <a:p>
                      <a:pPr marL="464820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464184" algn="l"/>
                          <a:tab pos="464820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protocols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lumbar puncture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technique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2"/>
          <p:cNvSpPr txBox="1"/>
          <p:nvPr/>
        </p:nvSpPr>
        <p:spPr>
          <a:xfrm>
            <a:off x="3781171" y="426211"/>
            <a:ext cx="322389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70" dirty="0" smtClean="0">
                <a:latin typeface="Arial"/>
                <a:cs typeface="Arial"/>
              </a:rPr>
              <a:t> </a:t>
            </a:r>
            <a:r>
              <a:rPr sz="1100" b="1" i="1" spc="-170" smtClean="0">
                <a:latin typeface="Arial"/>
                <a:cs typeface="Arial"/>
              </a:rPr>
              <a:t>NEUROSCIENCES</a:t>
            </a:r>
            <a:r>
              <a:rPr sz="1100" b="1" i="1" spc="-8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17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0104" y="825500"/>
            <a:ext cx="14643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9860" y="1188974"/>
          <a:ext cx="6202679" cy="7562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014"/>
                <a:gridCol w="4304665"/>
              </a:tblGrid>
              <a:tr h="190500">
                <a:tc>
                  <a:txBody>
                    <a:bodyPr/>
                    <a:lstStyle/>
                    <a:p>
                      <a:pPr marL="5080" algn="ctr">
                        <a:lnSpc>
                          <a:spcPts val="1380"/>
                        </a:lnSpc>
                      </a:pPr>
                      <a:r>
                        <a:rPr sz="1200" b="1" i="1" spc="-204" dirty="0">
                          <a:latin typeface="Arial"/>
                          <a:cs typeface="Arial"/>
                        </a:rPr>
                        <a:t>SUBJECT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80"/>
                        </a:lnSpc>
                      </a:pPr>
                      <a:r>
                        <a:rPr sz="1200" b="1" i="1" spc="-200" dirty="0">
                          <a:latin typeface="Arial"/>
                          <a:cs typeface="Arial"/>
                        </a:rPr>
                        <a:t>RESOURCES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534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035" indent="-208915">
                        <a:lnSpc>
                          <a:spcPts val="1265"/>
                        </a:lnSpc>
                        <a:buAutoNum type="alphaUcPeriod"/>
                        <a:tabLst>
                          <a:tab pos="280670" algn="l"/>
                        </a:tabLst>
                      </a:pPr>
                      <a:r>
                        <a:rPr sz="1100" b="1" u="heavy" spc="-1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GROSS</a:t>
                      </a:r>
                      <a:r>
                        <a:rPr sz="1100" b="1" u="heavy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K.L.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Moore,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Clinically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Oriented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Neuro Anatomy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Richard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Snell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84480" indent="-21336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UcPeriod"/>
                        <a:tabLst>
                          <a:tab pos="285115" algn="l"/>
                        </a:tabLst>
                      </a:pPr>
                      <a:r>
                        <a:rPr sz="1100" b="1" u="heavy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HISTOLOGY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B. Young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J.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W.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Wheather’s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Functional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Histology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80035" indent="-20891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UcPeriod"/>
                        <a:tabLst>
                          <a:tab pos="280670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EMBRYOLOGY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Keith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L.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Moore.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Developing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Human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Langman’s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Embryology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61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08634">
                        <a:lnSpc>
                          <a:spcPct val="100000"/>
                        </a:lnSpc>
                      </a:pPr>
                      <a:r>
                        <a:rPr sz="1100" b="1" spc="-12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65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Harper’s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Illustrated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Lehninger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Principle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Biochemistry by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Devlin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50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Parikh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2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Illyas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i="1" spc="-65" dirty="0">
                          <a:latin typeface="Trebuchet MS"/>
                          <a:cs typeface="Trebuchet MS"/>
                        </a:rPr>
                        <a:t>Statistics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Sciences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Jan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Kuzma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897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100" b="1" spc="-120" dirty="0">
                          <a:latin typeface="Arial"/>
                          <a:cs typeface="Arial"/>
                        </a:rPr>
                        <a:t>PATHOLOGY/MICROBIOLOGY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65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6565" lvl="1" indent="-227329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45720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Robbins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Cotran, Pathologic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9th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edition.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6565" lvl="1" indent="-227329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45720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Rapid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Pathology,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4th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edition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0" dirty="0">
                          <a:latin typeface="Arial"/>
                          <a:cs typeface="Arial"/>
                          <a:hlinkClick r:id="rId2"/>
                        </a:rPr>
                        <a:t>Edward </a:t>
                      </a:r>
                      <a:r>
                        <a:rPr sz="1100" spc="-100" dirty="0">
                          <a:latin typeface="Arial"/>
                          <a:cs typeface="Arial"/>
                          <a:hlinkClick r:id="rId2"/>
                        </a:rPr>
                        <a:t>F. </a:t>
                      </a:r>
                      <a:r>
                        <a:rPr sz="1100" spc="-55" dirty="0">
                          <a:latin typeface="Arial"/>
                          <a:cs typeface="Arial"/>
                          <a:hlinkClick r:id="rId2"/>
                        </a:rPr>
                        <a:t>Goljan</a:t>
                      </a:r>
                      <a:r>
                        <a:rPr sz="1100" spc="-95" dirty="0"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  <a:hlinkClick r:id="rId2"/>
                        </a:rPr>
                        <a:t>MD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181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26415" indent="-226695">
                        <a:lnSpc>
                          <a:spcPts val="1250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  <a:hlinkClick r:id="rId3"/>
                        </a:rPr>
                        <a:t>http://library.med.utah.edu/WebPath/webpath.html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  <a:hlinkClick r:id="rId4"/>
                        </a:rPr>
                        <a:t>http://www.pathologyatlas.ro/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688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9339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65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94665" lvl="1" indent="-227329">
                        <a:lnSpc>
                          <a:spcPct val="100000"/>
                        </a:lnSpc>
                        <a:spcBef>
                          <a:spcPts val="85"/>
                        </a:spcBef>
                        <a:buAutoNum type="arabicPeriod"/>
                        <a:tabLst>
                          <a:tab pos="495300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Lippincot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Illustrated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2284" lvl="1" indent="-23495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02284" algn="l"/>
                          <a:tab pos="50292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Katzung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3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77215">
                        <a:lnSpc>
                          <a:spcPct val="100000"/>
                        </a:lnSpc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50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Textbook 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Guyton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Hall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Ganong </a:t>
                      </a:r>
                      <a:r>
                        <a:rPr sz="1100" spc="30" dirty="0">
                          <a:latin typeface="Arial"/>
                          <a:cs typeface="Arial"/>
                        </a:rPr>
                        <a:t>‘ 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Human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Lauralee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Sherwood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Berne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Levy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Best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Taylor Physiological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Practice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13995" indent="-21336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UcPeriod"/>
                        <a:tabLst>
                          <a:tab pos="214629" algn="l"/>
                        </a:tabLst>
                      </a:pPr>
                      <a:r>
                        <a:rPr sz="1100" b="1" u="heavy" spc="-1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REFERENCE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Guyton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Hall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Physiological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Essentials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Jaypee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Textbook 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InduKhurana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Short Textbook 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Mrthur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100" dirty="0">
                          <a:latin typeface="Arial"/>
                          <a:cs typeface="Arial"/>
                        </a:rPr>
                        <a:t>NMS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8" name="object 2"/>
          <p:cNvSpPr txBox="1"/>
          <p:nvPr/>
        </p:nvSpPr>
        <p:spPr>
          <a:xfrm>
            <a:off x="3781171" y="426211"/>
            <a:ext cx="322389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70" dirty="0" smtClean="0">
                <a:latin typeface="Arial"/>
                <a:cs typeface="Arial"/>
              </a:rPr>
              <a:t> </a:t>
            </a:r>
            <a:r>
              <a:rPr sz="1100" b="1" i="1" spc="-170" smtClean="0">
                <a:latin typeface="Arial"/>
                <a:cs typeface="Arial"/>
              </a:rPr>
              <a:t>NEUROSCIENCES</a:t>
            </a:r>
            <a:r>
              <a:rPr sz="1100" b="1" i="1" spc="-8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18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4884" y="833373"/>
            <a:ext cx="19462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OTHER </a:t>
            </a: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9860" y="1233169"/>
          <a:ext cx="6202678" cy="4700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014"/>
                <a:gridCol w="708660"/>
                <a:gridCol w="3596004"/>
              </a:tblGrid>
              <a:tr h="154940">
                <a:tc rowSpan="3"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Weblink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">
                        <a:lnSpc>
                          <a:spcPts val="1125"/>
                        </a:lnSpc>
                      </a:pPr>
                      <a:r>
                        <a:rPr sz="1100" spc="-2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http://www.who.int/mental_health/neurology/neurological_disorders_rep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962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">
                        <a:lnSpc>
                          <a:spcPts val="1155"/>
                        </a:lnSpc>
                        <a:spcBef>
                          <a:spcPts val="290"/>
                        </a:spcBef>
                      </a:pPr>
                      <a:r>
                        <a:rPr sz="1100" spc="-2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ort_web.pdf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FF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28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Hands-on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Activities/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involved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Practical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sessions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hands-on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activities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link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neurosciences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module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enhance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67335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67335" algn="l"/>
                          <a:tab pos="267970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Utilize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specimens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models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6733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available.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5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Skill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67335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67335" algn="l"/>
                          <a:tab pos="267970" algn="l"/>
                        </a:tabLst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provides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simulators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learn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6733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procedures.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helps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build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confidence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approach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patients.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24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Videos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Video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familiarize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student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protocols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assist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patients.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838200">
                <a:tc>
                  <a:txBody>
                    <a:bodyPr/>
                    <a:lstStyle/>
                    <a:p>
                      <a:pPr marL="659765">
                        <a:lnSpc>
                          <a:spcPts val="1300"/>
                        </a:lnSpc>
                      </a:pP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Computer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55904" marR="212090" algn="ctr">
                        <a:lnSpc>
                          <a:spcPts val="2020"/>
                        </a:lnSpc>
                        <a:spcBef>
                          <a:spcPts val="165"/>
                        </a:spcBef>
                      </a:pP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Lab/CDs/DVDs/Internet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Resources: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715">
                        <a:lnSpc>
                          <a:spcPts val="130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increase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should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utilize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available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internet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ts val="2020"/>
                        </a:lnSpc>
                        <a:spcBef>
                          <a:spcPts val="16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resources and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CDs/DVDs.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additional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advantage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increase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021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Self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Study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Self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Study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which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generally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means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studying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without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direct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supervision.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 algn="just">
                        <a:lnSpc>
                          <a:spcPct val="15270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During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session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one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learns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himself/herself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search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information 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solve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cases,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read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through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resources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among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peers 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faculty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clarify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concepts.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object 2"/>
          <p:cNvSpPr txBox="1"/>
          <p:nvPr/>
        </p:nvSpPr>
        <p:spPr>
          <a:xfrm>
            <a:off x="3781171" y="426211"/>
            <a:ext cx="322389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70" dirty="0" smtClean="0">
                <a:latin typeface="Arial"/>
                <a:cs typeface="Arial"/>
              </a:rPr>
              <a:t> </a:t>
            </a:r>
            <a:r>
              <a:rPr sz="1100" b="1" i="1" spc="-170" smtClean="0">
                <a:latin typeface="Arial"/>
                <a:cs typeface="Arial"/>
              </a:rPr>
              <a:t>NEUROSCIENCES</a:t>
            </a:r>
            <a:r>
              <a:rPr sz="1100" b="1" i="1" spc="-8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19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0104" y="753871"/>
            <a:ext cx="6319520" cy="85059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100"/>
              </a:spcBef>
            </a:pPr>
            <a:r>
              <a:rPr sz="1200" b="1" spc="-170" dirty="0">
                <a:latin typeface="Arial"/>
                <a:cs typeface="Arial"/>
              </a:rPr>
              <a:t>ASSESSMENT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METHODS: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  <a:spcBef>
                <a:spcPts val="5"/>
              </a:spcBef>
            </a:pPr>
            <a:r>
              <a:rPr sz="1100" b="1" spc="-70" dirty="0">
                <a:latin typeface="Arial"/>
                <a:cs typeface="Arial"/>
              </a:rPr>
              <a:t>Theory</a:t>
            </a:r>
            <a:r>
              <a:rPr sz="1100" spc="-7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469265" marR="5080" indent="-227965">
              <a:lnSpc>
                <a:spcPct val="117300"/>
              </a:lnSpc>
              <a:buFont typeface="Courier New"/>
              <a:buChar char="o"/>
              <a:tabLst>
                <a:tab pos="469265" algn="l"/>
                <a:tab pos="469900" algn="l"/>
              </a:tabLst>
            </a:pPr>
            <a:r>
              <a:rPr sz="1100" b="1" spc="-105" dirty="0">
                <a:latin typeface="Arial"/>
                <a:cs typeface="Arial"/>
              </a:rPr>
              <a:t>Best </a:t>
            </a:r>
            <a:r>
              <a:rPr sz="1100" b="1" spc="-110" dirty="0">
                <a:latin typeface="Arial"/>
                <a:cs typeface="Arial"/>
              </a:rPr>
              <a:t>Choice </a:t>
            </a:r>
            <a:r>
              <a:rPr sz="1100" b="1" spc="-95" dirty="0">
                <a:latin typeface="Arial"/>
                <a:cs typeface="Arial"/>
              </a:rPr>
              <a:t>Questions </a:t>
            </a:r>
            <a:r>
              <a:rPr sz="1100" b="1" spc="-125" dirty="0">
                <a:latin typeface="Arial"/>
                <a:cs typeface="Arial"/>
              </a:rPr>
              <a:t>(BCQs) </a:t>
            </a:r>
            <a:r>
              <a:rPr sz="1100" spc="-65" dirty="0">
                <a:latin typeface="Arial"/>
                <a:cs typeface="Arial"/>
              </a:rPr>
              <a:t>also </a:t>
            </a:r>
            <a:r>
              <a:rPr sz="1100" spc="-40" dirty="0">
                <a:latin typeface="Arial"/>
                <a:cs typeface="Arial"/>
              </a:rPr>
              <a:t>known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10" dirty="0">
                <a:latin typeface="Arial"/>
                <a:cs typeface="Arial"/>
              </a:rPr>
              <a:t>MCQs </a:t>
            </a:r>
            <a:r>
              <a:rPr sz="1100" spc="-10" dirty="0">
                <a:latin typeface="Arial"/>
                <a:cs typeface="Arial"/>
              </a:rPr>
              <a:t>(Multiple </a:t>
            </a:r>
            <a:r>
              <a:rPr sz="1100" spc="-75" dirty="0">
                <a:latin typeface="Arial"/>
                <a:cs typeface="Arial"/>
              </a:rPr>
              <a:t>Choice </a:t>
            </a:r>
            <a:r>
              <a:rPr sz="1100" spc="-55" dirty="0">
                <a:latin typeface="Arial"/>
                <a:cs typeface="Arial"/>
              </a:rPr>
              <a:t>Questions)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70" dirty="0">
                <a:latin typeface="Arial"/>
                <a:cs typeface="Arial"/>
              </a:rPr>
              <a:t>used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10" dirty="0">
                <a:latin typeface="Arial"/>
                <a:cs typeface="Arial"/>
              </a:rPr>
              <a:t>assess  </a:t>
            </a:r>
            <a:r>
              <a:rPr sz="1100" spc="-40" dirty="0">
                <a:latin typeface="Arial"/>
                <a:cs typeface="Arial"/>
              </a:rPr>
              <a:t>objectives </a:t>
            </a:r>
            <a:r>
              <a:rPr sz="1100" spc="-50" dirty="0">
                <a:latin typeface="Arial"/>
                <a:cs typeface="Arial"/>
              </a:rPr>
              <a:t>covered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each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Courier New"/>
              <a:buChar char="o"/>
            </a:pPr>
            <a:endParaRPr sz="1050">
              <a:latin typeface="Times New Roman"/>
              <a:cs typeface="Times New Roman"/>
            </a:endParaRPr>
          </a:p>
          <a:p>
            <a:pPr marL="550545" lvl="1" indent="-228600">
              <a:lnSpc>
                <a:spcPct val="100000"/>
              </a:lnSpc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155" dirty="0">
                <a:latin typeface="Arial"/>
                <a:cs typeface="Arial"/>
              </a:rPr>
              <a:t>BCQ </a:t>
            </a:r>
            <a:r>
              <a:rPr sz="1100" spc="-85" dirty="0">
                <a:latin typeface="Arial"/>
                <a:cs typeface="Arial"/>
              </a:rPr>
              <a:t>has a </a:t>
            </a:r>
            <a:r>
              <a:rPr sz="1100" spc="-30" dirty="0">
                <a:latin typeface="Arial"/>
                <a:cs typeface="Arial"/>
              </a:rPr>
              <a:t>statement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scenario </a:t>
            </a:r>
            <a:r>
              <a:rPr sz="1100" spc="-20" dirty="0">
                <a:latin typeface="Arial"/>
                <a:cs typeface="Arial"/>
              </a:rPr>
              <a:t>followed </a:t>
            </a:r>
            <a:r>
              <a:rPr sz="1100" spc="-55" dirty="0">
                <a:latin typeface="Arial"/>
                <a:cs typeface="Arial"/>
              </a:rPr>
              <a:t>by </a:t>
            </a:r>
            <a:r>
              <a:rPr sz="1100" spc="-5" dirty="0">
                <a:latin typeface="Arial"/>
                <a:cs typeface="Arial"/>
              </a:rPr>
              <a:t>four </a:t>
            </a:r>
            <a:r>
              <a:rPr sz="1100" spc="-30" dirty="0">
                <a:latin typeface="Arial"/>
                <a:cs typeface="Arial"/>
              </a:rPr>
              <a:t>options </a:t>
            </a:r>
            <a:r>
              <a:rPr sz="1100" spc="-35" dirty="0">
                <a:latin typeface="Arial"/>
                <a:cs typeface="Arial"/>
              </a:rPr>
              <a:t>(likely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answer).</a:t>
            </a:r>
            <a:endParaRPr sz="1100">
              <a:latin typeface="Arial"/>
              <a:cs typeface="Arial"/>
            </a:endParaRPr>
          </a:p>
          <a:p>
            <a:pPr marL="550545" marR="192405" lvl="1" indent="-228600">
              <a:lnSpc>
                <a:spcPct val="150900"/>
              </a:lnSpc>
              <a:spcBef>
                <a:spcPts val="8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-15" dirty="0">
                <a:latin typeface="Arial"/>
                <a:cs typeface="Arial"/>
              </a:rPr>
              <a:t>after </a:t>
            </a:r>
            <a:r>
              <a:rPr sz="1100" spc="-45" dirty="0">
                <a:latin typeface="Arial"/>
                <a:cs typeface="Arial"/>
              </a:rPr>
              <a:t>reading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statement/scenario </a:t>
            </a:r>
            <a:r>
              <a:rPr sz="1100" spc="-50" dirty="0">
                <a:latin typeface="Arial"/>
                <a:cs typeface="Arial"/>
              </a:rPr>
              <a:t>select </a:t>
            </a:r>
            <a:r>
              <a:rPr sz="1100" spc="-114" dirty="0">
                <a:latin typeface="Arial"/>
                <a:cs typeface="Arial"/>
              </a:rPr>
              <a:t>ONE,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most </a:t>
            </a:r>
            <a:r>
              <a:rPr sz="1100" spc="-30" dirty="0">
                <a:latin typeface="Arial"/>
                <a:cs typeface="Arial"/>
              </a:rPr>
              <a:t>appropriate </a:t>
            </a:r>
            <a:r>
              <a:rPr sz="1100" spc="-65" dirty="0">
                <a:latin typeface="Arial"/>
                <a:cs typeface="Arial"/>
              </a:rPr>
              <a:t>response  </a:t>
            </a:r>
            <a:r>
              <a:rPr sz="1100" spc="-15" dirty="0">
                <a:latin typeface="Arial"/>
                <a:cs typeface="Arial"/>
              </a:rPr>
              <a:t>from the </a:t>
            </a:r>
            <a:r>
              <a:rPr sz="1100" spc="-55" dirty="0">
                <a:latin typeface="Arial"/>
                <a:cs typeface="Arial"/>
              </a:rPr>
              <a:t>given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options.</a:t>
            </a:r>
            <a:endParaRPr sz="1100">
              <a:latin typeface="Arial"/>
              <a:cs typeface="Arial"/>
            </a:endParaRPr>
          </a:p>
          <a:p>
            <a:pPr marL="550545" lvl="1" indent="-22860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b="1" spc="-85" dirty="0">
                <a:latin typeface="Arial"/>
                <a:cs typeface="Arial"/>
              </a:rPr>
              <a:t>Correct </a:t>
            </a:r>
            <a:r>
              <a:rPr sz="1100" b="1" spc="-80" dirty="0">
                <a:latin typeface="Arial"/>
                <a:cs typeface="Arial"/>
              </a:rPr>
              <a:t>answer </a:t>
            </a:r>
            <a:r>
              <a:rPr sz="1100" b="1" spc="-85" dirty="0">
                <a:latin typeface="Arial"/>
                <a:cs typeface="Arial"/>
              </a:rPr>
              <a:t>carries </a:t>
            </a:r>
            <a:r>
              <a:rPr sz="1100" b="1" spc="-80" dirty="0">
                <a:latin typeface="Arial"/>
                <a:cs typeface="Arial"/>
              </a:rPr>
              <a:t>one </a:t>
            </a:r>
            <a:r>
              <a:rPr sz="1100" b="1" spc="-60" dirty="0">
                <a:latin typeface="Arial"/>
                <a:cs typeface="Arial"/>
              </a:rPr>
              <a:t>mark,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75" dirty="0">
                <a:latin typeface="Arial"/>
                <a:cs typeface="Arial"/>
              </a:rPr>
              <a:t>incorrect </a:t>
            </a:r>
            <a:r>
              <a:rPr sz="1100" b="1" spc="-65" dirty="0">
                <a:latin typeface="Arial"/>
                <a:cs typeface="Arial"/>
              </a:rPr>
              <a:t>‘zero </a:t>
            </a:r>
            <a:r>
              <a:rPr sz="1100" b="1" spc="-55" dirty="0">
                <a:latin typeface="Arial"/>
                <a:cs typeface="Arial"/>
              </a:rPr>
              <a:t>mark’. </a:t>
            </a:r>
            <a:r>
              <a:rPr sz="1100" b="1" spc="-75" dirty="0">
                <a:latin typeface="Arial"/>
                <a:cs typeface="Arial"/>
              </a:rPr>
              <a:t>There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80" dirty="0">
                <a:latin typeface="Arial"/>
                <a:cs typeface="Arial"/>
              </a:rPr>
              <a:t>no </a:t>
            </a:r>
            <a:r>
              <a:rPr sz="1100" b="1" spc="-70" dirty="0">
                <a:latin typeface="Arial"/>
                <a:cs typeface="Arial"/>
              </a:rPr>
              <a:t>negative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marL="550545" lvl="1" indent="-228600">
              <a:lnSpc>
                <a:spcPct val="100000"/>
              </a:lnSpc>
              <a:spcBef>
                <a:spcPts val="78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responses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specified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computer-based/OMR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sheet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designed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for</a:t>
            </a:r>
            <a:r>
              <a:rPr sz="1100" spc="-70">
                <a:latin typeface="Arial"/>
                <a:cs typeface="Arial"/>
              </a:rPr>
              <a:t> </a:t>
            </a:r>
            <a:r>
              <a:rPr sz="1100" spc="-100" smtClean="0">
                <a:latin typeface="Arial"/>
                <a:cs typeface="Arial"/>
              </a:rPr>
              <a:t>L</a:t>
            </a:r>
            <a:r>
              <a:rPr lang="en-US" sz="1100" spc="-100" dirty="0" smtClean="0">
                <a:latin typeface="Arial"/>
                <a:cs typeface="Arial"/>
              </a:rPr>
              <a:t>AVMC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Symbol"/>
              <a:buChar char=""/>
            </a:pPr>
            <a:endParaRPr sz="1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Font typeface="Symbol"/>
              <a:buChar char=""/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130" dirty="0">
                <a:latin typeface="Arial"/>
                <a:cs typeface="Arial"/>
              </a:rPr>
              <a:t>OSPE/OSCE: </a:t>
            </a:r>
            <a:r>
              <a:rPr sz="1100" b="1" spc="-65" dirty="0">
                <a:latin typeface="Arial"/>
                <a:cs typeface="Arial"/>
              </a:rPr>
              <a:t>Objective </a:t>
            </a:r>
            <a:r>
              <a:rPr sz="1100" b="1" spc="-70" dirty="0">
                <a:latin typeface="Arial"/>
                <a:cs typeface="Arial"/>
              </a:rPr>
              <a:t>Structured </a:t>
            </a:r>
            <a:r>
              <a:rPr sz="1100" b="1" spc="-65" dirty="0">
                <a:latin typeface="Arial"/>
                <a:cs typeface="Arial"/>
              </a:rPr>
              <a:t>Practical/Clinical</a:t>
            </a:r>
            <a:r>
              <a:rPr sz="1100" b="1" spc="-10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Examination: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545465" lvl="1" indent="-190500">
              <a:lnSpc>
                <a:spcPct val="100000"/>
              </a:lnSpc>
              <a:spcBef>
                <a:spcPts val="86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105" dirty="0">
                <a:latin typeface="Arial"/>
                <a:cs typeface="Arial"/>
              </a:rPr>
              <a:t>Each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95">
                <a:latin typeface="Arial"/>
                <a:cs typeface="Arial"/>
              </a:rPr>
              <a:t>assessed</a:t>
            </a:r>
            <a:r>
              <a:rPr sz="1100" spc="-55">
                <a:latin typeface="Arial"/>
                <a:cs typeface="Arial"/>
              </a:rPr>
              <a:t> </a:t>
            </a:r>
            <a:r>
              <a:rPr lang="en-US" sz="1100" spc="-55" dirty="0" smtClean="0">
                <a:latin typeface="Arial"/>
                <a:cs typeface="Arial"/>
              </a:rPr>
              <a:t>ICAL COLLEGE</a:t>
            </a:r>
            <a:r>
              <a:rPr sz="1100" spc="-30" smtClean="0">
                <a:latin typeface="Arial"/>
                <a:cs typeface="Arial"/>
              </a:rPr>
              <a:t>on</a:t>
            </a:r>
            <a:r>
              <a:rPr sz="1100" spc="-70" smtClean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content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have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time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complete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task.</a:t>
            </a:r>
            <a:endParaRPr sz="1100">
              <a:latin typeface="Arial"/>
              <a:cs typeface="Arial"/>
            </a:endParaRPr>
          </a:p>
          <a:p>
            <a:pPr marL="545465" lvl="1" indent="-1905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Comprise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12-25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583565" marR="264795" lvl="1" indent="-228600">
              <a:lnSpc>
                <a:spcPct val="101800"/>
              </a:lnSpc>
              <a:spcBef>
                <a:spcPts val="5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105" dirty="0">
                <a:latin typeface="Arial"/>
                <a:cs typeface="Arial"/>
              </a:rPr>
              <a:t>Each </a:t>
            </a:r>
            <a:r>
              <a:rPr sz="1100" spc="-25" dirty="0">
                <a:latin typeface="Arial"/>
                <a:cs typeface="Arial"/>
              </a:rPr>
              <a:t>station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105" dirty="0">
                <a:latin typeface="Arial"/>
                <a:cs typeface="Arial"/>
              </a:rPr>
              <a:t>assess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variety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65" dirty="0">
                <a:latin typeface="Arial"/>
                <a:cs typeface="Arial"/>
              </a:rPr>
              <a:t>tasks, </a:t>
            </a:r>
            <a:r>
              <a:rPr sz="1100" spc="-50" dirty="0">
                <a:latin typeface="Arial"/>
                <a:cs typeface="Arial"/>
              </a:rPr>
              <a:t>these </a:t>
            </a:r>
            <a:r>
              <a:rPr sz="1100" spc="-65" dirty="0">
                <a:latin typeface="Arial"/>
                <a:cs typeface="Arial"/>
              </a:rPr>
              <a:t>tasks </a:t>
            </a:r>
            <a:r>
              <a:rPr sz="1100" spc="-60" dirty="0">
                <a:latin typeface="Arial"/>
                <a:cs typeface="Arial"/>
              </a:rPr>
              <a:t>may </a:t>
            </a:r>
            <a:r>
              <a:rPr sz="1100" spc="-35" dirty="0">
                <a:latin typeface="Arial"/>
                <a:cs typeface="Arial"/>
              </a:rPr>
              <a:t>include </a:t>
            </a:r>
            <a:r>
              <a:rPr sz="1100" spc="-25" dirty="0">
                <a:latin typeface="Arial"/>
                <a:cs typeface="Arial"/>
              </a:rPr>
              <a:t>history </a:t>
            </a:r>
            <a:r>
              <a:rPr sz="1100" spc="-35" dirty="0">
                <a:latin typeface="Arial"/>
                <a:cs typeface="Arial"/>
              </a:rPr>
              <a:t>taking, </a:t>
            </a:r>
            <a:r>
              <a:rPr sz="1100" spc="-55" dirty="0">
                <a:latin typeface="Arial"/>
                <a:cs typeface="Arial"/>
              </a:rPr>
              <a:t>physical  </a:t>
            </a:r>
            <a:r>
              <a:rPr sz="1100" spc="-35" dirty="0">
                <a:latin typeface="Arial"/>
                <a:cs typeface="Arial"/>
              </a:rPr>
              <a:t>examination,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application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skills and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knowledge</a:t>
            </a:r>
            <a:endParaRPr sz="1100">
              <a:latin typeface="Arial"/>
              <a:cs typeface="Arial"/>
            </a:endParaRPr>
          </a:p>
          <a:p>
            <a:pPr marL="545465" lvl="1" indent="-1905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Stations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50" dirty="0">
                <a:latin typeface="Arial"/>
                <a:cs typeface="Arial"/>
              </a:rPr>
              <a:t>observed, unobserved, </a:t>
            </a:r>
            <a:r>
              <a:rPr sz="1100" spc="-25" dirty="0">
                <a:latin typeface="Arial"/>
                <a:cs typeface="Arial"/>
              </a:rPr>
              <a:t>interactive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rest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545465" lvl="1" indent="-1905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65" dirty="0">
                <a:latin typeface="Arial"/>
                <a:cs typeface="Arial"/>
              </a:rPr>
              <a:t>Observed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interactive </a:t>
            </a:r>
            <a:r>
              <a:rPr sz="1100" spc="-35" dirty="0">
                <a:latin typeface="Arial"/>
                <a:cs typeface="Arial"/>
              </a:rPr>
              <a:t>stations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95" dirty="0">
                <a:latin typeface="Arial"/>
                <a:cs typeface="Arial"/>
              </a:rPr>
              <a:t>assessed </a:t>
            </a:r>
            <a:r>
              <a:rPr sz="1100" spc="-55" dirty="0">
                <a:latin typeface="Arial"/>
                <a:cs typeface="Arial"/>
              </a:rPr>
              <a:t>by </a:t>
            </a:r>
            <a:r>
              <a:rPr sz="1100" spc="-20" dirty="0">
                <a:latin typeface="Arial"/>
                <a:cs typeface="Arial"/>
              </a:rPr>
              <a:t>internal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external </a:t>
            </a:r>
            <a:r>
              <a:rPr sz="1100" spc="-55" dirty="0">
                <a:latin typeface="Arial"/>
                <a:cs typeface="Arial"/>
              </a:rPr>
              <a:t>examiners.</a:t>
            </a:r>
            <a:endParaRPr sz="1100">
              <a:latin typeface="Arial"/>
              <a:cs typeface="Arial"/>
            </a:endParaRPr>
          </a:p>
          <a:p>
            <a:pPr marL="583565" marR="180975" lvl="1" indent="-228600">
              <a:lnSpc>
                <a:spcPct val="150000"/>
              </a:lnSpc>
              <a:spcBef>
                <a:spcPts val="530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55" dirty="0">
                <a:latin typeface="Arial"/>
                <a:cs typeface="Arial"/>
              </a:rPr>
              <a:t>Unobserved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5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static </a:t>
            </a:r>
            <a:r>
              <a:rPr sz="1100" spc="-35" dirty="0">
                <a:latin typeface="Arial"/>
                <a:cs typeface="Arial"/>
              </a:rPr>
              <a:t>stations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which there </a:t>
            </a:r>
            <a:r>
              <a:rPr sz="1100" spc="-70" dirty="0">
                <a:latin typeface="Arial"/>
                <a:cs typeface="Arial"/>
              </a:rPr>
              <a:t>may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65" dirty="0">
                <a:latin typeface="Arial"/>
                <a:cs typeface="Arial"/>
              </a:rPr>
              <a:t>an </a:t>
            </a:r>
            <a:r>
              <a:rPr sz="1100" spc="-70" dirty="0">
                <a:latin typeface="Arial"/>
                <a:cs typeface="Arial"/>
              </a:rPr>
              <a:t>X-ray, </a:t>
            </a:r>
            <a:r>
              <a:rPr sz="1100" spc="-110" dirty="0">
                <a:latin typeface="Arial"/>
                <a:cs typeface="Arial"/>
              </a:rPr>
              <a:t>Labs </a:t>
            </a:r>
            <a:r>
              <a:rPr sz="1100" spc="-35" dirty="0">
                <a:latin typeface="Arial"/>
                <a:cs typeface="Arial"/>
              </a:rPr>
              <a:t>reports, </a:t>
            </a:r>
            <a:r>
              <a:rPr sz="1100" spc="-45" dirty="0">
                <a:latin typeface="Arial"/>
                <a:cs typeface="Arial"/>
              </a:rPr>
              <a:t>pictures, clinical  </a:t>
            </a:r>
            <a:r>
              <a:rPr sz="1100" spc="-70" dirty="0">
                <a:latin typeface="Arial"/>
                <a:cs typeface="Arial"/>
              </a:rPr>
              <a:t>scenarios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with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related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questions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for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583565" marR="184785" lvl="1" indent="-228600">
              <a:lnSpc>
                <a:spcPct val="116399"/>
              </a:lnSpc>
              <a:spcBef>
                <a:spcPts val="515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80" dirty="0">
                <a:latin typeface="Arial"/>
                <a:cs typeface="Arial"/>
              </a:rPr>
              <a:t>Rest </a:t>
            </a:r>
            <a:r>
              <a:rPr sz="1100" spc="-25" dirty="0">
                <a:latin typeface="Arial"/>
                <a:cs typeface="Arial"/>
              </a:rPr>
              <a:t>station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0" dirty="0">
                <a:latin typeface="Arial"/>
                <a:cs typeface="Arial"/>
              </a:rPr>
              <a:t>station </a:t>
            </a:r>
            <a:r>
              <a:rPr sz="1100" spc="-30" dirty="0">
                <a:latin typeface="Arial"/>
                <a:cs typeface="Arial"/>
              </a:rPr>
              <a:t>where </a:t>
            </a:r>
            <a:r>
              <a:rPr sz="1100" spc="-15" dirty="0">
                <a:latin typeface="Arial"/>
                <a:cs typeface="Arial"/>
              </a:rPr>
              <a:t>there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no </a:t>
            </a:r>
            <a:r>
              <a:rPr sz="1100" spc="-55" dirty="0">
                <a:latin typeface="Arial"/>
                <a:cs typeface="Arial"/>
              </a:rPr>
              <a:t>task given and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15" dirty="0">
                <a:latin typeface="Arial"/>
                <a:cs typeface="Arial"/>
              </a:rPr>
              <a:t>time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55" dirty="0">
                <a:latin typeface="Arial"/>
                <a:cs typeface="Arial"/>
              </a:rPr>
              <a:t>organize  </a:t>
            </a:r>
            <a:r>
              <a:rPr sz="1100" spc="-20" dirty="0">
                <a:latin typeface="Arial"/>
                <a:cs typeface="Arial"/>
              </a:rPr>
              <a:t>his/her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thoughts.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157480">
              <a:lnSpc>
                <a:spcPct val="100000"/>
              </a:lnSpc>
            </a:pPr>
            <a:r>
              <a:rPr sz="1100" b="1" spc="-50" dirty="0">
                <a:latin typeface="Arial"/>
                <a:cs typeface="Arial"/>
              </a:rPr>
              <a:t>Internal</a:t>
            </a:r>
            <a:r>
              <a:rPr sz="1100" b="1" spc="-55" dirty="0">
                <a:latin typeface="Arial"/>
                <a:cs typeface="Arial"/>
              </a:rPr>
              <a:t> </a:t>
            </a:r>
            <a:r>
              <a:rPr sz="1100" b="1" spc="-80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determine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achievement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following:</a:t>
            </a:r>
            <a:endParaRPr sz="1100">
              <a:latin typeface="Arial"/>
              <a:cs typeface="Arial"/>
            </a:endParaRPr>
          </a:p>
          <a:p>
            <a:pPr marL="697865" marR="11430" lvl="1" indent="-228600">
              <a:lnSpc>
                <a:spcPct val="152800"/>
              </a:lnSpc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100" b="1" spc="-55" dirty="0">
                <a:latin typeface="Arial"/>
                <a:cs typeface="Arial"/>
              </a:rPr>
              <a:t>Module </a:t>
            </a:r>
            <a:r>
              <a:rPr sz="1100" b="1" spc="-80" dirty="0">
                <a:latin typeface="Arial"/>
                <a:cs typeface="Arial"/>
              </a:rPr>
              <a:t>Examination: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scheduled </a:t>
            </a:r>
            <a:r>
              <a:rPr sz="1100" spc="-30" dirty="0">
                <a:latin typeface="Arial"/>
                <a:cs typeface="Arial"/>
              </a:rPr>
              <a:t>on completion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each </a:t>
            </a:r>
            <a:r>
              <a:rPr sz="1100" spc="-35" dirty="0">
                <a:latin typeface="Arial"/>
                <a:cs typeface="Arial"/>
              </a:rPr>
              <a:t>module.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method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35" dirty="0">
                <a:latin typeface="Arial"/>
                <a:cs typeface="Arial"/>
              </a:rPr>
              <a:t>examination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spc="-20" dirty="0">
                <a:latin typeface="Arial"/>
                <a:cs typeface="Arial"/>
              </a:rPr>
              <a:t>theory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45" dirty="0">
                <a:latin typeface="Arial"/>
                <a:cs typeface="Arial"/>
              </a:rPr>
              <a:t>includes </a:t>
            </a:r>
            <a:r>
              <a:rPr sz="1100" spc="-150" dirty="0">
                <a:latin typeface="Arial"/>
                <a:cs typeface="Arial"/>
              </a:rPr>
              <a:t>BCQs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85" dirty="0">
                <a:latin typeface="Arial"/>
                <a:cs typeface="Arial"/>
              </a:rPr>
              <a:t>OSPE </a:t>
            </a:r>
            <a:r>
              <a:rPr sz="1100" spc="-45" dirty="0">
                <a:latin typeface="Arial"/>
                <a:cs typeface="Arial"/>
              </a:rPr>
              <a:t>(Objective </a:t>
            </a:r>
            <a:r>
              <a:rPr sz="1100" spc="-35" dirty="0">
                <a:latin typeface="Arial"/>
                <a:cs typeface="Arial"/>
              </a:rPr>
              <a:t>Structured </a:t>
            </a:r>
            <a:r>
              <a:rPr sz="1100" spc="-50" dirty="0">
                <a:latin typeface="Arial"/>
                <a:cs typeface="Arial"/>
              </a:rPr>
              <a:t>Practical  </a:t>
            </a:r>
            <a:r>
              <a:rPr sz="1100" spc="-45" dirty="0">
                <a:latin typeface="Arial"/>
                <a:cs typeface="Arial"/>
              </a:rPr>
              <a:t>Examination).</a:t>
            </a:r>
            <a:endParaRPr sz="1100">
              <a:latin typeface="Arial"/>
              <a:cs typeface="Arial"/>
            </a:endParaRPr>
          </a:p>
          <a:p>
            <a:pPr marL="697865" marR="15240" lvl="1" indent="-228600">
              <a:lnSpc>
                <a:spcPts val="2020"/>
              </a:lnSpc>
              <a:spcBef>
                <a:spcPts val="165"/>
              </a:spcBef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100" b="1" spc="-85" dirty="0">
                <a:latin typeface="Arial"/>
                <a:cs typeface="Arial"/>
              </a:rPr>
              <a:t>Graded </a:t>
            </a:r>
            <a:r>
              <a:rPr sz="1100" b="1" spc="-114" dirty="0">
                <a:latin typeface="Arial"/>
                <a:cs typeface="Arial"/>
              </a:rPr>
              <a:t>Assessment </a:t>
            </a:r>
            <a:r>
              <a:rPr sz="1100" b="1" spc="-55" dirty="0">
                <a:latin typeface="Arial"/>
                <a:cs typeface="Arial"/>
              </a:rPr>
              <a:t>of </a:t>
            </a:r>
            <a:r>
              <a:rPr sz="1100" b="1" spc="-85" dirty="0">
                <a:latin typeface="Arial"/>
                <a:cs typeface="Arial"/>
              </a:rPr>
              <a:t>students by </a:t>
            </a:r>
            <a:r>
              <a:rPr sz="1100" b="1" spc="-65" dirty="0">
                <a:latin typeface="Arial"/>
                <a:cs typeface="Arial"/>
              </a:rPr>
              <a:t>Individual </a:t>
            </a:r>
            <a:r>
              <a:rPr sz="1100" b="1" spc="-55" dirty="0">
                <a:latin typeface="Arial"/>
                <a:cs typeface="Arial"/>
              </a:rPr>
              <a:t>Department</a:t>
            </a:r>
            <a:r>
              <a:rPr sz="1100" spc="-55" dirty="0">
                <a:latin typeface="Arial"/>
                <a:cs typeface="Arial"/>
              </a:rPr>
              <a:t>: </a:t>
            </a:r>
            <a:r>
              <a:rPr sz="1100" spc="-60" dirty="0">
                <a:latin typeface="Arial"/>
                <a:cs typeface="Arial"/>
              </a:rPr>
              <a:t>Quiz, </a:t>
            </a:r>
            <a:r>
              <a:rPr sz="1100" spc="-45" dirty="0">
                <a:latin typeface="Arial"/>
                <a:cs typeface="Arial"/>
              </a:rPr>
              <a:t>viva, </a:t>
            </a:r>
            <a:r>
              <a:rPr sz="1100" spc="-35" dirty="0">
                <a:latin typeface="Arial"/>
                <a:cs typeface="Arial"/>
              </a:rPr>
              <a:t>practical, </a:t>
            </a:r>
            <a:r>
              <a:rPr sz="1100" spc="-50" dirty="0">
                <a:latin typeface="Arial"/>
                <a:cs typeface="Arial"/>
              </a:rPr>
              <a:t>assignment, small 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30" dirty="0">
                <a:latin typeface="Arial"/>
                <a:cs typeface="Arial"/>
              </a:rPr>
              <a:t>activities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35" dirty="0">
                <a:latin typeface="Arial"/>
                <a:cs typeface="Arial"/>
              </a:rPr>
              <a:t>CBL, </a:t>
            </a:r>
            <a:r>
              <a:rPr sz="1100" spc="-114" dirty="0">
                <a:latin typeface="Arial"/>
                <a:cs typeface="Arial"/>
              </a:rPr>
              <a:t>TBL, TOL, </a:t>
            </a:r>
            <a:r>
              <a:rPr sz="1100" spc="-25" dirty="0">
                <a:latin typeface="Arial"/>
                <a:cs typeface="Arial"/>
              </a:rPr>
              <a:t>online </a:t>
            </a:r>
            <a:r>
              <a:rPr sz="1100" spc="-70" dirty="0">
                <a:latin typeface="Arial"/>
                <a:cs typeface="Arial"/>
              </a:rPr>
              <a:t>assessment, </a:t>
            </a:r>
            <a:r>
              <a:rPr sz="1100" spc="-30" dirty="0">
                <a:latin typeface="Arial"/>
                <a:cs typeface="Arial"/>
              </a:rPr>
              <a:t>ward activities, </a:t>
            </a:r>
            <a:r>
              <a:rPr sz="1100" spc="-35" dirty="0">
                <a:latin typeface="Arial"/>
                <a:cs typeface="Arial"/>
              </a:rPr>
              <a:t>examination,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log  </a:t>
            </a:r>
            <a:r>
              <a:rPr sz="1100" spc="-35" dirty="0">
                <a:latin typeface="Arial"/>
                <a:cs typeface="Arial"/>
              </a:rPr>
              <a:t>book.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56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45" dirty="0">
                <a:latin typeface="Arial"/>
                <a:cs typeface="Arial"/>
              </a:rPr>
              <a:t>Marks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both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modular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graded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assessment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constitute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20%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weightage.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30">
                <a:latin typeface="Arial"/>
                <a:cs typeface="Arial"/>
              </a:rPr>
              <a:t>per </a:t>
            </a:r>
            <a:r>
              <a:rPr lang="en-US" sz="1100" spc="-125" dirty="0" smtClean="0">
                <a:latin typeface="Arial"/>
                <a:cs typeface="Arial"/>
              </a:rPr>
              <a:t>UHS</a:t>
            </a:r>
            <a:r>
              <a:rPr sz="1100" spc="-125" smtClean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policy,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105" dirty="0">
                <a:latin typeface="Arial"/>
                <a:cs typeface="Arial"/>
              </a:rPr>
              <a:t>20%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added </a:t>
            </a:r>
            <a:r>
              <a:rPr sz="1100" spc="-45">
                <a:latin typeface="Arial"/>
                <a:cs typeface="Arial"/>
              </a:rPr>
              <a:t>by </a:t>
            </a:r>
            <a:r>
              <a:rPr lang="en-US" sz="1100" spc="-125" dirty="0" smtClean="0">
                <a:latin typeface="Arial"/>
                <a:cs typeface="Arial"/>
              </a:rPr>
              <a:t>UHS </a:t>
            </a:r>
            <a:r>
              <a:rPr sz="1100" spc="10" smtClean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Semester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Examination.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3781171" y="426211"/>
            <a:ext cx="322389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70" dirty="0" smtClean="0">
                <a:latin typeface="Arial"/>
                <a:cs typeface="Arial"/>
              </a:rPr>
              <a:t> </a:t>
            </a:r>
            <a:r>
              <a:rPr sz="1100" b="1" i="1" spc="-170" smtClean="0">
                <a:latin typeface="Arial"/>
                <a:cs typeface="Arial"/>
              </a:rPr>
              <a:t>NEUROSCIENCES</a:t>
            </a:r>
            <a:r>
              <a:rPr sz="1100" b="1" i="1" spc="-8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81171" y="426211"/>
            <a:ext cx="322389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70" dirty="0" smtClean="0">
                <a:latin typeface="Arial"/>
                <a:cs typeface="Arial"/>
              </a:rPr>
              <a:t> </a:t>
            </a:r>
            <a:r>
              <a:rPr sz="1100" b="1" i="1" spc="-170" smtClean="0">
                <a:latin typeface="Arial"/>
                <a:cs typeface="Arial"/>
              </a:rPr>
              <a:t>NEUROSCIENCES</a:t>
            </a:r>
            <a:r>
              <a:rPr sz="1100" b="1" i="1" spc="-8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01926" y="1135126"/>
            <a:ext cx="38735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2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STUDY </a:t>
            </a:r>
            <a:r>
              <a:rPr sz="16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GUIDE </a:t>
            </a:r>
            <a:r>
              <a:rPr sz="1600" b="1" u="heavy" spc="-2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1600" b="1" u="heavy" spc="-2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NEUROSCIENCES</a:t>
            </a:r>
            <a:r>
              <a:rPr sz="16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spc="-1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9860" y="1909826"/>
          <a:ext cx="6225540" cy="26758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/>
                <a:gridCol w="4969510"/>
                <a:gridCol w="615950"/>
              </a:tblGrid>
              <a:tr h="44005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400" b="1" spc="-125" dirty="0">
                          <a:latin typeface="Arial"/>
                          <a:cs typeface="Arial"/>
                        </a:rPr>
                        <a:t>S.No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400" b="1" spc="-185" dirty="0">
                          <a:latin typeface="Arial"/>
                          <a:cs typeface="Arial"/>
                        </a:rPr>
                        <a:t>CONTENTS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625"/>
                        </a:lnSpc>
                      </a:pPr>
                      <a:r>
                        <a:rPr sz="1400" b="1" spc="-140" dirty="0">
                          <a:latin typeface="Arial"/>
                          <a:cs typeface="Arial"/>
                        </a:rPr>
                        <a:t>Page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b="1" spc="-100" dirty="0">
                          <a:latin typeface="Arial"/>
                          <a:cs typeface="Arial"/>
                        </a:rPr>
                        <a:t>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71120">
                        <a:lnSpc>
                          <a:spcPts val="167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Overview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7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71120">
                        <a:lnSpc>
                          <a:spcPts val="1639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10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Introduction 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Study</a:t>
                      </a:r>
                      <a:r>
                        <a:rPr sz="1400" spc="-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Guide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Methodologies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71120">
                        <a:lnSpc>
                          <a:spcPts val="167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9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Module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1:</a:t>
                      </a:r>
                      <a:r>
                        <a:rPr sz="14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Neurosciences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0345">
                <a:tc>
                  <a:txBody>
                    <a:bodyPr/>
                    <a:lstStyle/>
                    <a:p>
                      <a:pPr marL="71120">
                        <a:lnSpc>
                          <a:spcPts val="1639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4.1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320">
                        <a:lnSpc>
                          <a:spcPts val="1610"/>
                        </a:lnSpc>
                      </a:pPr>
                      <a:r>
                        <a:rPr sz="1400" spc="-5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Neurosciences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60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4.2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16255">
                        <a:lnSpc>
                          <a:spcPts val="1635"/>
                        </a:lnSpc>
                      </a:pPr>
                      <a:r>
                        <a:rPr sz="1400" spc="-65" dirty="0">
                          <a:latin typeface="Arial"/>
                          <a:cs typeface="Arial"/>
                        </a:rPr>
                        <a:t>Objectives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strategies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Resources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70"/>
                        </a:lnSpc>
                        <a:spcBef>
                          <a:spcPts val="5"/>
                        </a:spcBef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18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1120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10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Modular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70">
                          <a:latin typeface="Arial"/>
                          <a:cs typeface="Arial"/>
                        </a:rPr>
                        <a:t>Regulations</a:t>
                      </a:r>
                      <a:r>
                        <a:rPr sz="1400" spc="-175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1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400" spc="-110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sz="1400" spc="-110" smtClean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50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71120">
                        <a:lnSpc>
                          <a:spcPts val="167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Schedule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70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21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95755" y="3230879"/>
            <a:ext cx="4899660" cy="2268220"/>
          </a:xfrm>
          <a:custGeom>
            <a:avLst/>
            <a:gdLst/>
            <a:ahLst/>
            <a:cxnLst/>
            <a:rect l="l" t="t" r="r" b="b"/>
            <a:pathLst>
              <a:path w="4899660" h="2268220">
                <a:moveTo>
                  <a:pt x="2449830" y="608965"/>
                </a:moveTo>
                <a:lnTo>
                  <a:pt x="3293745" y="0"/>
                </a:lnTo>
                <a:lnTo>
                  <a:pt x="3210560" y="558800"/>
                </a:lnTo>
                <a:lnTo>
                  <a:pt x="4168775" y="467995"/>
                </a:lnTo>
                <a:lnTo>
                  <a:pt x="3788409" y="767715"/>
                </a:lnTo>
                <a:lnTo>
                  <a:pt x="4785359" y="854075"/>
                </a:lnTo>
                <a:lnTo>
                  <a:pt x="3993515" y="1099820"/>
                </a:lnTo>
                <a:lnTo>
                  <a:pt x="4899659" y="1395095"/>
                </a:lnTo>
                <a:lnTo>
                  <a:pt x="3818890" y="1358900"/>
                </a:lnTo>
                <a:lnTo>
                  <a:pt x="4115434" y="1899920"/>
                </a:lnTo>
                <a:lnTo>
                  <a:pt x="3180080" y="1517650"/>
                </a:lnTo>
                <a:lnTo>
                  <a:pt x="3004820" y="2072640"/>
                </a:lnTo>
                <a:lnTo>
                  <a:pt x="2388870" y="1567815"/>
                </a:lnTo>
                <a:lnTo>
                  <a:pt x="1924049" y="2268220"/>
                </a:lnTo>
                <a:lnTo>
                  <a:pt x="1749424" y="1640840"/>
                </a:lnTo>
                <a:lnTo>
                  <a:pt x="1079500" y="1849755"/>
                </a:lnTo>
                <a:lnTo>
                  <a:pt x="1285239" y="1463040"/>
                </a:lnTo>
                <a:lnTo>
                  <a:pt x="30480" y="1531620"/>
                </a:lnTo>
                <a:lnTo>
                  <a:pt x="843914" y="1236345"/>
                </a:lnTo>
                <a:lnTo>
                  <a:pt x="0" y="904240"/>
                </a:lnTo>
                <a:lnTo>
                  <a:pt x="1049020" y="799465"/>
                </a:lnTo>
                <a:lnTo>
                  <a:pt x="83819" y="240665"/>
                </a:lnTo>
                <a:lnTo>
                  <a:pt x="1658620" y="663575"/>
                </a:lnTo>
                <a:lnTo>
                  <a:pt x="1894205" y="240665"/>
                </a:lnTo>
                <a:lnTo>
                  <a:pt x="2449830" y="60896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11779" y="4147184"/>
            <a:ext cx="2371724" cy="5894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90600" y="914400"/>
          <a:ext cx="6188074" cy="963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2980"/>
                <a:gridCol w="1673860"/>
                <a:gridCol w="1715134"/>
                <a:gridCol w="1816100"/>
              </a:tblGrid>
              <a:tr h="286385">
                <a:tc gridSpan="4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000" b="1" spc="-90" dirty="0">
                          <a:latin typeface="Arial"/>
                          <a:cs typeface="Arial"/>
                        </a:rPr>
                        <a:t>Example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Number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Marks allocated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Semester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7180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511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Semester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5615" marR="240665" indent="-226060">
                        <a:lnSpc>
                          <a:spcPct val="101000"/>
                        </a:lnSpc>
                        <a:spcBef>
                          <a:spcPts val="585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Semester Examination 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Marks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110" dirty="0">
                          <a:latin typeface="Arial"/>
                          <a:cs typeface="Arial"/>
                        </a:rPr>
                        <a:t>(Class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1000" b="1" spc="-9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Assignments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b="1" spc="-100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Modular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95" dirty="0">
                          <a:latin typeface="Arial"/>
                          <a:cs typeface="Arial"/>
                        </a:rPr>
                        <a:t>Exam)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60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(Theory)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0" dirty="0">
                          <a:latin typeface="Arial"/>
                          <a:cs typeface="Arial"/>
                        </a:rPr>
                        <a:t>80%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0" dirty="0">
                          <a:latin typeface="Arial"/>
                          <a:cs typeface="Arial"/>
                        </a:rPr>
                        <a:t>20%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95" dirty="0">
                          <a:latin typeface="Arial"/>
                          <a:cs typeface="Arial"/>
                        </a:rPr>
                        <a:t>100%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20</a:t>
            </a:fld>
            <a:endParaRPr spc="-55" dirty="0"/>
          </a:p>
        </p:txBody>
      </p:sp>
      <p:sp>
        <p:nvSpPr>
          <p:cNvPr id="7" name="object 7"/>
          <p:cNvSpPr txBox="1"/>
          <p:nvPr/>
        </p:nvSpPr>
        <p:spPr>
          <a:xfrm>
            <a:off x="1084884" y="1896211"/>
            <a:ext cx="5997575" cy="80772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100" b="1" spc="-75" dirty="0">
                <a:latin typeface="Arial"/>
                <a:cs typeface="Arial"/>
              </a:rPr>
              <a:t>Formative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14" dirty="0">
                <a:latin typeface="Arial"/>
                <a:cs typeface="Arial"/>
              </a:rPr>
              <a:t>Assessment</a:t>
            </a:r>
            <a:endParaRPr sz="1100">
              <a:latin typeface="Arial"/>
              <a:cs typeface="Arial"/>
            </a:endParaRPr>
          </a:p>
          <a:p>
            <a:pPr marL="469265" marR="5080" indent="-228600">
              <a:lnSpc>
                <a:spcPct val="151800"/>
              </a:lnSpc>
              <a:spcBef>
                <a:spcPts val="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25" dirty="0">
                <a:latin typeface="Arial"/>
                <a:cs typeface="Arial"/>
              </a:rPr>
              <a:t>department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25" dirty="0">
                <a:latin typeface="Arial"/>
                <a:cs typeface="Arial"/>
              </a:rPr>
              <a:t>hold </a:t>
            </a:r>
            <a:r>
              <a:rPr sz="1100" spc="-50" dirty="0">
                <a:latin typeface="Arial"/>
                <a:cs typeface="Arial"/>
              </a:rPr>
              <a:t>quiz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25" dirty="0">
                <a:latin typeface="Arial"/>
                <a:cs typeface="Arial"/>
              </a:rPr>
              <a:t>short </a:t>
            </a:r>
            <a:r>
              <a:rPr sz="1100" spc="-60" dirty="0">
                <a:latin typeface="Arial"/>
                <a:cs typeface="Arial"/>
              </a:rPr>
              <a:t>answer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105" dirty="0">
                <a:latin typeface="Arial"/>
                <a:cs typeface="Arial"/>
              </a:rPr>
              <a:t>assess </a:t>
            </a:r>
            <a:r>
              <a:rPr sz="1100" spc="-5" dirty="0">
                <a:latin typeface="Arial"/>
                <a:cs typeface="Arial"/>
              </a:rPr>
              <a:t>their  </a:t>
            </a:r>
            <a:r>
              <a:rPr sz="1100" spc="-25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marks </a:t>
            </a:r>
            <a:r>
              <a:rPr sz="1100" spc="-30" dirty="0">
                <a:latin typeface="Arial"/>
                <a:cs typeface="Arial"/>
              </a:rPr>
              <a:t>obtained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40" dirty="0">
                <a:latin typeface="Arial"/>
                <a:cs typeface="Arial"/>
              </a:rPr>
              <a:t>included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internal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84119" y="4004285"/>
            <a:ext cx="2188845" cy="6121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16799"/>
              </a:lnSpc>
              <a:spcBef>
                <a:spcPts val="90"/>
              </a:spcBef>
            </a:pPr>
            <a:r>
              <a:rPr sz="1100" b="1" spc="-35" dirty="0">
                <a:latin typeface="Arial"/>
                <a:cs typeface="Arial"/>
              </a:rPr>
              <a:t>More </a:t>
            </a:r>
            <a:r>
              <a:rPr sz="1100" b="1" spc="-60" dirty="0">
                <a:latin typeface="Arial"/>
                <a:cs typeface="Arial"/>
              </a:rPr>
              <a:t>than </a:t>
            </a:r>
            <a:r>
              <a:rPr sz="1100" b="1" spc="-100" dirty="0">
                <a:latin typeface="Arial"/>
                <a:cs typeface="Arial"/>
              </a:rPr>
              <a:t>75% </a:t>
            </a:r>
            <a:r>
              <a:rPr sz="1100" b="1" spc="-70" dirty="0">
                <a:latin typeface="Arial"/>
                <a:cs typeface="Arial"/>
              </a:rPr>
              <a:t>attendance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75" dirty="0">
                <a:latin typeface="Arial"/>
                <a:cs typeface="Arial"/>
              </a:rPr>
              <a:t>needed 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65" dirty="0">
                <a:latin typeface="Arial"/>
                <a:cs typeface="Arial"/>
              </a:rPr>
              <a:t>sit </a:t>
            </a:r>
            <a:r>
              <a:rPr sz="1100" b="1" spc="-55" dirty="0">
                <a:latin typeface="Arial"/>
                <a:cs typeface="Arial"/>
              </a:rPr>
              <a:t>for </a:t>
            </a:r>
            <a:r>
              <a:rPr sz="1100" b="1" spc="-45" dirty="0">
                <a:latin typeface="Arial"/>
                <a:cs typeface="Arial"/>
              </a:rPr>
              <a:t>the </a:t>
            </a:r>
            <a:r>
              <a:rPr sz="1100" b="1" spc="-70" dirty="0">
                <a:latin typeface="Arial"/>
                <a:cs typeface="Arial"/>
              </a:rPr>
              <a:t>modular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85" dirty="0">
                <a:latin typeface="Arial"/>
                <a:cs typeface="Arial"/>
              </a:rPr>
              <a:t>semester  </a:t>
            </a:r>
            <a:r>
              <a:rPr sz="1100" b="1" spc="-75" dirty="0">
                <a:latin typeface="Arial"/>
                <a:cs typeface="Arial"/>
              </a:rPr>
              <a:t>examinations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3781171" y="426211"/>
            <a:ext cx="322389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70" dirty="0" smtClean="0">
                <a:latin typeface="Arial"/>
                <a:cs typeface="Arial"/>
              </a:rPr>
              <a:t> </a:t>
            </a:r>
            <a:r>
              <a:rPr sz="1100" b="1" i="1" spc="-170" smtClean="0">
                <a:latin typeface="Arial"/>
                <a:cs typeface="Arial"/>
              </a:rPr>
              <a:t>NEUROSCIENCES</a:t>
            </a:r>
            <a:r>
              <a:rPr sz="1100" b="1" i="1" spc="-8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4884" y="426211"/>
            <a:ext cx="5920105" cy="60593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  <a:tabLst>
                <a:tab pos="2708910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 dirty="0">
                <a:latin typeface="Arial"/>
                <a:cs typeface="Arial"/>
              </a:rPr>
              <a:t>	</a:t>
            </a:r>
            <a:r>
              <a:rPr sz="1650" b="1" i="1" spc="-89" baseline="5050" dirty="0">
                <a:latin typeface="Arial"/>
                <a:cs typeface="Arial"/>
              </a:rPr>
              <a:t>2</a:t>
            </a:r>
            <a:r>
              <a:rPr sz="1050" b="1" i="1" spc="-89" baseline="39682" dirty="0">
                <a:latin typeface="Arial"/>
                <a:cs typeface="Arial"/>
              </a:rPr>
              <a:t>ND </a:t>
            </a:r>
            <a:r>
              <a:rPr sz="1650" b="1" i="1" spc="-254" baseline="5050">
                <a:latin typeface="Arial"/>
                <a:cs typeface="Arial"/>
              </a:rPr>
              <a:t>YEAR </a:t>
            </a:r>
            <a:r>
              <a:rPr sz="1650" b="1" i="1" spc="-172" baseline="5050" smtClean="0">
                <a:latin typeface="Arial"/>
                <a:cs typeface="Arial"/>
              </a:rPr>
              <a:t>MBBS,</a:t>
            </a:r>
            <a:r>
              <a:rPr lang="en-US" sz="1650" b="1" i="1" spc="-172" baseline="5050" dirty="0" smtClean="0">
                <a:latin typeface="Arial"/>
                <a:cs typeface="Arial"/>
              </a:rPr>
              <a:t>,</a:t>
            </a:r>
            <a:r>
              <a:rPr sz="1650" b="1" i="1" spc="-254" baseline="5050" smtClean="0">
                <a:latin typeface="Arial"/>
                <a:cs typeface="Arial"/>
              </a:rPr>
              <a:t>NEUROSCIENCES</a:t>
            </a:r>
            <a:r>
              <a:rPr sz="1650" b="1" i="1" spc="-127" baseline="5050" smtClean="0">
                <a:latin typeface="Arial"/>
                <a:cs typeface="Arial"/>
              </a:rPr>
              <a:t> </a:t>
            </a:r>
            <a:r>
              <a:rPr sz="1650" b="1" i="1" spc="-172" baseline="5050" dirty="0">
                <a:latin typeface="Arial"/>
                <a:cs typeface="Arial"/>
              </a:rPr>
              <a:t>MODULE</a:t>
            </a:r>
            <a:endParaRPr sz="1650" baseline="5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MODULAR </a:t>
            </a:r>
            <a:r>
              <a:rPr sz="11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 </a:t>
            </a:r>
            <a:r>
              <a:rPr sz="11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RULES 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1100" b="1" u="heavy" spc="-1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REGULATIONS</a:t>
            </a:r>
            <a:r>
              <a:rPr sz="1100" b="1" u="heavy" spc="-5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8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</a:t>
            </a:r>
            <a:r>
              <a:rPr lang="en-US" sz="1100" b="1" u="heavy" spc="-8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AVMC</a:t>
            </a:r>
            <a:r>
              <a:rPr sz="1100" b="1" u="heavy" spc="-8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21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04112" y="1062583"/>
            <a:ext cx="6036310" cy="452252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550545" indent="-228600">
              <a:lnSpc>
                <a:spcPct val="100000"/>
              </a:lnSpc>
              <a:spcBef>
                <a:spcPts val="8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0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report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hall/venue,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30 </a:t>
            </a:r>
            <a:r>
              <a:rPr sz="1100" spc="-35" dirty="0">
                <a:latin typeface="Arial"/>
                <a:cs typeface="Arial"/>
              </a:rPr>
              <a:t>minutes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before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b="1" spc="-114" dirty="0">
                <a:latin typeface="Arial"/>
                <a:cs typeface="Arial"/>
              </a:rPr>
              <a:t>Exam </a:t>
            </a:r>
            <a:r>
              <a:rPr sz="1100" b="1" spc="-40" dirty="0">
                <a:latin typeface="Arial"/>
                <a:cs typeface="Arial"/>
              </a:rPr>
              <a:t>will </a:t>
            </a:r>
            <a:r>
              <a:rPr sz="1100" b="1" spc="-90" dirty="0">
                <a:latin typeface="Arial"/>
                <a:cs typeface="Arial"/>
              </a:rPr>
              <a:t>begin sharp </a:t>
            </a:r>
            <a:r>
              <a:rPr sz="1100" b="1" spc="-30" dirty="0">
                <a:latin typeface="Arial"/>
                <a:cs typeface="Arial"/>
              </a:rPr>
              <a:t>at </a:t>
            </a:r>
            <a:r>
              <a:rPr sz="1100" b="1" spc="-50" dirty="0">
                <a:latin typeface="Arial"/>
                <a:cs typeface="Arial"/>
              </a:rPr>
              <a:t>the </a:t>
            </a:r>
            <a:r>
              <a:rPr sz="1100" b="1" spc="-85" dirty="0">
                <a:latin typeface="Arial"/>
                <a:cs typeface="Arial"/>
              </a:rPr>
              <a:t>given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550545" marR="7620" indent="-228600">
              <a:lnSpc>
                <a:spcPct val="150000"/>
              </a:lnSpc>
              <a:spcBef>
                <a:spcPts val="9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25" dirty="0">
                <a:latin typeface="Arial"/>
                <a:cs typeface="Arial"/>
              </a:rPr>
              <a:t>student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40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enter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examination </a:t>
            </a:r>
            <a:r>
              <a:rPr sz="1100" spc="-30" dirty="0">
                <a:latin typeface="Arial"/>
                <a:cs typeface="Arial"/>
              </a:rPr>
              <a:t>hall </a:t>
            </a:r>
            <a:r>
              <a:rPr sz="1100" spc="-15" dirty="0">
                <a:latin typeface="Arial"/>
                <a:cs typeface="Arial"/>
              </a:rPr>
              <a:t>after </a:t>
            </a:r>
            <a:r>
              <a:rPr sz="1100" spc="-60" dirty="0">
                <a:latin typeface="Arial"/>
                <a:cs typeface="Arial"/>
              </a:rPr>
              <a:t>15 </a:t>
            </a:r>
            <a:r>
              <a:rPr sz="1100" spc="-40" dirty="0">
                <a:latin typeface="Arial"/>
                <a:cs typeface="Arial"/>
              </a:rPr>
              <a:t>minutes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scheduled 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sit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according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roll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numbers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mentioned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seats.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b="1" u="heavy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Cell </a:t>
            </a:r>
            <a:r>
              <a:rPr sz="1100" b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phones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strictly </a:t>
            </a:r>
            <a:r>
              <a:rPr sz="11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 allowed in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hall.</a:t>
            </a:r>
            <a:endParaRPr sz="1100">
              <a:latin typeface="Arial"/>
              <a:cs typeface="Arial"/>
            </a:endParaRPr>
          </a:p>
          <a:p>
            <a:pPr marL="550545" marR="13335" indent="-228600">
              <a:lnSpc>
                <a:spcPct val="151100"/>
              </a:lnSpc>
              <a:spcBef>
                <a:spcPts val="6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dirty="0">
                <a:latin typeface="Arial"/>
                <a:cs typeface="Arial"/>
              </a:rPr>
              <a:t>If</a:t>
            </a:r>
            <a:r>
              <a:rPr sz="1100" spc="-60" dirty="0">
                <a:latin typeface="Arial"/>
                <a:cs typeface="Arial"/>
              </a:rPr>
              <a:t> any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55" dirty="0">
                <a:latin typeface="Arial"/>
                <a:cs typeface="Arial"/>
              </a:rPr>
              <a:t> is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found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cell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phone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any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(silent,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switched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off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on)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he/she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be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not 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continue </a:t>
            </a:r>
            <a:r>
              <a:rPr sz="1100" spc="-10" dirty="0">
                <a:latin typeface="Arial"/>
                <a:cs typeface="Arial"/>
              </a:rPr>
              <a:t>their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550545" marR="7620" indent="-228600">
              <a:lnSpc>
                <a:spcPct val="150900"/>
              </a:lnSpc>
              <a:spcBef>
                <a:spcPts val="8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0" dirty="0">
                <a:latin typeface="Arial"/>
                <a:cs typeface="Arial"/>
              </a:rPr>
              <a:t>sit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dirty="0">
                <a:latin typeface="Arial"/>
                <a:cs typeface="Arial"/>
              </a:rPr>
              <a:t>without </a:t>
            </a:r>
            <a:r>
              <a:rPr sz="1100" spc="-35" dirty="0">
                <a:latin typeface="Arial"/>
                <a:cs typeface="Arial"/>
              </a:rPr>
              <a:t>University </a:t>
            </a:r>
            <a:r>
              <a:rPr sz="1100" spc="-25" dirty="0">
                <a:latin typeface="Arial"/>
                <a:cs typeface="Arial"/>
              </a:rPr>
              <a:t>Admit </a:t>
            </a:r>
            <a:r>
              <a:rPr sz="1100" spc="-75" dirty="0">
                <a:latin typeface="Arial"/>
                <a:cs typeface="Arial"/>
              </a:rPr>
              <a:t>Card</a:t>
            </a:r>
            <a:r>
              <a:rPr sz="1100" spc="-75">
                <a:latin typeface="Arial"/>
                <a:cs typeface="Arial"/>
              </a:rPr>
              <a:t>, </a:t>
            </a:r>
            <a:r>
              <a:rPr lang="en-US" sz="1100" spc="-110" dirty="0" smtClean="0">
                <a:latin typeface="Arial"/>
                <a:cs typeface="Arial"/>
              </a:rPr>
              <a:t>AVMC</a:t>
            </a:r>
            <a:r>
              <a:rPr sz="1100" spc="-110" smtClean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College </a:t>
            </a:r>
            <a:r>
              <a:rPr sz="1100" spc="-75" dirty="0">
                <a:latin typeface="Arial"/>
                <a:cs typeface="Arial"/>
              </a:rPr>
              <a:t>ID </a:t>
            </a:r>
            <a:r>
              <a:rPr sz="1100" spc="-85" dirty="0">
                <a:latin typeface="Arial"/>
                <a:cs typeface="Arial"/>
              </a:rPr>
              <a:t>Card 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Lab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Coat</a:t>
            </a:r>
            <a:endParaRPr sz="1100">
              <a:latin typeface="Arial"/>
              <a:cs typeface="Arial"/>
            </a:endParaRPr>
          </a:p>
          <a:p>
            <a:pPr marL="550545" marR="5080" indent="-228600">
              <a:lnSpc>
                <a:spcPct val="151800"/>
              </a:lnSpc>
              <a:spcBef>
                <a:spcPts val="6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0" dirty="0">
                <a:latin typeface="Arial"/>
                <a:cs typeface="Arial"/>
              </a:rPr>
              <a:t>Student must </a:t>
            </a:r>
            <a:r>
              <a:rPr sz="1100" spc="-30" dirty="0">
                <a:latin typeface="Arial"/>
                <a:cs typeface="Arial"/>
              </a:rPr>
              <a:t>bring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 </a:t>
            </a:r>
            <a:r>
              <a:rPr sz="1100" spc="-30" dirty="0">
                <a:latin typeface="Arial"/>
                <a:cs typeface="Arial"/>
              </a:rPr>
              <a:t>stationary </a:t>
            </a:r>
            <a:r>
              <a:rPr sz="1100" spc="-35" dirty="0">
                <a:latin typeface="Arial"/>
                <a:cs typeface="Arial"/>
              </a:rPr>
              <a:t>items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exam: </a:t>
            </a:r>
            <a:r>
              <a:rPr sz="1100" spc="-75" dirty="0">
                <a:latin typeface="Arial"/>
                <a:cs typeface="Arial"/>
              </a:rPr>
              <a:t>Pen, </a:t>
            </a:r>
            <a:r>
              <a:rPr sz="1100" spc="-60" dirty="0">
                <a:latin typeface="Arial"/>
                <a:cs typeface="Arial"/>
              </a:rPr>
              <a:t>Pencil, </a:t>
            </a:r>
            <a:r>
              <a:rPr sz="1100" spc="-70" dirty="0">
                <a:latin typeface="Arial"/>
                <a:cs typeface="Arial"/>
              </a:rPr>
              <a:t>Eraser,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60" dirty="0">
                <a:latin typeface="Arial"/>
                <a:cs typeface="Arial"/>
              </a:rPr>
              <a:t>Sharpener.</a:t>
            </a:r>
            <a:endParaRPr sz="1100">
              <a:latin typeface="Arial"/>
              <a:cs typeface="Arial"/>
            </a:endParaRPr>
          </a:p>
          <a:p>
            <a:pPr marL="550545" marR="45720" indent="-228600">
              <a:lnSpc>
                <a:spcPct val="150900"/>
              </a:lnSpc>
              <a:spcBef>
                <a:spcPts val="10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0" dirty="0">
                <a:latin typeface="Arial"/>
                <a:cs typeface="Arial"/>
              </a:rPr>
              <a:t>Indiscipline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0" dirty="0">
                <a:latin typeface="Arial"/>
                <a:cs typeface="Arial"/>
              </a:rPr>
              <a:t>hall/venue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50" dirty="0">
                <a:latin typeface="Arial"/>
                <a:cs typeface="Arial"/>
              </a:rPr>
              <a:t>acceptable.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must </a:t>
            </a:r>
            <a:r>
              <a:rPr sz="1100" spc="-10" dirty="0">
                <a:latin typeface="Arial"/>
                <a:cs typeface="Arial"/>
              </a:rPr>
              <a:t>not </a:t>
            </a:r>
            <a:r>
              <a:rPr sz="1100" spc="-95" dirty="0">
                <a:latin typeface="Arial"/>
                <a:cs typeface="Arial"/>
              </a:rPr>
              <a:t>possess </a:t>
            </a:r>
            <a:r>
              <a:rPr sz="1100" spc="-70" dirty="0">
                <a:latin typeface="Arial"/>
                <a:cs typeface="Arial"/>
              </a:rPr>
              <a:t>any </a:t>
            </a:r>
            <a:r>
              <a:rPr sz="1100" dirty="0">
                <a:latin typeface="Arial"/>
                <a:cs typeface="Arial"/>
              </a:rPr>
              <a:t>written  </a:t>
            </a:r>
            <a:r>
              <a:rPr sz="1100" spc="-25" dirty="0">
                <a:latin typeface="Arial"/>
                <a:cs typeface="Arial"/>
              </a:rPr>
              <a:t>material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communicate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fellow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850" b="1" u="sng" spc="-130" dirty="0" err="1" smtClean="0">
                <a:latin typeface="Times New Roman"/>
                <a:cs typeface="Times New Roman"/>
              </a:rPr>
              <a:t>z</a:t>
            </a:r>
            <a:r>
              <a:rPr lang="en-US" sz="1100" b="1" spc="-130" dirty="0" err="1" smtClean="0">
                <a:latin typeface="Arial"/>
                <a:cs typeface="Arial"/>
              </a:rPr>
              <a:t>UHS</a:t>
            </a:r>
            <a:r>
              <a:rPr lang="en-US" sz="1100" b="1" spc="-130" dirty="0" smtClean="0">
                <a:latin typeface="Arial"/>
                <a:cs typeface="Arial"/>
              </a:rPr>
              <a:t> </a:t>
            </a:r>
            <a:r>
              <a:rPr sz="1100" b="1" spc="-90" smtClean="0">
                <a:latin typeface="Arial"/>
                <a:cs typeface="Arial"/>
              </a:rPr>
              <a:t>Grading</a:t>
            </a:r>
            <a:r>
              <a:rPr sz="1100" b="1" spc="-155" smtClean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609600" lvl="1" indent="-224154">
              <a:lnSpc>
                <a:spcPct val="100000"/>
              </a:lnSpc>
              <a:buFont typeface="Symbol"/>
              <a:buChar char=""/>
              <a:tabLst>
                <a:tab pos="609600" algn="l"/>
                <a:tab pos="610235" algn="l"/>
              </a:tabLst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45" dirty="0">
                <a:latin typeface="Arial"/>
                <a:cs typeface="Arial"/>
              </a:rPr>
              <a:t>GPA </a:t>
            </a:r>
            <a:r>
              <a:rPr sz="1100" spc="-65" dirty="0">
                <a:latin typeface="Arial"/>
                <a:cs typeface="Arial"/>
              </a:rPr>
              <a:t>– </a:t>
            </a:r>
            <a:r>
              <a:rPr sz="1100" spc="-55" dirty="0">
                <a:latin typeface="Arial"/>
                <a:cs typeface="Arial"/>
              </a:rPr>
              <a:t>4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83868" y="5664072"/>
          <a:ext cx="6082665" cy="3052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7555"/>
                <a:gridCol w="2027555"/>
                <a:gridCol w="2027555"/>
              </a:tblGrid>
              <a:tr h="530225">
                <a:tc>
                  <a:txBody>
                    <a:bodyPr/>
                    <a:lstStyle/>
                    <a:p>
                      <a:pPr marL="462915" marR="425450" indent="-24765">
                        <a:lnSpc>
                          <a:spcPct val="101699"/>
                        </a:lnSpc>
                        <a:spcBef>
                          <a:spcPts val="525"/>
                        </a:spcBef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Marks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obtained in 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Percentage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range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Numerical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Alphabetical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80-100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spc="-110" dirty="0">
                          <a:latin typeface="Arial"/>
                          <a:cs typeface="Arial"/>
                        </a:rPr>
                        <a:t>A+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75-79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70-74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A-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67-69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130" dirty="0">
                          <a:latin typeface="Arial"/>
                          <a:cs typeface="Arial"/>
                        </a:rPr>
                        <a:t>B+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6350" algn="ctr">
                        <a:lnSpc>
                          <a:spcPts val="125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63-66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5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60-62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5"/>
                        </a:lnSpc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B-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56-59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b="1" spc="-155" dirty="0">
                          <a:latin typeface="Arial"/>
                          <a:cs typeface="Arial"/>
                        </a:rPr>
                        <a:t>C+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50-55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1905" algn="ctr">
                        <a:lnSpc>
                          <a:spcPts val="125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&lt;50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Un-grade-able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U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77441" y="8852713"/>
            <a:ext cx="4516755" cy="38227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36220" indent="-223520">
              <a:lnSpc>
                <a:spcPct val="100000"/>
              </a:lnSpc>
              <a:spcBef>
                <a:spcPts val="180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candidate </a:t>
            </a:r>
            <a:r>
              <a:rPr sz="1100" spc="-30" dirty="0">
                <a:latin typeface="Arial"/>
                <a:cs typeface="Arial"/>
              </a:rPr>
              <a:t>obtaining </a:t>
            </a:r>
            <a:r>
              <a:rPr sz="1100" spc="-140" dirty="0">
                <a:latin typeface="Arial"/>
                <a:cs typeface="Arial"/>
              </a:rPr>
              <a:t>GPA </a:t>
            </a:r>
            <a:r>
              <a:rPr sz="1100" spc="-75" dirty="0">
                <a:latin typeface="Arial"/>
                <a:cs typeface="Arial"/>
              </a:rPr>
              <a:t>less </a:t>
            </a:r>
            <a:r>
              <a:rPr sz="1100" spc="-25" dirty="0">
                <a:latin typeface="Arial"/>
                <a:cs typeface="Arial"/>
              </a:rPr>
              <a:t>than </a:t>
            </a:r>
            <a:r>
              <a:rPr sz="1100" spc="-55" dirty="0">
                <a:latin typeface="Arial"/>
                <a:cs typeface="Arial"/>
              </a:rPr>
              <a:t>2.00 </a:t>
            </a:r>
            <a:r>
              <a:rPr sz="1100" spc="-80" dirty="0">
                <a:latin typeface="Arial"/>
                <a:cs typeface="Arial"/>
              </a:rPr>
              <a:t>(50%)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declared </a:t>
            </a:r>
            <a:r>
              <a:rPr sz="1100" spc="-50" dirty="0">
                <a:latin typeface="Arial"/>
                <a:cs typeface="Arial"/>
              </a:rPr>
              <a:t>un-graded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(fail).</a:t>
            </a:r>
            <a:endParaRPr sz="1100">
              <a:latin typeface="Arial"/>
              <a:cs typeface="Arial"/>
            </a:endParaRPr>
          </a:p>
          <a:p>
            <a:pPr marL="236220" indent="-22352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50" dirty="0">
                <a:latin typeface="Arial"/>
                <a:cs typeface="Arial"/>
              </a:rPr>
              <a:t>Cumulative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transcript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is</a:t>
            </a:r>
            <a:r>
              <a:rPr sz="1100" spc="-70" dirty="0">
                <a:latin typeface="Arial"/>
                <a:cs typeface="Arial"/>
              </a:rPr>
              <a:t> issued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clearance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modules.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3</a:t>
            </a:fld>
            <a:endParaRPr spc="-55" dirty="0"/>
          </a:p>
        </p:txBody>
      </p:sp>
      <p:sp>
        <p:nvSpPr>
          <p:cNvPr id="10" name="object 3"/>
          <p:cNvSpPr txBox="1"/>
          <p:nvPr/>
        </p:nvSpPr>
        <p:spPr>
          <a:xfrm>
            <a:off x="1066800" y="457200"/>
            <a:ext cx="18745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1148892" y="1134620"/>
            <a:ext cx="5934710" cy="13206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696720" algn="l"/>
                <a:tab pos="3068320" algn="l"/>
              </a:tabLst>
            </a:pPr>
            <a:r>
              <a:rPr sz="1200" i="1" spc="-85" smtClean="0">
                <a:latin typeface="Trebuchet MS"/>
                <a:cs typeface="Trebuchet MS"/>
              </a:rPr>
              <a:t>Year</a:t>
            </a:r>
            <a:r>
              <a:rPr sz="1200" i="1" spc="-85" dirty="0">
                <a:latin typeface="Trebuchet MS"/>
                <a:cs typeface="Trebuchet MS"/>
              </a:rPr>
              <a:t>:</a:t>
            </a:r>
            <a:r>
              <a:rPr sz="1200" i="1" spc="-80" dirty="0">
                <a:latin typeface="Trebuchet MS"/>
                <a:cs typeface="Trebuchet MS"/>
              </a:rPr>
              <a:t> </a:t>
            </a:r>
            <a:r>
              <a:rPr sz="1200" b="1" i="1" spc="-105" dirty="0">
                <a:latin typeface="Arial"/>
                <a:cs typeface="Arial"/>
              </a:rPr>
              <a:t>One	</a:t>
            </a:r>
            <a:r>
              <a:rPr sz="1200" i="1" spc="-65" dirty="0">
                <a:latin typeface="Trebuchet MS"/>
                <a:cs typeface="Trebuchet MS"/>
              </a:rPr>
              <a:t>Duration: </a:t>
            </a:r>
            <a:r>
              <a:rPr sz="1200" b="1" i="1" spc="-60" dirty="0">
                <a:latin typeface="Arial"/>
                <a:cs typeface="Arial"/>
              </a:rPr>
              <a:t>4 </a:t>
            </a:r>
            <a:r>
              <a:rPr sz="1200" b="1" i="1" spc="-100">
                <a:latin typeface="Arial"/>
                <a:cs typeface="Arial"/>
              </a:rPr>
              <a:t>weeks 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5080">
              <a:lnSpc>
                <a:spcPct val="117500"/>
              </a:lnSpc>
            </a:pPr>
            <a:r>
              <a:rPr sz="1200" i="1" spc="-80" dirty="0">
                <a:latin typeface="Trebuchet MS"/>
                <a:cs typeface="Trebuchet MS"/>
              </a:rPr>
              <a:t>Timetable </a:t>
            </a:r>
            <a:r>
              <a:rPr sz="1200" i="1" spc="-65" dirty="0">
                <a:latin typeface="Trebuchet MS"/>
                <a:cs typeface="Trebuchet MS"/>
              </a:rPr>
              <a:t>hours: </a:t>
            </a:r>
            <a:r>
              <a:rPr sz="1200" b="1" spc="-100" dirty="0">
                <a:latin typeface="Arial"/>
                <a:cs typeface="Arial"/>
              </a:rPr>
              <a:t>Lectures, </a:t>
            </a:r>
            <a:r>
              <a:rPr sz="1200" b="1" spc="-125" dirty="0">
                <a:latin typeface="Arial"/>
                <a:cs typeface="Arial"/>
              </a:rPr>
              <a:t>Case-Based </a:t>
            </a:r>
            <a:r>
              <a:rPr sz="1200" b="1" spc="-100" dirty="0">
                <a:latin typeface="Arial"/>
                <a:cs typeface="Arial"/>
              </a:rPr>
              <a:t>Learning </a:t>
            </a:r>
            <a:r>
              <a:rPr sz="1200" b="1" spc="-130" dirty="0">
                <a:latin typeface="Arial"/>
                <a:cs typeface="Arial"/>
              </a:rPr>
              <a:t>(CBL), </a:t>
            </a:r>
            <a:r>
              <a:rPr sz="1200" b="1" spc="-90" dirty="0">
                <a:latin typeface="Arial"/>
                <a:cs typeface="Arial"/>
              </a:rPr>
              <a:t>Team </a:t>
            </a:r>
            <a:r>
              <a:rPr sz="1200" b="1" spc="-95" dirty="0">
                <a:latin typeface="Arial"/>
                <a:cs typeface="Arial"/>
              </a:rPr>
              <a:t>based </a:t>
            </a:r>
            <a:r>
              <a:rPr sz="1200" b="1" spc="-90" dirty="0">
                <a:latin typeface="Arial"/>
                <a:cs typeface="Arial"/>
              </a:rPr>
              <a:t>Learning </a:t>
            </a:r>
            <a:r>
              <a:rPr sz="1200" b="1" spc="-100" dirty="0">
                <a:latin typeface="Arial"/>
                <a:cs typeface="Arial"/>
              </a:rPr>
              <a:t>(TBL), </a:t>
            </a:r>
            <a:r>
              <a:rPr sz="1200" b="1" spc="-85" dirty="0">
                <a:latin typeface="Arial"/>
                <a:cs typeface="Arial"/>
              </a:rPr>
              <a:t>Self-Study,  </a:t>
            </a:r>
            <a:r>
              <a:rPr sz="1200" b="1" spc="-80" dirty="0">
                <a:latin typeface="Arial"/>
                <a:cs typeface="Arial"/>
              </a:rPr>
              <a:t>Practical, </a:t>
            </a:r>
            <a:r>
              <a:rPr sz="1200" b="1" spc="-95" dirty="0">
                <a:latin typeface="Arial"/>
                <a:cs typeface="Arial"/>
              </a:rPr>
              <a:t>Skills, </a:t>
            </a:r>
            <a:r>
              <a:rPr sz="1200" b="1" spc="-80" dirty="0">
                <a:latin typeface="Arial"/>
                <a:cs typeface="Arial"/>
              </a:rPr>
              <a:t>Demonstrations, </a:t>
            </a:r>
            <a:r>
              <a:rPr sz="1200" b="1" spc="-85" dirty="0">
                <a:latin typeface="Arial"/>
                <a:cs typeface="Arial"/>
              </a:rPr>
              <a:t>Field </a:t>
            </a:r>
            <a:r>
              <a:rPr sz="1200" b="1" spc="-80" dirty="0">
                <a:latin typeface="Arial"/>
                <a:cs typeface="Arial"/>
              </a:rPr>
              <a:t>Visits, </a:t>
            </a:r>
            <a:r>
              <a:rPr sz="1200" b="1" spc="-70" dirty="0">
                <a:latin typeface="Arial"/>
                <a:cs typeface="Arial"/>
              </a:rPr>
              <a:t>Visit </a:t>
            </a:r>
            <a:r>
              <a:rPr sz="1200" b="1" spc="-40" dirty="0">
                <a:latin typeface="Arial"/>
                <a:cs typeface="Arial"/>
              </a:rPr>
              <a:t>to </a:t>
            </a:r>
            <a:r>
              <a:rPr sz="1200" b="1" spc="-80" dirty="0">
                <a:latin typeface="Arial"/>
                <a:cs typeface="Arial"/>
              </a:rPr>
              <a:t>Wards&amp;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spc="-85" dirty="0">
                <a:latin typeface="Arial"/>
                <a:cs typeface="Arial"/>
              </a:rPr>
              <a:t>Laboratory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742439">
              <a:lnSpc>
                <a:spcPct val="100000"/>
              </a:lnSpc>
              <a:spcBef>
                <a:spcPts val="1080"/>
              </a:spcBef>
            </a:pPr>
            <a:r>
              <a:rPr sz="1300" b="1" spc="-135" dirty="0">
                <a:latin typeface="Arial"/>
                <a:cs typeface="Arial"/>
              </a:rPr>
              <a:t>MODULE </a:t>
            </a:r>
            <a:r>
              <a:rPr sz="1300" b="1" spc="-160" dirty="0">
                <a:latin typeface="Arial"/>
                <a:cs typeface="Arial"/>
              </a:rPr>
              <a:t>INTEGRATED</a:t>
            </a:r>
            <a:r>
              <a:rPr sz="1300" b="1" spc="-15" dirty="0">
                <a:latin typeface="Arial"/>
                <a:cs typeface="Arial"/>
              </a:rPr>
              <a:t> </a:t>
            </a:r>
            <a:r>
              <a:rPr sz="1300" b="1" spc="-125" dirty="0">
                <a:latin typeface="Arial"/>
                <a:cs typeface="Arial"/>
              </a:rPr>
              <a:t>COMMITTEE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5"/>
          <p:cNvSpPr txBox="1"/>
          <p:nvPr/>
        </p:nvSpPr>
        <p:spPr>
          <a:xfrm>
            <a:off x="2145538" y="3930270"/>
            <a:ext cx="4089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30" dirty="0">
                <a:latin typeface="Arial"/>
                <a:cs typeface="Arial"/>
              </a:rPr>
              <a:t>DEPARTMENTS’&amp; </a:t>
            </a:r>
            <a:r>
              <a:rPr sz="1200" b="1" spc="-195" dirty="0">
                <a:latin typeface="Arial"/>
                <a:cs typeface="Arial"/>
              </a:rPr>
              <a:t>RESOURCE </a:t>
            </a:r>
            <a:r>
              <a:rPr sz="1200" b="1" spc="-165" dirty="0">
                <a:latin typeface="Arial"/>
                <a:cs typeface="Arial"/>
              </a:rPr>
              <a:t>PERSONS’ </a:t>
            </a:r>
            <a:r>
              <a:rPr sz="1200" b="1" spc="-130" dirty="0">
                <a:latin typeface="Arial"/>
                <a:cs typeface="Arial"/>
              </a:rPr>
              <a:t>FACILITATING</a:t>
            </a:r>
            <a:r>
              <a:rPr sz="1200" b="1" spc="-229" dirty="0">
                <a:latin typeface="Arial"/>
                <a:cs typeface="Arial"/>
              </a:rPr>
              <a:t> </a:t>
            </a:r>
            <a:r>
              <a:rPr sz="1200" b="1" spc="-145" dirty="0">
                <a:latin typeface="Arial"/>
                <a:cs typeface="Arial"/>
              </a:rPr>
              <a:t>LEARNING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13" name="object 6"/>
          <p:cNvGraphicFramePr>
            <a:graphicFrameLocks noGrp="1"/>
          </p:cNvGraphicFramePr>
          <p:nvPr/>
        </p:nvGraphicFramePr>
        <p:xfrm>
          <a:off x="1010716" y="3025141"/>
          <a:ext cx="5958840" cy="633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1015"/>
                <a:gridCol w="2917825"/>
              </a:tblGrid>
              <a:tr h="237490">
                <a:tc>
                  <a:txBody>
                    <a:bodyPr/>
                    <a:lstStyle/>
                    <a:p>
                      <a:pPr marL="71120">
                        <a:lnSpc>
                          <a:spcPts val="128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MODULECOORDINATOR: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0850" marR="0" indent="-216535" defTabSz="91440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  <a:defRPr/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r>
                        <a:rPr sz="1100" spc="-40" smtClean="0">
                          <a:latin typeface="Arial"/>
                          <a:cs typeface="Arial"/>
                        </a:rPr>
                        <a:t>(Biochemistry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sz="1200" b="1" i="1" spc="-145" dirty="0">
                          <a:latin typeface="Arial"/>
                          <a:cs typeface="Arial"/>
                        </a:rPr>
                        <a:t>CO-COORDINATORS: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4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r>
                        <a:rPr sz="1100" spc="18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(Pathology)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9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(Anatomy)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object 7"/>
          <p:cNvGraphicFramePr>
            <a:graphicFrameLocks noGrp="1"/>
          </p:cNvGraphicFramePr>
          <p:nvPr/>
        </p:nvGraphicFramePr>
        <p:xfrm>
          <a:off x="1010716" y="4352926"/>
          <a:ext cx="5970904" cy="5095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4500"/>
                <a:gridCol w="2986404"/>
              </a:tblGrid>
              <a:tr h="176530">
                <a:tc>
                  <a:txBody>
                    <a:bodyPr/>
                    <a:lstStyle/>
                    <a:p>
                      <a:pPr marL="790575">
                        <a:lnSpc>
                          <a:spcPts val="1270"/>
                        </a:lnSpc>
                      </a:pPr>
                      <a:r>
                        <a:rPr sz="1200" b="1" spc="-1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2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90" dirty="0">
                          <a:latin typeface="Arial"/>
                          <a:cs typeface="Arial"/>
                        </a:rPr>
                        <a:t>SCIENCES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270"/>
                        </a:lnSpc>
                      </a:pPr>
                      <a:r>
                        <a:rPr sz="1200" b="1" spc="-1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ANCILLARY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0" dirty="0">
                          <a:latin typeface="Arial"/>
                          <a:cs typeface="Arial"/>
                        </a:rPr>
                        <a:t>DEPARTMENTS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10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60"/>
                        </a:lnSpc>
                      </a:pPr>
                      <a:r>
                        <a:rPr sz="1200" b="1" i="1" spc="-120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8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200" spc="-50" dirty="0" smtClean="0">
                          <a:latin typeface="Arial"/>
                          <a:cs typeface="Arial"/>
                        </a:rPr>
                        <a:t>Professor</a:t>
                      </a:r>
                      <a:r>
                        <a:rPr lang="en-US" sz="1200" spc="-50" baseline="0" dirty="0" smtClean="0">
                          <a:latin typeface="Arial"/>
                          <a:cs typeface="Arial"/>
                        </a:rPr>
                        <a:t> Dr. Muhammad </a:t>
                      </a:r>
                      <a:r>
                        <a:rPr lang="en-US" sz="1200" spc="-50" baseline="0" dirty="0" err="1" smtClean="0">
                          <a:latin typeface="Arial"/>
                          <a:cs typeface="Arial"/>
                        </a:rPr>
                        <a:t>Luqman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BIOCHEMISTRY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40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35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4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60"/>
                        </a:lnSpc>
                      </a:pPr>
                      <a:r>
                        <a:rPr sz="1200" b="1" i="1" spc="-85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200" b="1" i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5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Akhtar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Khan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Usman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Amir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81915">
                        <a:lnSpc>
                          <a:spcPts val="1270"/>
                        </a:lnSpc>
                      </a:pPr>
                      <a:r>
                        <a:rPr sz="1200" b="1" i="1" spc="-165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92735">
                        <a:lnSpc>
                          <a:spcPct val="100000"/>
                        </a:lnSpc>
                        <a:spcBef>
                          <a:spcPts val="170"/>
                        </a:spcBef>
                        <a:buSzPct val="109090"/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310"/>
                        </a:lnSpc>
                      </a:pP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Endocrinology</a:t>
                      </a:r>
                    </a:p>
                    <a:p>
                      <a:pPr marL="76200">
                        <a:lnSpc>
                          <a:spcPts val="1310"/>
                        </a:lnSpc>
                      </a:pP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Prof. Dr. </a:t>
                      </a:r>
                      <a:r>
                        <a:rPr lang="en-US" sz="1200" b="1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 Ahmed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6200">
                        <a:lnSpc>
                          <a:spcPts val="1270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PHYSIOLOGY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00" baseline="0" dirty="0" smtClean="0">
                          <a:latin typeface="Arial"/>
                          <a:cs typeface="Arial"/>
                        </a:rPr>
                        <a:t> Dr. Binyamin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marL="76200">
                        <a:lnSpc>
                          <a:spcPts val="1275"/>
                        </a:lnSpc>
                      </a:pPr>
                      <a:r>
                        <a:rPr sz="1200" b="1" i="1" spc="-150" dirty="0">
                          <a:latin typeface="Arial"/>
                          <a:cs typeface="Arial"/>
                        </a:rPr>
                        <a:t>PHARMACOLOGY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Tariq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Mehmood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buSzPct val="109090"/>
                        <a:buFont typeface="Symbol"/>
                        <a:buNone/>
                        <a:tabLst>
                          <a:tab pos="462915" algn="l"/>
                          <a:tab pos="463550" algn="l"/>
                        </a:tabLst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5335">
                <a:tc gridSpan="2"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lang="en-US" sz="1200" b="1" i="1" spc="-110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sz="1200" b="1" i="1" spc="-6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4" dirty="0">
                          <a:latin typeface="Arial"/>
                          <a:cs typeface="Arial"/>
                        </a:rPr>
                        <a:t>MANAGEMENT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Gulfreen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sz="1100" spc="-35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Principal</a:t>
                      </a:r>
                      <a:r>
                        <a:rPr sz="1100" spc="-204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90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100" spc="-45" dirty="0" smtClean="0">
                          <a:latin typeface="Arial"/>
                          <a:cs typeface="Arial"/>
                        </a:rPr>
                        <a:t>Brig.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100" spc="-80" dirty="0" err="1" smtClean="0">
                          <a:latin typeface="Arial"/>
                          <a:cs typeface="Arial"/>
                        </a:rPr>
                        <a:t>Gul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e </a:t>
                      </a:r>
                      <a:r>
                        <a:rPr lang="en-US" sz="1100" spc="-80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25">
                          <a:latin typeface="Arial"/>
                          <a:cs typeface="Arial"/>
                        </a:rPr>
                        <a:t>Director </a:t>
                      </a:r>
                      <a:r>
                        <a:rPr lang="en-US" sz="1100" spc="-75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9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022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i="1" spc="-155" dirty="0">
                          <a:latin typeface="Arial"/>
                          <a:cs typeface="Arial"/>
                        </a:rPr>
                        <a:t>STUDY </a:t>
                      </a:r>
                      <a:r>
                        <a:rPr sz="1200" b="1" i="1" spc="-125" dirty="0">
                          <a:latin typeface="Arial"/>
                          <a:cs typeface="Arial"/>
                        </a:rPr>
                        <a:t>GUIDE </a:t>
                      </a:r>
                      <a:r>
                        <a:rPr sz="1200" b="1" i="1" spc="-140" dirty="0">
                          <a:latin typeface="Arial"/>
                          <a:cs typeface="Arial"/>
                        </a:rPr>
                        <a:t>COMPILED</a:t>
                      </a:r>
                      <a:r>
                        <a:rPr sz="1200" b="1" i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BY: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i="1" spc="-70" dirty="0">
                          <a:latin typeface="Arial"/>
                          <a:cs typeface="Arial"/>
                        </a:rPr>
                        <a:t>Department 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of Health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Care</a:t>
                      </a:r>
                      <a:r>
                        <a:rPr sz="1200" b="1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0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04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75" smtClean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100" spc="-75" dirty="0" err="1" smtClean="0">
                          <a:latin typeface="Arial"/>
                          <a:cs typeface="Arial"/>
                        </a:rPr>
                        <a:t>adia</a:t>
                      </a:r>
                      <a:r>
                        <a:rPr lang="en-US" sz="1100" spc="-7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5" baseline="0" dirty="0" err="1" smtClean="0">
                          <a:latin typeface="Arial"/>
                          <a:cs typeface="Arial"/>
                        </a:rPr>
                        <a:t>Awan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Muhammad</a:t>
                      </a:r>
                      <a:r>
                        <a:rPr lang="en-US" sz="1100" spc="-4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45" baseline="0" dirty="0" err="1" smtClean="0">
                          <a:latin typeface="Arial"/>
                          <a:cs typeface="Arial"/>
                        </a:rPr>
                        <a:t>Muzzammil</a:t>
                      </a:r>
                      <a:r>
                        <a:rPr sz="1100" spc="-7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>
                          <a:latin typeface="Arial"/>
                          <a:cs typeface="Arial"/>
                        </a:rPr>
                        <a:t>Sadiq</a:t>
                      </a:r>
                      <a:r>
                        <a:rPr sz="1100" spc="-110">
                          <a:latin typeface="Arial"/>
                          <a:cs typeface="Arial"/>
                        </a:rPr>
                        <a:t> </a:t>
                      </a:r>
                      <a:endParaRPr lang="en-US" sz="1100" spc="-65" dirty="0" smtClean="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Usama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Bin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Ishtiaq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6" name="object 2"/>
          <p:cNvSpPr txBox="1"/>
          <p:nvPr/>
        </p:nvSpPr>
        <p:spPr>
          <a:xfrm>
            <a:off x="3781171" y="426211"/>
            <a:ext cx="322389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70" dirty="0" smtClean="0">
                <a:latin typeface="Arial"/>
                <a:cs typeface="Arial"/>
              </a:rPr>
              <a:t> </a:t>
            </a:r>
            <a:r>
              <a:rPr sz="1100" b="1" i="1" spc="-170" smtClean="0">
                <a:latin typeface="Arial"/>
                <a:cs typeface="Arial"/>
              </a:rPr>
              <a:t>NEUROSCIENCES</a:t>
            </a:r>
            <a:r>
              <a:rPr sz="1100" b="1" i="1" spc="-8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4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4112" y="791971"/>
            <a:ext cx="6082030" cy="8136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05" dirty="0">
                <a:latin typeface="Arial"/>
                <a:cs typeface="Arial"/>
              </a:rPr>
              <a:t>WHAT </a:t>
            </a:r>
            <a:r>
              <a:rPr sz="1100" b="1" spc="-110" dirty="0">
                <a:latin typeface="Arial"/>
                <a:cs typeface="Arial"/>
              </a:rPr>
              <a:t>IS </a:t>
            </a:r>
            <a:r>
              <a:rPr sz="1100" b="1" spc="-130" dirty="0">
                <a:latin typeface="Arial"/>
                <a:cs typeface="Arial"/>
              </a:rPr>
              <a:t>A </a:t>
            </a:r>
            <a:r>
              <a:rPr sz="1100" b="1" spc="-140" dirty="0">
                <a:latin typeface="Arial"/>
                <a:cs typeface="Arial"/>
              </a:rPr>
              <a:t>STUDY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20" dirty="0">
                <a:latin typeface="Arial"/>
                <a:cs typeface="Arial"/>
              </a:rPr>
              <a:t>GUIDE?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  <a:spcBef>
                <a:spcPts val="5"/>
              </a:spcBef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-60" dirty="0">
                <a:latin typeface="Arial"/>
                <a:cs typeface="Arial"/>
              </a:rPr>
              <a:t>is an </a:t>
            </a:r>
            <a:r>
              <a:rPr sz="1100" spc="-40" dirty="0">
                <a:latin typeface="Arial"/>
                <a:cs typeface="Arial"/>
              </a:rPr>
              <a:t>aid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to:</a:t>
            </a:r>
            <a:endParaRPr sz="1100">
              <a:latin typeface="Arial"/>
              <a:cs typeface="Arial"/>
            </a:endParaRPr>
          </a:p>
          <a:p>
            <a:pPr marL="550545" marR="5080" indent="-228600">
              <a:lnSpc>
                <a:spcPct val="150900"/>
              </a:lnSpc>
              <a:spcBef>
                <a:spcPts val="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15" dirty="0">
                <a:latin typeface="Arial"/>
                <a:cs typeface="Arial"/>
              </a:rPr>
              <a:t>Inform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how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program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semester-wise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85" dirty="0">
                <a:latin typeface="Arial"/>
                <a:cs typeface="Arial"/>
              </a:rPr>
              <a:t>has </a:t>
            </a:r>
            <a:r>
              <a:rPr sz="1100" spc="-55" dirty="0">
                <a:latin typeface="Arial"/>
                <a:cs typeface="Arial"/>
              </a:rPr>
              <a:t>been  </a:t>
            </a:r>
            <a:r>
              <a:rPr sz="1100" spc="-50" dirty="0">
                <a:latin typeface="Arial"/>
                <a:cs typeface="Arial"/>
              </a:rPr>
              <a:t>organized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3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Help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organize </a:t>
            </a:r>
            <a:r>
              <a:rPr sz="1100" spc="-60" dirty="0">
                <a:latin typeface="Arial"/>
                <a:cs typeface="Arial"/>
              </a:rPr>
              <a:t>and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manage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studies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throughout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Guide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0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regulations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Symbol"/>
              <a:buChar char=""/>
            </a:pPr>
            <a:endParaRPr sz="14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40" dirty="0">
                <a:latin typeface="Arial"/>
                <a:cs typeface="Arial"/>
              </a:rPr>
              <a:t>THE STUDY</a:t>
            </a:r>
            <a:r>
              <a:rPr sz="1100" b="1" spc="-150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GUIDE:</a:t>
            </a:r>
            <a:endParaRPr sz="1100">
              <a:latin typeface="Arial"/>
              <a:cs typeface="Arial"/>
            </a:endParaRPr>
          </a:p>
          <a:p>
            <a:pPr marL="550545" marR="1167765" indent="-228600">
              <a:lnSpc>
                <a:spcPct val="152700"/>
              </a:lnSpc>
              <a:spcBef>
                <a:spcPts val="5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Communicates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40" dirty="0">
                <a:latin typeface="Arial"/>
                <a:cs typeface="Arial"/>
              </a:rPr>
              <a:t>organization </a:t>
            </a:r>
            <a:r>
              <a:rPr sz="1100" spc="-55" dirty="0">
                <a:latin typeface="Arial"/>
                <a:cs typeface="Arial"/>
              </a:rPr>
              <a:t>and management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  </a:t>
            </a:r>
            <a:r>
              <a:rPr sz="1100" spc="-75" dirty="0">
                <a:latin typeface="Arial"/>
                <a:cs typeface="Arial"/>
              </a:rPr>
              <a:t>This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contact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right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person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case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any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difficulty.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Defines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are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expected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be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achieved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 marL="550545" marR="8255" indent="-228600" algn="just">
              <a:lnSpc>
                <a:spcPct val="150900"/>
              </a:lnSpc>
              <a:spcBef>
                <a:spcPts val="8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25" dirty="0">
                <a:latin typeface="Arial"/>
                <a:cs typeface="Arial"/>
              </a:rPr>
              <a:t>Identifies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strategies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40" dirty="0">
                <a:latin typeface="Arial"/>
                <a:cs typeface="Arial"/>
              </a:rPr>
              <a:t>lectures,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55" dirty="0">
                <a:latin typeface="Arial"/>
                <a:cs typeface="Arial"/>
              </a:rPr>
              <a:t>teachings,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skills,  </a:t>
            </a:r>
            <a:r>
              <a:rPr sz="1100" spc="-30" dirty="0">
                <a:latin typeface="Arial"/>
                <a:cs typeface="Arial"/>
              </a:rPr>
              <a:t>demonstration, </a:t>
            </a:r>
            <a:r>
              <a:rPr sz="1100" spc="-5" dirty="0">
                <a:latin typeface="Arial"/>
                <a:cs typeface="Arial"/>
              </a:rPr>
              <a:t>tutorial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case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implemented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achieve </a:t>
            </a:r>
            <a:r>
              <a:rPr sz="1100" spc="-20" dirty="0">
                <a:latin typeface="Arial"/>
                <a:cs typeface="Arial"/>
              </a:rPr>
              <a:t>the 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550545" marR="6350" indent="-228600">
              <a:lnSpc>
                <a:spcPct val="150000"/>
              </a:lnSpc>
              <a:spcBef>
                <a:spcPts val="9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Provides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resources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60" dirty="0">
                <a:latin typeface="Arial"/>
                <a:cs typeface="Arial"/>
              </a:rPr>
              <a:t>books, </a:t>
            </a:r>
            <a:r>
              <a:rPr sz="1100" spc="-35" dirty="0">
                <a:latin typeface="Arial"/>
                <a:cs typeface="Arial"/>
              </a:rPr>
              <a:t>computer </a:t>
            </a:r>
            <a:r>
              <a:rPr sz="1100" spc="-65" dirty="0">
                <a:latin typeface="Arial"/>
                <a:cs typeface="Arial"/>
              </a:rPr>
              <a:t>assisted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0" dirty="0">
                <a:latin typeface="Arial"/>
                <a:cs typeface="Arial"/>
              </a:rPr>
              <a:t>programs,  </a:t>
            </a:r>
            <a:r>
              <a:rPr sz="1100" spc="-35" dirty="0">
                <a:latin typeface="Arial"/>
                <a:cs typeface="Arial"/>
              </a:rPr>
              <a:t>web-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links,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journals,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consult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order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maximize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 marL="550545" marR="90805" indent="-228600">
              <a:lnSpc>
                <a:spcPct val="151800"/>
              </a:lnSpc>
              <a:spcBef>
                <a:spcPts val="7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5" dirty="0">
                <a:latin typeface="Arial"/>
                <a:cs typeface="Arial"/>
              </a:rPr>
              <a:t>Highlights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contribution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continuous </a:t>
            </a:r>
            <a:r>
              <a:rPr sz="1100" spc="-55" dirty="0">
                <a:latin typeface="Arial"/>
                <a:cs typeface="Arial"/>
              </a:rPr>
              <a:t>and semester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 </a:t>
            </a:r>
            <a:r>
              <a:rPr sz="1100" spc="-30" dirty="0">
                <a:latin typeface="Arial"/>
                <a:cs typeface="Arial"/>
              </a:rPr>
              <a:t>student’s overall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performance.</a:t>
            </a:r>
            <a:endParaRPr sz="1100">
              <a:latin typeface="Arial"/>
              <a:cs typeface="Arial"/>
            </a:endParaRPr>
          </a:p>
          <a:p>
            <a:pPr marL="550545" marR="52069" indent="-228600">
              <a:lnSpc>
                <a:spcPct val="152700"/>
              </a:lnSpc>
              <a:spcBef>
                <a:spcPts val="6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Includes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75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held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determine </a:t>
            </a:r>
            <a:r>
              <a:rPr sz="1100" spc="-50" dirty="0">
                <a:latin typeface="Arial"/>
                <a:cs typeface="Arial"/>
              </a:rPr>
              <a:t>every </a:t>
            </a:r>
            <a:r>
              <a:rPr sz="1100" spc="-35" dirty="0">
                <a:latin typeface="Arial"/>
                <a:cs typeface="Arial"/>
              </a:rPr>
              <a:t>student’s  </a:t>
            </a:r>
            <a:r>
              <a:rPr sz="1100" spc="-45" dirty="0">
                <a:latin typeface="Arial"/>
                <a:cs typeface="Arial"/>
              </a:rPr>
              <a:t>achievement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90" dirty="0">
                <a:latin typeface="Arial"/>
                <a:cs typeface="Arial"/>
              </a:rPr>
              <a:t>Focuses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pertaining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 policy,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regulations.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20" dirty="0">
                <a:latin typeface="Arial"/>
                <a:cs typeface="Arial"/>
              </a:rPr>
              <a:t>CURRICULUM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35" dirty="0">
                <a:latin typeface="Arial"/>
                <a:cs typeface="Arial"/>
              </a:rPr>
              <a:t>FRAMEWORK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8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experience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i="1" spc="-60" dirty="0">
                <a:latin typeface="Trebuchet MS"/>
                <a:cs typeface="Trebuchet MS"/>
              </a:rPr>
              <a:t>integrated</a:t>
            </a:r>
            <a:r>
              <a:rPr sz="1100" i="1" spc="-85" dirty="0">
                <a:latin typeface="Trebuchet MS"/>
                <a:cs typeface="Trebuchet MS"/>
              </a:rPr>
              <a:t> </a:t>
            </a:r>
            <a:r>
              <a:rPr sz="1100" i="1" spc="-70" dirty="0">
                <a:latin typeface="Trebuchet MS"/>
                <a:cs typeface="Trebuchet MS"/>
              </a:rPr>
              <a:t>curriculum</a:t>
            </a:r>
            <a:r>
              <a:rPr sz="1100" i="1" spc="-8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Arial"/>
                <a:cs typeface="Arial"/>
              </a:rPr>
              <a:t>similar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previous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modules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1</a:t>
            </a:r>
            <a:r>
              <a:rPr sz="1050" spc="-52" baseline="31746" dirty="0">
                <a:latin typeface="Arial"/>
                <a:cs typeface="Arial"/>
              </a:rPr>
              <a:t>st</a:t>
            </a:r>
            <a:r>
              <a:rPr sz="1050" spc="82" baseline="31746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&amp;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2</a:t>
            </a:r>
            <a:r>
              <a:rPr sz="1050" spc="-60" baseline="31746" dirty="0">
                <a:latin typeface="Arial"/>
                <a:cs typeface="Arial"/>
              </a:rPr>
              <a:t>nd </a:t>
            </a:r>
            <a:r>
              <a:rPr sz="1100" spc="-55" dirty="0">
                <a:latin typeface="Arial"/>
                <a:cs typeface="Arial"/>
              </a:rPr>
              <a:t>semesters</a:t>
            </a:r>
            <a:r>
              <a:rPr sz="1100" b="1" spc="-55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93345" marR="60960" algn="just">
              <a:lnSpc>
                <a:spcPct val="152400"/>
              </a:lnSpc>
              <a:spcBef>
                <a:spcPts val="715"/>
              </a:spcBef>
            </a:pPr>
            <a:r>
              <a:rPr sz="1100" b="1" spc="-135" dirty="0">
                <a:latin typeface="Arial"/>
                <a:cs typeface="Arial"/>
              </a:rPr>
              <a:t>INTEGRATED </a:t>
            </a:r>
            <a:r>
              <a:rPr sz="1100" b="1" spc="-125" dirty="0">
                <a:latin typeface="Arial"/>
                <a:cs typeface="Arial"/>
              </a:rPr>
              <a:t>CURRICULUM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65" dirty="0">
                <a:latin typeface="Arial"/>
                <a:cs typeface="Arial"/>
              </a:rPr>
              <a:t>system-based </a:t>
            </a:r>
            <a:r>
              <a:rPr sz="1100" spc="-45" dirty="0">
                <a:latin typeface="Arial"/>
                <a:cs typeface="Arial"/>
              </a:rPr>
              <a:t>modules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90" dirty="0">
                <a:latin typeface="Arial"/>
                <a:cs typeface="Arial"/>
              </a:rPr>
              <a:t>Head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80" dirty="0">
                <a:latin typeface="Arial"/>
                <a:cs typeface="Arial"/>
              </a:rPr>
              <a:t>Neck, </a:t>
            </a:r>
            <a:r>
              <a:rPr sz="1100" spc="-75" dirty="0">
                <a:latin typeface="Arial"/>
                <a:cs typeface="Arial"/>
              </a:rPr>
              <a:t>Neurosciences  </a:t>
            </a:r>
            <a:r>
              <a:rPr sz="1100" spc="-65" dirty="0">
                <a:latin typeface="Arial"/>
                <a:cs typeface="Arial"/>
              </a:rPr>
              <a:t>and Endocrinology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45" dirty="0">
                <a:latin typeface="Arial"/>
                <a:cs typeface="Arial"/>
              </a:rPr>
              <a:t>links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70" dirty="0">
                <a:latin typeface="Arial"/>
                <a:cs typeface="Arial"/>
              </a:rPr>
              <a:t>science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0" dirty="0">
                <a:latin typeface="Arial"/>
                <a:cs typeface="Arial"/>
              </a:rPr>
              <a:t>problems. </a:t>
            </a:r>
            <a:r>
              <a:rPr sz="1100" spc="-35" dirty="0">
                <a:latin typeface="Arial"/>
                <a:cs typeface="Arial"/>
              </a:rPr>
              <a:t>Integrated </a:t>
            </a:r>
            <a:r>
              <a:rPr sz="1100" spc="-45" dirty="0">
                <a:latin typeface="Arial"/>
                <a:cs typeface="Arial"/>
              </a:rPr>
              <a:t>teaching </a:t>
            </a:r>
            <a:r>
              <a:rPr sz="1100" spc="-70" dirty="0">
                <a:latin typeface="Arial"/>
                <a:cs typeface="Arial"/>
              </a:rPr>
              <a:t>means  </a:t>
            </a:r>
            <a:r>
              <a:rPr sz="1100" dirty="0">
                <a:latin typeface="Arial"/>
                <a:cs typeface="Arial"/>
              </a:rPr>
              <a:t>that </a:t>
            </a:r>
            <a:r>
              <a:rPr sz="1100" spc="-55" dirty="0">
                <a:latin typeface="Arial"/>
                <a:cs typeface="Arial"/>
              </a:rPr>
              <a:t>subjects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40" dirty="0">
                <a:latin typeface="Arial"/>
                <a:cs typeface="Arial"/>
              </a:rPr>
              <a:t>presented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meaningful </a:t>
            </a:r>
            <a:r>
              <a:rPr sz="1100" spc="-30" dirty="0">
                <a:latin typeface="Arial"/>
                <a:cs typeface="Arial"/>
              </a:rPr>
              <a:t>whole.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40" dirty="0">
                <a:latin typeface="Arial"/>
                <a:cs typeface="Arial"/>
              </a:rPr>
              <a:t>will </a:t>
            </a:r>
            <a:r>
              <a:rPr sz="1100" spc="-20" dirty="0">
                <a:latin typeface="Arial"/>
                <a:cs typeface="Arial"/>
              </a:rPr>
              <a:t>be </a:t>
            </a:r>
            <a:r>
              <a:rPr sz="1100" spc="5" dirty="0">
                <a:latin typeface="Arial"/>
                <a:cs typeface="Arial"/>
              </a:rPr>
              <a:t>able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5" dirty="0">
                <a:latin typeface="Arial"/>
                <a:cs typeface="Arial"/>
              </a:rPr>
              <a:t>better </a:t>
            </a:r>
            <a:r>
              <a:rPr sz="1100" spc="-40" dirty="0">
                <a:latin typeface="Arial"/>
                <a:cs typeface="Arial"/>
              </a:rPr>
              <a:t>understanding 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basic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sciences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when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they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repeatedly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learn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relation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examples.</a:t>
            </a:r>
            <a:endParaRPr sz="1100">
              <a:latin typeface="Arial"/>
              <a:cs typeface="Arial"/>
            </a:endParaRPr>
          </a:p>
          <a:p>
            <a:pPr marL="93345" marR="84455">
              <a:lnSpc>
                <a:spcPct val="152700"/>
              </a:lnSpc>
            </a:pPr>
            <a:r>
              <a:rPr sz="1100" spc="-90" dirty="0">
                <a:latin typeface="Arial"/>
                <a:cs typeface="Arial"/>
              </a:rPr>
              <a:t>Case-based </a:t>
            </a:r>
            <a:r>
              <a:rPr sz="1100" spc="-65" dirty="0">
                <a:latin typeface="Arial"/>
                <a:cs typeface="Arial"/>
              </a:rPr>
              <a:t>discussions, </a:t>
            </a:r>
            <a:r>
              <a:rPr sz="1100" spc="-45" dirty="0">
                <a:latin typeface="Arial"/>
                <a:cs typeface="Arial"/>
              </a:rPr>
              <a:t>computer-based </a:t>
            </a:r>
            <a:r>
              <a:rPr sz="1100" spc="-60" dirty="0">
                <a:latin typeface="Arial"/>
                <a:cs typeface="Arial"/>
              </a:rPr>
              <a:t>assignments, </a:t>
            </a:r>
            <a:r>
              <a:rPr sz="1100" spc="-40" dirty="0">
                <a:latin typeface="Arial"/>
                <a:cs typeface="Arial"/>
              </a:rPr>
              <a:t>early </a:t>
            </a:r>
            <a:r>
              <a:rPr sz="1100" spc="-60" dirty="0">
                <a:latin typeface="Arial"/>
                <a:cs typeface="Arial"/>
              </a:rPr>
              <a:t>exposure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clinics, wards,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skills  </a:t>
            </a:r>
            <a:r>
              <a:rPr sz="1100" spc="-35" dirty="0">
                <a:latin typeface="Arial"/>
                <a:cs typeface="Arial"/>
              </a:rPr>
              <a:t>acquisition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skills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lab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are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characteristics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integrated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teaching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program.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3781171" y="426211"/>
            <a:ext cx="322389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70" dirty="0" smtClean="0">
                <a:latin typeface="Arial"/>
                <a:cs typeface="Arial"/>
              </a:rPr>
              <a:t> </a:t>
            </a:r>
            <a:r>
              <a:rPr sz="1100" b="1" i="1" spc="-170" smtClean="0">
                <a:latin typeface="Arial"/>
                <a:cs typeface="Arial"/>
              </a:rPr>
              <a:t>NEUROSCIENCES</a:t>
            </a:r>
            <a:r>
              <a:rPr sz="1100" b="1" i="1" spc="-8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81171" y="426211"/>
            <a:ext cx="322389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MBBS, </a:t>
            </a:r>
            <a:r>
              <a:rPr sz="1100" b="1" i="1" spc="-170" dirty="0">
                <a:latin typeface="Arial"/>
                <a:cs typeface="Arial"/>
              </a:rPr>
              <a:t>SEMESTER </a:t>
            </a:r>
            <a:r>
              <a:rPr sz="1100" b="1" i="1" spc="-55" dirty="0">
                <a:latin typeface="Arial"/>
                <a:cs typeface="Arial"/>
              </a:rPr>
              <a:t>3 </a:t>
            </a:r>
            <a:r>
              <a:rPr sz="1100" b="1" i="1" spc="-170" dirty="0">
                <a:latin typeface="Arial"/>
                <a:cs typeface="Arial"/>
              </a:rPr>
              <a:t>NEUROSCIENCES</a:t>
            </a:r>
            <a:r>
              <a:rPr sz="1100" b="1" i="1" spc="-8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22655" y="796808"/>
            <a:ext cx="5845510" cy="40723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84884" y="5081142"/>
            <a:ext cx="6002020" cy="403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b="1" spc="-140" dirty="0">
                <a:latin typeface="Arial"/>
                <a:cs typeface="Arial"/>
              </a:rPr>
              <a:t>LEARNING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40" dirty="0">
                <a:latin typeface="Arial"/>
                <a:cs typeface="Arial"/>
              </a:rPr>
              <a:t>METHODOLOGIES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teaching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120" dirty="0">
                <a:latin typeface="Arial"/>
                <a:cs typeface="Arial"/>
              </a:rPr>
              <a:t>/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methods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are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used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promote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better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understanding: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Times New Roman"/>
              <a:cs typeface="Times New Roman"/>
            </a:endParaRPr>
          </a:p>
          <a:p>
            <a:pPr marL="464820" indent="-224154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Lectures</a:t>
            </a:r>
            <a:endParaRPr sz="1100">
              <a:latin typeface="Arial"/>
              <a:cs typeface="Arial"/>
            </a:endParaRPr>
          </a:p>
          <a:p>
            <a:pPr marL="464820" indent="-224154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40" dirty="0">
                <a:latin typeface="Arial"/>
                <a:cs typeface="Arial"/>
              </a:rPr>
              <a:t>Hospital </a:t>
            </a:r>
            <a:r>
              <a:rPr sz="1100" spc="120" dirty="0">
                <a:latin typeface="Arial"/>
                <a:cs typeface="Arial"/>
              </a:rPr>
              <a:t>/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Clinic </a:t>
            </a:r>
            <a:r>
              <a:rPr sz="1100" spc="-40" dirty="0">
                <a:latin typeface="Arial"/>
                <a:cs typeface="Arial"/>
              </a:rPr>
              <a:t>visits</a:t>
            </a:r>
            <a:endParaRPr sz="1100">
              <a:latin typeface="Arial"/>
              <a:cs typeface="Arial"/>
            </a:endParaRPr>
          </a:p>
          <a:p>
            <a:pPr marL="464820" indent="-224154">
              <a:lnSpc>
                <a:spcPct val="100000"/>
              </a:lnSpc>
              <a:spcBef>
                <a:spcPts val="4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70" dirty="0">
                <a:latin typeface="Arial"/>
                <a:cs typeface="Arial"/>
              </a:rPr>
              <a:t>Small </a:t>
            </a:r>
            <a:r>
              <a:rPr sz="1100" spc="-55" dirty="0">
                <a:latin typeface="Arial"/>
                <a:cs typeface="Arial"/>
              </a:rPr>
              <a:t>Group </a:t>
            </a:r>
            <a:r>
              <a:rPr sz="1100" spc="-65" dirty="0">
                <a:latin typeface="Arial"/>
                <a:cs typeface="Arial"/>
              </a:rPr>
              <a:t>Discussion</a:t>
            </a:r>
            <a:endParaRPr sz="1100">
              <a:latin typeface="Arial"/>
              <a:cs typeface="Arial"/>
            </a:endParaRPr>
          </a:p>
          <a:p>
            <a:pPr marL="464820" indent="-224154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105" dirty="0">
                <a:latin typeface="Arial"/>
                <a:cs typeface="Arial"/>
              </a:rPr>
              <a:t>Case- </a:t>
            </a:r>
            <a:r>
              <a:rPr sz="1100" spc="-95" dirty="0">
                <a:latin typeface="Arial"/>
                <a:cs typeface="Arial"/>
              </a:rPr>
              <a:t>Based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Learning</a:t>
            </a:r>
            <a:endParaRPr sz="1100">
              <a:latin typeface="Arial"/>
              <a:cs typeface="Arial"/>
            </a:endParaRPr>
          </a:p>
          <a:p>
            <a:pPr marL="464820" indent="-224154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5" dirty="0">
                <a:latin typeface="Arial"/>
                <a:cs typeface="Arial"/>
              </a:rPr>
              <a:t>Practicals</a:t>
            </a:r>
            <a:endParaRPr sz="1100">
              <a:latin typeface="Arial"/>
              <a:cs typeface="Arial"/>
            </a:endParaRPr>
          </a:p>
          <a:p>
            <a:pPr marL="464820" indent="-224154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5" dirty="0">
                <a:latin typeface="Arial"/>
                <a:cs typeface="Arial"/>
              </a:rPr>
              <a:t>Skills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session</a:t>
            </a:r>
            <a:endParaRPr sz="1100">
              <a:latin typeface="Arial"/>
              <a:cs typeface="Arial"/>
            </a:endParaRPr>
          </a:p>
          <a:p>
            <a:pPr marL="464820" indent="-224154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70" dirty="0">
                <a:latin typeface="Arial"/>
                <a:cs typeface="Arial"/>
              </a:rPr>
              <a:t>Self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Study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100" b="1" spc="-125" dirty="0">
                <a:latin typeface="Arial"/>
                <a:cs typeface="Arial"/>
              </a:rPr>
              <a:t>INTERACTIVE</a:t>
            </a:r>
            <a:r>
              <a:rPr sz="1100" b="1" spc="-60" dirty="0">
                <a:latin typeface="Arial"/>
                <a:cs typeface="Arial"/>
              </a:rPr>
              <a:t> </a:t>
            </a:r>
            <a:r>
              <a:rPr sz="1100" b="1" spc="-180" dirty="0">
                <a:latin typeface="Arial"/>
                <a:cs typeface="Arial"/>
              </a:rPr>
              <a:t>LECTURES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2020"/>
              </a:lnSpc>
              <a:spcBef>
                <a:spcPts val="165"/>
              </a:spcBef>
            </a:pP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large </a:t>
            </a:r>
            <a:r>
              <a:rPr sz="1100" spc="-40" dirty="0">
                <a:latin typeface="Arial"/>
                <a:cs typeface="Arial"/>
              </a:rPr>
              <a:t>group, </a:t>
            </a:r>
            <a:r>
              <a:rPr sz="1100" spc="-20" dirty="0">
                <a:latin typeface="Arial"/>
                <a:cs typeface="Arial"/>
              </a:rPr>
              <a:t>the lecturer </a:t>
            </a:r>
            <a:r>
              <a:rPr sz="1100" spc="-35" dirty="0">
                <a:latin typeface="Arial"/>
                <a:cs typeface="Arial"/>
              </a:rPr>
              <a:t>introduces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0" dirty="0">
                <a:latin typeface="Arial"/>
                <a:cs typeface="Arial"/>
              </a:rPr>
              <a:t>topic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5" dirty="0">
                <a:latin typeface="Arial"/>
                <a:cs typeface="Arial"/>
              </a:rPr>
              <a:t>common </a:t>
            </a:r>
            <a:r>
              <a:rPr sz="1100" spc="-35" dirty="0">
                <a:latin typeface="Arial"/>
                <a:cs typeface="Arial"/>
              </a:rPr>
              <a:t>clinical conditions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55" dirty="0">
                <a:latin typeface="Arial"/>
                <a:cs typeface="Arial"/>
              </a:rPr>
              <a:t>explains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underlying  </a:t>
            </a:r>
            <a:r>
              <a:rPr sz="1100" spc="-50" dirty="0">
                <a:latin typeface="Arial"/>
                <a:cs typeface="Arial"/>
              </a:rPr>
              <a:t>phenomena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45" dirty="0">
                <a:latin typeface="Arial"/>
                <a:cs typeface="Arial"/>
              </a:rPr>
              <a:t>questions, </a:t>
            </a:r>
            <a:r>
              <a:rPr sz="1100" spc="-35" dirty="0">
                <a:latin typeface="Arial"/>
                <a:cs typeface="Arial"/>
              </a:rPr>
              <a:t>pictures, </a:t>
            </a:r>
            <a:r>
              <a:rPr sz="1100" spc="-55" dirty="0">
                <a:latin typeface="Arial"/>
                <a:cs typeface="Arial"/>
              </a:rPr>
              <a:t>videos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patients’ </a:t>
            </a:r>
            <a:r>
              <a:rPr sz="1100" spc="-30" dirty="0">
                <a:latin typeface="Arial"/>
                <a:cs typeface="Arial"/>
              </a:rPr>
              <a:t>interviews, </a:t>
            </a:r>
            <a:r>
              <a:rPr sz="1100" spc="-65" dirty="0">
                <a:latin typeface="Arial"/>
                <a:cs typeface="Arial"/>
              </a:rPr>
              <a:t>exercises, </a:t>
            </a:r>
            <a:r>
              <a:rPr sz="1100" spc="-30" dirty="0">
                <a:latin typeface="Arial"/>
                <a:cs typeface="Arial"/>
              </a:rPr>
              <a:t>etc.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50" dirty="0">
                <a:latin typeface="Arial"/>
                <a:cs typeface="Arial"/>
              </a:rPr>
              <a:t>are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1100" spc="-35" dirty="0">
                <a:latin typeface="Arial"/>
                <a:cs typeface="Arial"/>
              </a:rPr>
              <a:t>actively </a:t>
            </a:r>
            <a:r>
              <a:rPr sz="1100" spc="-40" dirty="0">
                <a:latin typeface="Arial"/>
                <a:cs typeface="Arial"/>
              </a:rPr>
              <a:t>involved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learning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process.</a:t>
            </a:r>
            <a:endParaRPr sz="1100">
              <a:latin typeface="Arial"/>
              <a:cs typeface="Arial"/>
            </a:endParaRPr>
          </a:p>
          <a:p>
            <a:pPr marL="12700" marR="8255" algn="just">
              <a:lnSpc>
                <a:spcPct val="153200"/>
              </a:lnSpc>
              <a:spcBef>
                <a:spcPts val="965"/>
              </a:spcBef>
            </a:pPr>
            <a:r>
              <a:rPr sz="1100" b="1" spc="-135" dirty="0">
                <a:latin typeface="Arial"/>
                <a:cs typeface="Arial"/>
              </a:rPr>
              <a:t>HOSPITAL </a:t>
            </a:r>
            <a:r>
              <a:rPr sz="1100" b="1" spc="-110" dirty="0">
                <a:latin typeface="Arial"/>
                <a:cs typeface="Arial"/>
              </a:rPr>
              <a:t>VISITS: </a:t>
            </a: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5" dirty="0">
                <a:latin typeface="Arial"/>
                <a:cs typeface="Arial"/>
              </a:rPr>
              <a:t>small </a:t>
            </a:r>
            <a:r>
              <a:rPr sz="1100" spc="-50" dirty="0">
                <a:latin typeface="Arial"/>
                <a:cs typeface="Arial"/>
              </a:rPr>
              <a:t>groups,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55" dirty="0">
                <a:latin typeface="Arial"/>
                <a:cs typeface="Arial"/>
              </a:rPr>
              <a:t>observe </a:t>
            </a:r>
            <a:r>
              <a:rPr sz="1100" spc="-30" dirty="0">
                <a:latin typeface="Arial"/>
                <a:cs typeface="Arial"/>
              </a:rPr>
              <a:t>patients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80" dirty="0">
                <a:latin typeface="Arial"/>
                <a:cs typeface="Arial"/>
              </a:rPr>
              <a:t>signs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symptoms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hospital </a:t>
            </a:r>
            <a:r>
              <a:rPr sz="1100" spc="-5" dirty="0">
                <a:latin typeface="Arial"/>
                <a:cs typeface="Arial"/>
              </a:rPr>
              <a:t>or 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0" dirty="0">
                <a:latin typeface="Arial"/>
                <a:cs typeface="Arial"/>
              </a:rPr>
              <a:t>settings.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55" dirty="0">
                <a:latin typeface="Arial"/>
                <a:cs typeface="Arial"/>
              </a:rPr>
              <a:t>helps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relate </a:t>
            </a:r>
            <a:r>
              <a:rPr sz="1100" spc="-50" dirty="0">
                <a:latin typeface="Arial"/>
                <a:cs typeface="Arial"/>
              </a:rPr>
              <a:t>knowledge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75" dirty="0">
                <a:latin typeface="Arial"/>
                <a:cs typeface="Arial"/>
              </a:rPr>
              <a:t>sciences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relevant  module.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5</a:t>
            </a:fld>
            <a:endParaRPr spc="-5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4884" y="426211"/>
            <a:ext cx="6002020" cy="10445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  <a:tabLst>
                <a:tab pos="2708910" algn="l"/>
              </a:tabLst>
            </a:pPr>
            <a:r>
              <a:rPr sz="1100" b="1" spc="-190">
                <a:latin typeface="Arial"/>
                <a:cs typeface="Arial"/>
              </a:rPr>
              <a:t>	</a:t>
            </a:r>
            <a:endParaRPr sz="1650" baseline="5050">
              <a:latin typeface="Arial"/>
              <a:cs typeface="Arial"/>
            </a:endParaRPr>
          </a:p>
          <a:p>
            <a:pPr marL="12700" marR="5080" algn="just">
              <a:lnSpc>
                <a:spcPct val="152800"/>
              </a:lnSpc>
              <a:spcBef>
                <a:spcPts val="565"/>
              </a:spcBef>
            </a:pPr>
            <a:r>
              <a:rPr sz="1100" b="1" spc="-145" dirty="0">
                <a:latin typeface="Arial"/>
                <a:cs typeface="Arial"/>
              </a:rPr>
              <a:t>SMALL </a:t>
            </a:r>
            <a:r>
              <a:rPr sz="1100" b="1" spc="-135" dirty="0">
                <a:latin typeface="Arial"/>
                <a:cs typeface="Arial"/>
              </a:rPr>
              <a:t>GROUP DISCUSSION </a:t>
            </a:r>
            <a:r>
              <a:rPr sz="1100" b="1" spc="-125" dirty="0">
                <a:latin typeface="Arial"/>
                <a:cs typeface="Arial"/>
              </a:rPr>
              <a:t>(SMALL </a:t>
            </a:r>
            <a:r>
              <a:rPr sz="1100" b="1" spc="-135" dirty="0">
                <a:latin typeface="Arial"/>
                <a:cs typeface="Arial"/>
              </a:rPr>
              <a:t>GROUP </a:t>
            </a:r>
            <a:r>
              <a:rPr sz="1100" b="1" spc="-120" dirty="0">
                <a:latin typeface="Arial"/>
                <a:cs typeface="Arial"/>
              </a:rPr>
              <a:t>DISCUSSIONS):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15" dirty="0">
                <a:latin typeface="Arial"/>
                <a:cs typeface="Arial"/>
              </a:rPr>
              <a:t>format </a:t>
            </a:r>
            <a:r>
              <a:rPr sz="1100" spc="-55" dirty="0">
                <a:latin typeface="Arial"/>
                <a:cs typeface="Arial"/>
              </a:rPr>
              <a:t>helps </a:t>
            </a:r>
            <a:r>
              <a:rPr sz="1100" spc="-45" dirty="0">
                <a:latin typeface="Arial"/>
                <a:cs typeface="Arial"/>
              </a:rPr>
              <a:t>students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clarify  </a:t>
            </a:r>
            <a:r>
              <a:rPr sz="1100" spc="-50" dirty="0">
                <a:latin typeface="Arial"/>
                <a:cs typeface="Arial"/>
              </a:rPr>
              <a:t>concepts </a:t>
            </a:r>
            <a:r>
              <a:rPr sz="1100" spc="-45" dirty="0">
                <a:latin typeface="Arial"/>
                <a:cs typeface="Arial"/>
              </a:rPr>
              <a:t>acquire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20" dirty="0">
                <a:latin typeface="Arial"/>
                <a:cs typeface="Arial"/>
              </a:rPr>
              <a:t>attitudes. </a:t>
            </a:r>
            <a:r>
              <a:rPr sz="1100" spc="-95" dirty="0">
                <a:latin typeface="Arial"/>
                <a:cs typeface="Arial"/>
              </a:rPr>
              <a:t>Sessions </a:t>
            </a:r>
            <a:r>
              <a:rPr sz="1100" spc="-55" dirty="0">
                <a:latin typeface="Arial"/>
                <a:cs typeface="Arial"/>
              </a:rPr>
              <a:t>are </a:t>
            </a:r>
            <a:r>
              <a:rPr sz="1100" spc="-25" dirty="0">
                <a:latin typeface="Arial"/>
                <a:cs typeface="Arial"/>
              </a:rPr>
              <a:t>structured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specific </a:t>
            </a:r>
            <a:r>
              <a:rPr sz="1100" spc="-70" dirty="0">
                <a:latin typeface="Arial"/>
                <a:cs typeface="Arial"/>
              </a:rPr>
              <a:t>exercises such </a:t>
            </a:r>
            <a:r>
              <a:rPr sz="1100" spc="-110" dirty="0">
                <a:latin typeface="Arial"/>
                <a:cs typeface="Arial"/>
              </a:rPr>
              <a:t>as  </a:t>
            </a:r>
            <a:r>
              <a:rPr sz="1100" spc="-15" dirty="0">
                <a:latin typeface="Arial"/>
                <a:cs typeface="Arial"/>
              </a:rPr>
              <a:t>patient </a:t>
            </a:r>
            <a:r>
              <a:rPr sz="1100" spc="-80" dirty="0">
                <a:latin typeface="Arial"/>
                <a:cs typeface="Arial"/>
              </a:rPr>
              <a:t>case, </a:t>
            </a:r>
            <a:r>
              <a:rPr sz="1100" spc="-30" dirty="0">
                <a:latin typeface="Arial"/>
                <a:cs typeface="Arial"/>
              </a:rPr>
              <a:t>interviews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35" dirty="0">
                <a:latin typeface="Arial"/>
                <a:cs typeface="Arial"/>
              </a:rPr>
              <a:t>topics.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70" dirty="0">
                <a:latin typeface="Arial"/>
                <a:cs typeface="Arial"/>
              </a:rPr>
              <a:t>exchange </a:t>
            </a:r>
            <a:r>
              <a:rPr sz="1100" spc="-40" dirty="0">
                <a:latin typeface="Arial"/>
                <a:cs typeface="Arial"/>
              </a:rPr>
              <a:t>opinions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apply </a:t>
            </a:r>
            <a:r>
              <a:rPr sz="1100" spc="-50" dirty="0">
                <a:latin typeface="Arial"/>
                <a:cs typeface="Arial"/>
              </a:rPr>
              <a:t>knowledge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gained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6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84884" y="1446630"/>
            <a:ext cx="6012180" cy="38563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875" algn="just">
              <a:lnSpc>
                <a:spcPct val="1527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from </a:t>
            </a:r>
            <a:r>
              <a:rPr sz="1100" spc="-40" dirty="0">
                <a:latin typeface="Arial"/>
                <a:cs typeface="Arial"/>
              </a:rPr>
              <a:t>lectures, </a:t>
            </a:r>
            <a:r>
              <a:rPr sz="1100" spc="-15" dirty="0">
                <a:latin typeface="Arial"/>
                <a:cs typeface="Arial"/>
              </a:rPr>
              <a:t>tutorials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self study.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facilitator </a:t>
            </a:r>
            <a:r>
              <a:rPr sz="1100" spc="-20" dirty="0">
                <a:latin typeface="Arial"/>
                <a:cs typeface="Arial"/>
              </a:rPr>
              <a:t>role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90" dirty="0">
                <a:latin typeface="Arial"/>
                <a:cs typeface="Arial"/>
              </a:rPr>
              <a:t>ask </a:t>
            </a:r>
            <a:r>
              <a:rPr sz="1100" spc="-30" dirty="0">
                <a:latin typeface="Arial"/>
                <a:cs typeface="Arial"/>
              </a:rPr>
              <a:t>probing </a:t>
            </a:r>
            <a:r>
              <a:rPr sz="1100" spc="-45" dirty="0">
                <a:latin typeface="Arial"/>
                <a:cs typeface="Arial"/>
              </a:rPr>
              <a:t>questions, </a:t>
            </a:r>
            <a:r>
              <a:rPr sz="1100" spc="-55" dirty="0">
                <a:latin typeface="Arial"/>
                <a:cs typeface="Arial"/>
              </a:rPr>
              <a:t>summarize, </a:t>
            </a:r>
            <a:r>
              <a:rPr sz="1100" spc="-15" dirty="0">
                <a:latin typeface="Arial"/>
                <a:cs typeface="Arial"/>
              </a:rPr>
              <a:t>or  </a:t>
            </a:r>
            <a:r>
              <a:rPr sz="1100" spc="-50" dirty="0">
                <a:latin typeface="Arial"/>
                <a:cs typeface="Arial"/>
              </a:rPr>
              <a:t>rephrase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spc="-30" dirty="0">
                <a:latin typeface="Arial"/>
                <a:cs typeface="Arial"/>
              </a:rPr>
              <a:t>clarify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concepts.</a:t>
            </a:r>
            <a:endParaRPr sz="1100">
              <a:latin typeface="Arial"/>
              <a:cs typeface="Arial"/>
            </a:endParaRPr>
          </a:p>
          <a:p>
            <a:pPr marL="12700" marR="17145" algn="just">
              <a:lnSpc>
                <a:spcPct val="152700"/>
              </a:lnSpc>
              <a:spcBef>
                <a:spcPts val="980"/>
              </a:spcBef>
            </a:pPr>
            <a:r>
              <a:rPr sz="1100" b="1" spc="-160" dirty="0">
                <a:latin typeface="Arial"/>
                <a:cs typeface="Arial"/>
              </a:rPr>
              <a:t>CASE- </a:t>
            </a:r>
            <a:r>
              <a:rPr sz="1100" b="1" spc="-165" dirty="0">
                <a:latin typeface="Arial"/>
                <a:cs typeface="Arial"/>
              </a:rPr>
              <a:t>BASED </a:t>
            </a:r>
            <a:r>
              <a:rPr sz="1100" b="1" spc="-125" dirty="0">
                <a:latin typeface="Arial"/>
                <a:cs typeface="Arial"/>
              </a:rPr>
              <a:t>LEARNING: </a:t>
            </a: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15" dirty="0">
                <a:latin typeface="Arial"/>
                <a:cs typeface="Arial"/>
              </a:rPr>
              <a:t>format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5" dirty="0">
                <a:latin typeface="Arial"/>
                <a:cs typeface="Arial"/>
              </a:rPr>
              <a:t>focused </a:t>
            </a:r>
            <a:r>
              <a:rPr sz="1100" spc="-40" dirty="0">
                <a:latin typeface="Arial"/>
                <a:cs typeface="Arial"/>
              </a:rPr>
              <a:t>around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60" dirty="0">
                <a:latin typeface="Arial"/>
                <a:cs typeface="Arial"/>
              </a:rPr>
              <a:t>series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-145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scenario.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80" dirty="0">
                <a:latin typeface="Arial"/>
                <a:cs typeface="Arial"/>
              </a:rPr>
              <a:t>discuss </a:t>
            </a:r>
            <a:r>
              <a:rPr sz="1100" spc="-55" dirty="0">
                <a:latin typeface="Arial"/>
                <a:cs typeface="Arial"/>
              </a:rPr>
              <a:t>and answer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questions applying </a:t>
            </a:r>
            <a:r>
              <a:rPr sz="1100" spc="-35" dirty="0">
                <a:latin typeface="Arial"/>
                <a:cs typeface="Arial"/>
              </a:rPr>
              <a:t>relevant 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30" dirty="0">
                <a:latin typeface="Arial"/>
                <a:cs typeface="Arial"/>
              </a:rPr>
              <a:t>health </a:t>
            </a:r>
            <a:r>
              <a:rPr sz="1100" spc="-80" dirty="0">
                <a:latin typeface="Arial"/>
                <a:cs typeface="Arial"/>
              </a:rPr>
              <a:t>sciences </a:t>
            </a:r>
            <a:r>
              <a:rPr sz="1100" spc="-35" dirty="0">
                <a:latin typeface="Arial"/>
                <a:cs typeface="Arial"/>
              </a:rPr>
              <a:t>during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20320" algn="just">
              <a:lnSpc>
                <a:spcPct val="152700"/>
              </a:lnSpc>
            </a:pPr>
            <a:r>
              <a:rPr sz="1100" b="1" spc="-145" dirty="0">
                <a:latin typeface="Arial"/>
                <a:cs typeface="Arial"/>
              </a:rPr>
              <a:t>PRACTICAL: </a:t>
            </a:r>
            <a:r>
              <a:rPr sz="1100" spc="-90" dirty="0">
                <a:latin typeface="Arial"/>
                <a:cs typeface="Arial"/>
              </a:rPr>
              <a:t>Basic </a:t>
            </a:r>
            <a:r>
              <a:rPr sz="1100" spc="-70" dirty="0">
                <a:latin typeface="Arial"/>
                <a:cs typeface="Arial"/>
              </a:rPr>
              <a:t>science </a:t>
            </a:r>
            <a:r>
              <a:rPr sz="1100" spc="-40" dirty="0">
                <a:latin typeface="Arial"/>
                <a:cs typeface="Arial"/>
              </a:rPr>
              <a:t>practicals </a:t>
            </a:r>
            <a:r>
              <a:rPr sz="1100" spc="-30" dirty="0">
                <a:latin typeface="Arial"/>
                <a:cs typeface="Arial"/>
              </a:rPr>
              <a:t>related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anatomy, </a:t>
            </a:r>
            <a:r>
              <a:rPr sz="1100" spc="-35" dirty="0">
                <a:latin typeface="Arial"/>
                <a:cs typeface="Arial"/>
              </a:rPr>
              <a:t>biochemistry, </a:t>
            </a:r>
            <a:r>
              <a:rPr sz="1100" spc="-40" dirty="0">
                <a:latin typeface="Arial"/>
                <a:cs typeface="Arial"/>
              </a:rPr>
              <a:t>pathology, </a:t>
            </a:r>
            <a:r>
              <a:rPr sz="1100" spc="-55" dirty="0">
                <a:latin typeface="Arial"/>
                <a:cs typeface="Arial"/>
              </a:rPr>
              <a:t>pharmacology and  </a:t>
            </a:r>
            <a:r>
              <a:rPr sz="1100" spc="-50" dirty="0">
                <a:latin typeface="Arial"/>
                <a:cs typeface="Arial"/>
              </a:rPr>
              <a:t>physiology are </a:t>
            </a:r>
            <a:r>
              <a:rPr sz="1100" spc="-60" dirty="0">
                <a:latin typeface="Arial"/>
                <a:cs typeface="Arial"/>
              </a:rPr>
              <a:t>scheduled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 marL="12700" marR="16510" algn="just">
              <a:lnSpc>
                <a:spcPct val="152700"/>
              </a:lnSpc>
              <a:spcBef>
                <a:spcPts val="985"/>
              </a:spcBef>
            </a:pPr>
            <a:r>
              <a:rPr sz="1100" b="1" spc="-175" dirty="0">
                <a:latin typeface="Arial"/>
                <a:cs typeface="Arial"/>
              </a:rPr>
              <a:t>SKILLS </a:t>
            </a:r>
            <a:r>
              <a:rPr sz="1100" b="1" spc="-140" dirty="0">
                <a:latin typeface="Arial"/>
                <a:cs typeface="Arial"/>
              </a:rPr>
              <a:t>SESSION: </a:t>
            </a:r>
            <a:r>
              <a:rPr sz="1100" spc="-70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relevant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respective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50" dirty="0">
                <a:latin typeface="Arial"/>
                <a:cs typeface="Arial"/>
              </a:rPr>
              <a:t>are observed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practiced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5" dirty="0">
                <a:latin typeface="Arial"/>
                <a:cs typeface="Arial"/>
              </a:rPr>
              <a:t>applicable </a:t>
            </a:r>
            <a:r>
              <a:rPr sz="1100" spc="-15" dirty="0">
                <a:latin typeface="Arial"/>
                <a:cs typeface="Arial"/>
              </a:rPr>
              <a:t>in 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laboratory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35" dirty="0">
                <a:latin typeface="Arial"/>
                <a:cs typeface="Arial"/>
              </a:rPr>
              <a:t>Department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Physiotherapy.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2800"/>
              </a:lnSpc>
            </a:pPr>
            <a:r>
              <a:rPr sz="1100" b="1" spc="-200" dirty="0">
                <a:latin typeface="Arial"/>
                <a:cs typeface="Arial"/>
              </a:rPr>
              <a:t>SELF </a:t>
            </a:r>
            <a:r>
              <a:rPr sz="1100" b="1" spc="-125" dirty="0">
                <a:latin typeface="Arial"/>
                <a:cs typeface="Arial"/>
              </a:rPr>
              <a:t>STUDY: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85" dirty="0">
                <a:latin typeface="Arial"/>
                <a:cs typeface="Arial"/>
              </a:rPr>
              <a:t>assume </a:t>
            </a:r>
            <a:r>
              <a:rPr sz="1100" spc="-35" dirty="0">
                <a:latin typeface="Arial"/>
                <a:cs typeface="Arial"/>
              </a:rPr>
              <a:t>responsibilities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25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45" dirty="0">
                <a:latin typeface="Arial"/>
                <a:cs typeface="Arial"/>
              </a:rPr>
              <a:t>study, </a:t>
            </a:r>
            <a:r>
              <a:rPr sz="1100" spc="-55" dirty="0">
                <a:latin typeface="Arial"/>
                <a:cs typeface="Arial"/>
              </a:rPr>
              <a:t>sharing </a:t>
            </a:r>
            <a:r>
              <a:rPr sz="1100" spc="-110" dirty="0">
                <a:latin typeface="Arial"/>
                <a:cs typeface="Arial"/>
              </a:rPr>
              <a:t>and  </a:t>
            </a:r>
            <a:r>
              <a:rPr sz="1100" spc="-65" dirty="0">
                <a:latin typeface="Arial"/>
                <a:cs typeface="Arial"/>
              </a:rPr>
              <a:t>discussing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55" dirty="0">
                <a:latin typeface="Arial"/>
                <a:cs typeface="Arial"/>
              </a:rPr>
              <a:t>peers, </a:t>
            </a:r>
            <a:r>
              <a:rPr sz="1100" spc="-65" dirty="0">
                <a:latin typeface="Arial"/>
                <a:cs typeface="Arial"/>
              </a:rPr>
              <a:t>seeking </a:t>
            </a:r>
            <a:r>
              <a:rPr sz="1100" spc="-15" dirty="0">
                <a:latin typeface="Arial"/>
                <a:cs typeface="Arial"/>
              </a:rPr>
              <a:t>information from </a:t>
            </a:r>
            <a:r>
              <a:rPr sz="1100" spc="-60" dirty="0">
                <a:latin typeface="Arial"/>
                <a:cs typeface="Arial"/>
              </a:rPr>
              <a:t>Learning </a:t>
            </a:r>
            <a:r>
              <a:rPr sz="1100" spc="-80" dirty="0">
                <a:latin typeface="Arial"/>
                <a:cs typeface="Arial"/>
              </a:rPr>
              <a:t>Resource </a:t>
            </a:r>
            <a:r>
              <a:rPr sz="1100" spc="-50" dirty="0">
                <a:latin typeface="Arial"/>
                <a:cs typeface="Arial"/>
              </a:rPr>
              <a:t>Center, teachers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resource  </a:t>
            </a:r>
            <a:r>
              <a:rPr sz="1100" spc="-60" dirty="0">
                <a:latin typeface="Arial"/>
                <a:cs typeface="Arial"/>
              </a:rPr>
              <a:t>persons </a:t>
            </a:r>
            <a:r>
              <a:rPr sz="1100" spc="-35" dirty="0">
                <a:latin typeface="Arial"/>
                <a:cs typeface="Arial"/>
              </a:rPr>
              <a:t>within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outside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college.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75" dirty="0">
                <a:latin typeface="Arial"/>
                <a:cs typeface="Arial"/>
              </a:rPr>
              <a:t>can </a:t>
            </a:r>
            <a:r>
              <a:rPr sz="1100" spc="-25" dirty="0">
                <a:latin typeface="Arial"/>
                <a:cs typeface="Arial"/>
              </a:rPr>
              <a:t>utilize </a:t>
            </a:r>
            <a:r>
              <a:rPr sz="1100" spc="-10" dirty="0">
                <a:latin typeface="Arial"/>
                <a:cs typeface="Arial"/>
              </a:rPr>
              <a:t>the time </a:t>
            </a:r>
            <a:r>
              <a:rPr sz="1100" spc="-5" dirty="0">
                <a:latin typeface="Arial"/>
                <a:cs typeface="Arial"/>
              </a:rPr>
              <a:t>within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college scheduled  </a:t>
            </a:r>
            <a:r>
              <a:rPr sz="1100" spc="-45" dirty="0">
                <a:latin typeface="Arial"/>
                <a:cs typeface="Arial"/>
              </a:rPr>
              <a:t>hours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self-study.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3781171" y="426211"/>
            <a:ext cx="322389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70" dirty="0" smtClean="0">
                <a:latin typeface="Arial"/>
                <a:cs typeface="Arial"/>
              </a:rPr>
              <a:t> </a:t>
            </a:r>
            <a:r>
              <a:rPr sz="1100" b="1" i="1" spc="-170" smtClean="0">
                <a:latin typeface="Arial"/>
                <a:cs typeface="Arial"/>
              </a:rPr>
              <a:t>NEUROSCIENCES</a:t>
            </a:r>
            <a:r>
              <a:rPr sz="1100" b="1" i="1" spc="-8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4307" y="894333"/>
            <a:ext cx="26809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SEMESTER 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 </a:t>
            </a:r>
            <a:r>
              <a:rPr sz="1200" b="1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 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 </a:t>
            </a:r>
            <a:r>
              <a:rPr sz="12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r>
              <a:rPr sz="12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NEUROSCIENCES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0104" y="1287526"/>
            <a:ext cx="6356350" cy="294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sng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17000"/>
              </a:lnSpc>
              <a:spcBef>
                <a:spcPts val="1025"/>
              </a:spcBef>
            </a:pPr>
            <a:r>
              <a:rPr sz="1100" spc="-55" dirty="0">
                <a:latin typeface="Arial"/>
                <a:cs typeface="Arial"/>
              </a:rPr>
              <a:t>Neuroscience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is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nervous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system. </a:t>
            </a:r>
            <a:r>
              <a:rPr sz="1100" spc="15" dirty="0">
                <a:latin typeface="Arial"/>
                <a:cs typeface="Arial"/>
              </a:rPr>
              <a:t>It</a:t>
            </a:r>
            <a:r>
              <a:rPr sz="1100" spc="-55" dirty="0">
                <a:latin typeface="Arial"/>
                <a:cs typeface="Arial"/>
              </a:rPr>
              <a:t> is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a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cross-disciplinary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field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that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engages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investigating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how 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nervous </a:t>
            </a:r>
            <a:r>
              <a:rPr sz="1100" spc="-60" dirty="0">
                <a:latin typeface="Arial"/>
                <a:cs typeface="Arial"/>
              </a:rPr>
              <a:t>system </a:t>
            </a:r>
            <a:r>
              <a:rPr sz="1100" spc="-55" dirty="0">
                <a:latin typeface="Arial"/>
                <a:cs typeface="Arial"/>
              </a:rPr>
              <a:t>develops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functions on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0" dirty="0">
                <a:latin typeface="Arial"/>
                <a:cs typeface="Arial"/>
              </a:rPr>
              <a:t>cellular </a:t>
            </a:r>
            <a:r>
              <a:rPr sz="1100" spc="-35" dirty="0">
                <a:latin typeface="Arial"/>
                <a:cs typeface="Arial"/>
              </a:rPr>
              <a:t>level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5" dirty="0">
                <a:latin typeface="Arial"/>
                <a:cs typeface="Arial"/>
              </a:rPr>
              <a:t>well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65" dirty="0">
                <a:latin typeface="Arial"/>
                <a:cs typeface="Arial"/>
              </a:rPr>
              <a:t>mechanisms </a:t>
            </a:r>
            <a:r>
              <a:rPr sz="1100" dirty="0">
                <a:latin typeface="Arial"/>
                <a:cs typeface="Arial"/>
              </a:rPr>
              <a:t>that </a:t>
            </a:r>
            <a:r>
              <a:rPr sz="1100" spc="-25" dirty="0">
                <a:latin typeface="Arial"/>
                <a:cs typeface="Arial"/>
              </a:rPr>
              <a:t>underlie  </a:t>
            </a:r>
            <a:r>
              <a:rPr sz="1100" spc="-40" dirty="0">
                <a:latin typeface="Arial"/>
                <a:cs typeface="Arial"/>
              </a:rPr>
              <a:t>neurological </a:t>
            </a:r>
            <a:r>
              <a:rPr sz="1100" spc="-65" dirty="0">
                <a:latin typeface="Arial"/>
                <a:cs typeface="Arial"/>
              </a:rPr>
              <a:t>disease. </a:t>
            </a:r>
            <a:r>
              <a:rPr sz="1100" spc="-70" dirty="0">
                <a:latin typeface="Arial"/>
                <a:cs typeface="Arial"/>
              </a:rPr>
              <a:t>This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-55" dirty="0">
                <a:latin typeface="Arial"/>
                <a:cs typeface="Arial"/>
              </a:rPr>
              <a:t>combines </a:t>
            </a:r>
            <a:r>
              <a:rPr sz="1100" spc="-30" dirty="0">
                <a:latin typeface="Arial"/>
                <a:cs typeface="Arial"/>
              </a:rPr>
              <a:t>breadth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exposure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field </a:t>
            </a: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0" dirty="0">
                <a:latin typeface="Arial"/>
                <a:cs typeface="Arial"/>
              </a:rPr>
              <a:t>whole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opportunity 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25" dirty="0">
                <a:latin typeface="Arial"/>
                <a:cs typeface="Arial"/>
              </a:rPr>
              <a:t>depth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experience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one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three </a:t>
            </a:r>
            <a:r>
              <a:rPr sz="1100" spc="-25" dirty="0">
                <a:latin typeface="Arial"/>
                <a:cs typeface="Arial"/>
              </a:rPr>
              <a:t>central </a:t>
            </a:r>
            <a:r>
              <a:rPr sz="1100" spc="-55" dirty="0">
                <a:latin typeface="Arial"/>
                <a:cs typeface="Arial"/>
              </a:rPr>
              <a:t>domains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neuroscience: Cellular and </a:t>
            </a:r>
            <a:r>
              <a:rPr sz="1100" spc="-75" dirty="0">
                <a:latin typeface="Arial"/>
                <a:cs typeface="Arial"/>
              </a:rPr>
              <a:t>Systems, </a:t>
            </a:r>
            <a:r>
              <a:rPr sz="1100" spc="-45" dirty="0">
                <a:latin typeface="Arial"/>
                <a:cs typeface="Arial"/>
              </a:rPr>
              <a:t>Functional </a:t>
            </a:r>
            <a:r>
              <a:rPr sz="1100" spc="-60" dirty="0">
                <a:latin typeface="Arial"/>
                <a:cs typeface="Arial"/>
              </a:rPr>
              <a:t>and  </a:t>
            </a:r>
            <a:r>
              <a:rPr sz="1100" spc="-20" dirty="0">
                <a:latin typeface="Arial"/>
                <a:cs typeface="Arial"/>
              </a:rPr>
              <a:t>Integration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Clinical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Neurosciences.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67310">
              <a:lnSpc>
                <a:spcPct val="117000"/>
              </a:lnSpc>
              <a:spcBef>
                <a:spcPts val="5"/>
              </a:spcBef>
            </a:pPr>
            <a:r>
              <a:rPr sz="1100" spc="-50" dirty="0">
                <a:latin typeface="Arial"/>
                <a:cs typeface="Arial"/>
              </a:rPr>
              <a:t>When</a:t>
            </a:r>
            <a:r>
              <a:rPr sz="1100" spc="-60" dirty="0">
                <a:latin typeface="Arial"/>
                <a:cs typeface="Arial"/>
              </a:rPr>
              <a:t> someone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neighborhood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develops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stroke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family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wants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know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what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more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can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45" dirty="0">
                <a:latin typeface="Arial"/>
                <a:cs typeface="Arial"/>
              </a:rPr>
              <a:t>done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  </a:t>
            </a:r>
            <a:r>
              <a:rPr sz="1100" spc="-30" dirty="0">
                <a:latin typeface="Arial"/>
                <a:cs typeface="Arial"/>
              </a:rPr>
              <a:t>improve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patient’s </a:t>
            </a:r>
            <a:r>
              <a:rPr sz="1100" spc="-25" dirty="0">
                <a:latin typeface="Arial"/>
                <a:cs typeface="Arial"/>
              </a:rPr>
              <a:t>lifestyle,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15" dirty="0">
                <a:latin typeface="Arial"/>
                <a:cs typeface="Arial"/>
              </a:rPr>
              <a:t>what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75" dirty="0">
                <a:latin typeface="Arial"/>
                <a:cs typeface="Arial"/>
              </a:rPr>
              <a:t>chances </a:t>
            </a:r>
            <a:r>
              <a:rPr sz="1100" spc="-55" dirty="0">
                <a:latin typeface="Arial"/>
                <a:cs typeface="Arial"/>
              </a:rPr>
              <a:t>his </a:t>
            </a:r>
            <a:r>
              <a:rPr sz="1100" spc="10" dirty="0">
                <a:latin typeface="Arial"/>
                <a:cs typeface="Arial"/>
              </a:rPr>
              <a:t>/her </a:t>
            </a:r>
            <a:r>
              <a:rPr sz="1100" spc="-30" dirty="0">
                <a:latin typeface="Arial"/>
                <a:cs typeface="Arial"/>
              </a:rPr>
              <a:t>children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35" dirty="0">
                <a:latin typeface="Arial"/>
                <a:cs typeface="Arial"/>
              </a:rPr>
              <a:t>stroke, </a:t>
            </a:r>
            <a:r>
              <a:rPr sz="1100" spc="35" dirty="0">
                <a:latin typeface="Arial"/>
                <a:cs typeface="Arial"/>
              </a:rPr>
              <a:t>it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15" dirty="0">
                <a:latin typeface="Arial"/>
                <a:cs typeface="Arial"/>
              </a:rPr>
              <a:t>our </a:t>
            </a:r>
            <a:r>
              <a:rPr sz="1100" spc="-30" dirty="0">
                <a:latin typeface="Arial"/>
                <a:cs typeface="Arial"/>
              </a:rPr>
              <a:t>primary  responsibility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0" dirty="0">
                <a:latin typeface="Arial"/>
                <a:cs typeface="Arial"/>
              </a:rPr>
              <a:t>future </a:t>
            </a:r>
            <a:r>
              <a:rPr sz="1100" spc="-35" dirty="0">
                <a:latin typeface="Arial"/>
                <a:cs typeface="Arial"/>
              </a:rPr>
              <a:t>doctors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know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25" dirty="0">
                <a:latin typeface="Arial"/>
                <a:cs typeface="Arial"/>
              </a:rPr>
              <a:t>just </a:t>
            </a:r>
            <a:r>
              <a:rPr sz="1100" spc="-10" dirty="0">
                <a:latin typeface="Arial"/>
                <a:cs typeface="Arial"/>
              </a:rPr>
              <a:t>the treatment </a:t>
            </a:r>
            <a:r>
              <a:rPr sz="1100" spc="-5" dirty="0">
                <a:latin typeface="Arial"/>
                <a:cs typeface="Arial"/>
              </a:rPr>
              <a:t>but </a:t>
            </a:r>
            <a:r>
              <a:rPr sz="1100" spc="-60" dirty="0">
                <a:latin typeface="Arial"/>
                <a:cs typeface="Arial"/>
              </a:rPr>
              <a:t>also </a:t>
            </a:r>
            <a:r>
              <a:rPr sz="1100" spc="-35" dirty="0">
                <a:latin typeface="Arial"/>
                <a:cs typeface="Arial"/>
              </a:rPr>
              <a:t>preventive </a:t>
            </a:r>
            <a:r>
              <a:rPr sz="1100" spc="-45" dirty="0">
                <a:latin typeface="Arial"/>
                <a:cs typeface="Arial"/>
              </a:rPr>
              <a:t>strategies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0" dirty="0">
                <a:latin typeface="Arial"/>
                <a:cs typeface="Arial"/>
              </a:rPr>
              <a:t>healthy  living.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70485">
              <a:lnSpc>
                <a:spcPct val="116799"/>
              </a:lnSpc>
              <a:spcBef>
                <a:spcPts val="5"/>
              </a:spcBef>
            </a:pPr>
            <a:r>
              <a:rPr sz="1100" spc="-55" dirty="0">
                <a:latin typeface="Arial"/>
                <a:cs typeface="Arial"/>
              </a:rPr>
              <a:t>Through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-40" dirty="0">
                <a:latin typeface="Arial"/>
                <a:cs typeface="Arial"/>
              </a:rPr>
              <a:t>you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45" dirty="0">
                <a:latin typeface="Arial"/>
                <a:cs typeface="Arial"/>
              </a:rPr>
              <a:t>develop </a:t>
            </a:r>
            <a:r>
              <a:rPr sz="1100" spc="-60" dirty="0">
                <a:latin typeface="Arial"/>
                <a:cs typeface="Arial"/>
              </a:rPr>
              <a:t>an </a:t>
            </a:r>
            <a:r>
              <a:rPr sz="1100" spc="-25" dirty="0">
                <a:latin typeface="Arial"/>
                <a:cs typeface="Arial"/>
              </a:rPr>
              <a:t>integrated, </a:t>
            </a:r>
            <a:r>
              <a:rPr sz="1100" spc="-30" dirty="0">
                <a:latin typeface="Arial"/>
                <a:cs typeface="Arial"/>
              </a:rPr>
              <a:t>scientific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dirty="0">
                <a:latin typeface="Arial"/>
                <a:cs typeface="Arial"/>
              </a:rPr>
              <a:t>that </a:t>
            </a:r>
            <a:r>
              <a:rPr sz="1100" spc="-40" dirty="0">
                <a:latin typeface="Arial"/>
                <a:cs typeface="Arial"/>
              </a:rPr>
              <a:t>you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5" dirty="0">
                <a:latin typeface="Arial"/>
                <a:cs typeface="Arial"/>
              </a:rPr>
              <a:t>put into </a:t>
            </a:r>
            <a:r>
              <a:rPr sz="1100" spc="-40" dirty="0">
                <a:latin typeface="Arial"/>
                <a:cs typeface="Arial"/>
              </a:rPr>
              <a:t>practice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85" dirty="0">
                <a:latin typeface="Arial"/>
                <a:cs typeface="Arial"/>
              </a:rPr>
              <a:t>a 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30" dirty="0">
                <a:latin typeface="Arial"/>
                <a:cs typeface="Arial"/>
              </a:rPr>
              <a:t>setting, </a:t>
            </a:r>
            <a:r>
              <a:rPr sz="1100" spc="-50" dirty="0">
                <a:latin typeface="Arial"/>
                <a:cs typeface="Arial"/>
              </a:rPr>
              <a:t>plus </a:t>
            </a:r>
            <a:r>
              <a:rPr sz="1100" spc="-35" dirty="0">
                <a:latin typeface="Arial"/>
                <a:cs typeface="Arial"/>
              </a:rPr>
              <a:t>creative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problem-solving </a:t>
            </a:r>
            <a:r>
              <a:rPr sz="1100" spc="-50" dirty="0">
                <a:latin typeface="Arial"/>
                <a:cs typeface="Arial"/>
              </a:rPr>
              <a:t>skills. </a:t>
            </a:r>
            <a:r>
              <a:rPr sz="1100" spc="-90" dirty="0">
                <a:latin typeface="Arial"/>
                <a:cs typeface="Arial"/>
              </a:rPr>
              <a:t>These </a:t>
            </a:r>
            <a:r>
              <a:rPr sz="1100" spc="-60" dirty="0">
                <a:latin typeface="Arial"/>
                <a:cs typeface="Arial"/>
              </a:rPr>
              <a:t>key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40" dirty="0">
                <a:latin typeface="Arial"/>
                <a:cs typeface="Arial"/>
              </a:rPr>
              <a:t>prepare you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career </a:t>
            </a:r>
            <a:r>
              <a:rPr sz="1100" spc="-40" dirty="0">
                <a:latin typeface="Arial"/>
                <a:cs typeface="Arial"/>
              </a:rPr>
              <a:t>helping </a:t>
            </a:r>
            <a:r>
              <a:rPr sz="1100" spc="15" dirty="0">
                <a:latin typeface="Arial"/>
                <a:cs typeface="Arial"/>
              </a:rPr>
              <a:t>to  </a:t>
            </a:r>
            <a:r>
              <a:rPr sz="1100" spc="-55" dirty="0">
                <a:latin typeface="Arial"/>
                <a:cs typeface="Arial"/>
              </a:rPr>
              <a:t>progress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scientific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discovery </a:t>
            </a:r>
            <a:r>
              <a:rPr sz="1100" spc="-5" dirty="0">
                <a:latin typeface="Arial"/>
                <a:cs typeface="Arial"/>
              </a:rPr>
              <a:t>into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medical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practice,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ultimately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improve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human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health.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04613" y="8532114"/>
            <a:ext cx="5314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-5" dirty="0">
                <a:latin typeface="Trebuchet MS"/>
                <a:cs typeface="Trebuchet MS"/>
              </a:rPr>
              <a:t>WHO</a:t>
            </a:r>
            <a:r>
              <a:rPr sz="900" i="1" spc="-125" dirty="0">
                <a:latin typeface="Trebuchet MS"/>
                <a:cs typeface="Trebuchet MS"/>
              </a:rPr>
              <a:t> </a:t>
            </a:r>
            <a:r>
              <a:rPr sz="900" i="1" spc="-20" dirty="0">
                <a:latin typeface="Trebuchet MS"/>
                <a:cs typeface="Trebuchet MS"/>
              </a:rPr>
              <a:t>2006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838704" y="5029580"/>
            <a:ext cx="2028824" cy="3629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7</a:t>
            </a:fld>
            <a:endParaRPr spc="-55" dirty="0"/>
          </a:p>
        </p:txBody>
      </p:sp>
      <p:sp>
        <p:nvSpPr>
          <p:cNvPr id="10" name="object 2"/>
          <p:cNvSpPr txBox="1"/>
          <p:nvPr/>
        </p:nvSpPr>
        <p:spPr>
          <a:xfrm>
            <a:off x="3781171" y="426211"/>
            <a:ext cx="322389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70" dirty="0" smtClean="0">
                <a:latin typeface="Arial"/>
                <a:cs typeface="Arial"/>
              </a:rPr>
              <a:t> </a:t>
            </a:r>
            <a:r>
              <a:rPr sz="1100" b="1" i="1" spc="-170" smtClean="0">
                <a:latin typeface="Arial"/>
                <a:cs typeface="Arial"/>
              </a:rPr>
              <a:t>NEUROSCIENCES</a:t>
            </a:r>
            <a:r>
              <a:rPr sz="1100" b="1" i="1" spc="-8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8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0104" y="796543"/>
            <a:ext cx="3590925" cy="831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COURSE </a:t>
            </a:r>
            <a:r>
              <a:rPr sz="12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OBJECTIVES </a:t>
            </a: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12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STRATEGIES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At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end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of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module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the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students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will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be</a:t>
            </a:r>
            <a:r>
              <a:rPr sz="1200" spc="-60" dirty="0">
                <a:latin typeface="Arial"/>
                <a:cs typeface="Arial"/>
              </a:rPr>
              <a:t> able </a:t>
            </a:r>
            <a:r>
              <a:rPr sz="1200" dirty="0">
                <a:latin typeface="Arial"/>
                <a:cs typeface="Arial"/>
              </a:rPr>
              <a:t>to: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590"/>
              </a:spcBef>
            </a:pPr>
            <a:r>
              <a:rPr sz="1400" b="1" spc="-125" dirty="0">
                <a:latin typeface="Arial"/>
                <a:cs typeface="Arial"/>
              </a:rPr>
              <a:t>ANATOMY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77544" y="1751329"/>
          <a:ext cx="6301740" cy="7254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3745"/>
                <a:gridCol w="1737995"/>
              </a:tblGrid>
              <a:tr h="347345">
                <a:tc>
                  <a:txBody>
                    <a:bodyPr/>
                    <a:lstStyle/>
                    <a:p>
                      <a:pPr marL="10795" algn="ctr">
                        <a:lnSpc>
                          <a:spcPts val="1405"/>
                        </a:lnSpc>
                      </a:pPr>
                      <a:r>
                        <a:rPr sz="1200" b="1" i="1" spc="-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46735">
                        <a:lnSpc>
                          <a:spcPts val="1405"/>
                        </a:lnSpc>
                      </a:pPr>
                      <a:r>
                        <a:rPr sz="1200" b="1" i="1" spc="-90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735965">
                <a:tc>
                  <a:txBody>
                    <a:bodyPr/>
                    <a:lstStyle/>
                    <a:p>
                      <a:pPr marL="236220" marR="45085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development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forebrain,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mid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brain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hind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brain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and 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spinal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cord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ts val="1405"/>
                        </a:lnSpc>
                        <a:buSzPct val="91666"/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Enumerate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congenital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anomalies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brain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spinal</a:t>
                      </a:r>
                      <a:r>
                        <a:rPr sz="12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cord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87655"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236220" marR="634365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Correlate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ventricles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meninges</a:t>
                      </a:r>
                      <a:r>
                        <a:rPr sz="12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congenital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anomalies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peripheral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autonomic</a:t>
                      </a:r>
                      <a:r>
                        <a:rPr sz="12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nerves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bony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features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adult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fetal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skull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cranial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cavity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Discussion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7235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general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organization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nervous</a:t>
                      </a:r>
                      <a:r>
                        <a:rPr sz="12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system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313690" indent="-228600">
                        <a:lnSpc>
                          <a:spcPct val="102499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structure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functions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types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neurons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neuroglial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cells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7655"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5965">
                <a:tc>
                  <a:txBody>
                    <a:bodyPr/>
                    <a:lstStyle/>
                    <a:p>
                      <a:pPr marL="236220" marR="579755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nervous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tissue,</a:t>
                      </a:r>
                      <a:r>
                        <a:rPr sz="12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sensory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receptors,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ganglion,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myelin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sheath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blood brain</a:t>
                      </a:r>
                      <a:r>
                        <a:rPr sz="12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barrier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cross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sectional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appearance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nerve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Practicals </a:t>
                      </a:r>
                      <a:r>
                        <a:rPr sz="1200" spc="13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session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5965">
                <a:tc>
                  <a:txBody>
                    <a:bodyPr/>
                    <a:lstStyle/>
                    <a:p>
                      <a:pPr marL="236220" marR="13970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meninges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brain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spinal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cord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dural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venous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sinuses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importance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Discussion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765">
                <a:tc>
                  <a:txBody>
                    <a:bodyPr/>
                    <a:lstStyle/>
                    <a:p>
                      <a:pPr marL="236220" marR="436880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cross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sections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spinal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cords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at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levels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neurovascular</a:t>
                      </a:r>
                      <a:r>
                        <a:rPr sz="12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supply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765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0390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ascending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descending</a:t>
                      </a:r>
                      <a:r>
                        <a:rPr sz="12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tracts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formation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spinal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nerves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nerve</a:t>
                      </a:r>
                      <a:r>
                        <a:rPr sz="12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plexuses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Discussion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6445">
                <a:tc>
                  <a:txBody>
                    <a:bodyPr/>
                    <a:lstStyle/>
                    <a:p>
                      <a:pPr marL="236220" marR="340995" indent="-228600">
                        <a:lnSpc>
                          <a:spcPct val="101699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brain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stem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(medulla,</a:t>
                      </a:r>
                      <a:r>
                        <a:rPr sz="12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pons and 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midbrain)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relation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structure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vascular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supply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conditions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medulla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oblongata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organization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Autonomic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Nervous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system</a:t>
                      </a:r>
                      <a:r>
                        <a:rPr sz="12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(ANS)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87655"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765">
                <a:tc>
                  <a:txBody>
                    <a:bodyPr/>
                    <a:lstStyle/>
                    <a:p>
                      <a:pPr marL="236220" marR="476250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external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internal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structures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cerebellum</a:t>
                      </a:r>
                      <a:r>
                        <a:rPr sz="12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 associated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fibers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2"/>
          <p:cNvSpPr txBox="1"/>
          <p:nvPr/>
        </p:nvSpPr>
        <p:spPr>
          <a:xfrm>
            <a:off x="3781171" y="426211"/>
            <a:ext cx="322389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70" dirty="0" smtClean="0">
                <a:latin typeface="Arial"/>
                <a:cs typeface="Arial"/>
              </a:rPr>
              <a:t> </a:t>
            </a:r>
            <a:r>
              <a:rPr sz="1100" b="1" i="1" spc="-170" smtClean="0">
                <a:latin typeface="Arial"/>
                <a:cs typeface="Arial"/>
              </a:rPr>
              <a:t>NEUROSCIENCES</a:t>
            </a:r>
            <a:r>
              <a:rPr sz="1100" b="1" i="1" spc="-8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9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762000"/>
          <a:ext cx="6301740" cy="8443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3745"/>
                <a:gridCol w="1737995"/>
              </a:tblGrid>
              <a:tr h="1273175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12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diencephalon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(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thalamus,</a:t>
                      </a:r>
                      <a:r>
                        <a:rPr sz="12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hypo-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5585" marR="24130">
                        <a:lnSpc>
                          <a:spcPct val="116700"/>
                        </a:lnSpc>
                        <a:spcBef>
                          <a:spcPts val="5"/>
                        </a:spcBef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thalamus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epithalamus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including pineal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gland and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respective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nuclei)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31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lesions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subthalamus,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hypothalamus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epithalamus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40"/>
                        </a:spcBef>
                        <a:buSzPct val="91666"/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conditions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thalamus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1200" spc="-105" dirty="0">
                          <a:latin typeface="Arial"/>
                          <a:cs typeface="Arial"/>
                        </a:rPr>
                        <a:t>Case-Based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Disussion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0265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cerebral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hemisphere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surfaces,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lobes, sulci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gyri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162560" indent="-228600">
                        <a:lnSpc>
                          <a:spcPct val="1167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cortical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areas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brain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functions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lesions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0265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histological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features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cerebral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cerebellar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55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-35" dirty="0">
                          <a:latin typeface="Arial"/>
                          <a:cs typeface="Arial"/>
                        </a:rPr>
                        <a:t>cortex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2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nerve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cell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cortex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32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conditions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cerebellar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dysfunction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Practicals </a:t>
                      </a:r>
                      <a:r>
                        <a:rPr sz="1200" spc="13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session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2180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white matter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cerebral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hemisphere</a:t>
                      </a:r>
                      <a:r>
                        <a:rPr sz="12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(commissural,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55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association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projection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fibers)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13970" indent="-228600">
                        <a:lnSpc>
                          <a:spcPct val="116700"/>
                        </a:lnSpc>
                        <a:spcBef>
                          <a:spcPts val="10"/>
                        </a:spcBef>
                        <a:buSzPct val="91666"/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capsule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including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fibers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parts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blood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supply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Discussion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04290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basal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nuclei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brain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major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components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25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limbic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system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31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substantia</a:t>
                      </a:r>
                      <a:r>
                        <a:rPr sz="12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nigra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31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disorders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limbic</a:t>
                      </a:r>
                      <a:r>
                        <a:rPr sz="12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system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29"/>
                        </a:spcBef>
                        <a:buSzPct val="91666"/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lesions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basal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ganglia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2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nuclei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87655"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0930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ventricular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system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brain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circulation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cerebrospinal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fluid</a:t>
                      </a:r>
                      <a:r>
                        <a:rPr sz="12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(CSF)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31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applied anatomy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ventricales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25" dirty="0">
                          <a:latin typeface="Arial"/>
                          <a:cs typeface="Arial"/>
                        </a:rPr>
                        <a:t>CSF</a:t>
                      </a:r>
                      <a:r>
                        <a:rPr sz="12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flow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40"/>
                        </a:spcBef>
                        <a:buSzPct val="91666"/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conditions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lateral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ventricles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9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dirty="0">
                          <a:latin typeface="Symbol"/>
                          <a:cs typeface="Symbol"/>
                        </a:rPr>
                        <a:t></a:t>
                      </a:r>
                      <a:endParaRPr sz="1100">
                        <a:latin typeface="Symbol"/>
                        <a:cs typeface="Symbo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7405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Correlate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blood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supply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brain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spinal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cord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55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relation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ischemia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2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hemorrhage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254"/>
                        </a:spcBef>
                        <a:buSzPct val="91666"/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arterial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circle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Willis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importance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384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Team-Based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Learning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15085">
                <a:tc>
                  <a:txBody>
                    <a:bodyPr/>
                    <a:lstStyle/>
                    <a:p>
                      <a:pPr marL="236220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autonomic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nervous</a:t>
                      </a:r>
                      <a:r>
                        <a:rPr sz="12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system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375285" indent="-228600">
                        <a:lnSpc>
                          <a:spcPct val="1167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division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ANS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into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sympathetic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parasympathetic 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nervous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system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6220" marR="18415" indent="-228600">
                        <a:lnSpc>
                          <a:spcPct val="1167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235585" algn="l"/>
                          <a:tab pos="23622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components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sympathetic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part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nervous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system 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(thoracolumbar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outflow: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lateral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gray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horn,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paravertebral</a:t>
                      </a:r>
                      <a:r>
                        <a:rPr sz="12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sympathetic 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chain,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prevertebral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ganglia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plexuses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2"/>
          <p:cNvSpPr txBox="1"/>
          <p:nvPr/>
        </p:nvSpPr>
        <p:spPr>
          <a:xfrm>
            <a:off x="3781171" y="426211"/>
            <a:ext cx="322389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lang="en-US" sz="1100" b="1" i="1" spc="-170" dirty="0" smtClean="0">
                <a:latin typeface="Arial"/>
                <a:cs typeface="Arial"/>
              </a:rPr>
              <a:t> </a:t>
            </a:r>
            <a:r>
              <a:rPr sz="1100" b="1" i="1" spc="-170" smtClean="0">
                <a:latin typeface="Arial"/>
                <a:cs typeface="Arial"/>
              </a:rPr>
              <a:t>NEUROSCIENCES</a:t>
            </a:r>
            <a:r>
              <a:rPr sz="1100" b="1" i="1" spc="-85" smtClean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4023</Words>
  <Application>Microsoft Office PowerPoint</Application>
  <PresentationFormat>Custom</PresentationFormat>
  <Paragraphs>751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STUDY GUIDE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</dc:title>
  <cp:lastModifiedBy>Muzzammil</cp:lastModifiedBy>
  <cp:revision>7</cp:revision>
  <dcterms:created xsi:type="dcterms:W3CDTF">2019-06-10T13:31:17Z</dcterms:created>
  <dcterms:modified xsi:type="dcterms:W3CDTF">2019-06-13T14:49:11Z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2019-01-19T00:00:00Z</vt:filetime>
  </property>
  <property fmtid="{D5CDD505-2E9C-101B-9397-08002B2CF9AE}" pid="3" name="Creator">
    <vt:lpwstr>Microsoft® Word for Office 365</vt:lpwstr>
  </property>
  <property fmtid="{D5CDD505-2E9C-101B-9397-08002B2CF9AE}" pid="4" name="LastSaved">
    <vt:filetime>2019-06-10T00:00:00Z</vt:filetime>
  </property>
</Properties>
</file>