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0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78308" y="5922490"/>
            <a:ext cx="3416656" cy="2197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318134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134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54900" y="332104"/>
            <a:ext cx="0" cy="9394825"/>
          </a:xfrm>
          <a:custGeom>
            <a:avLst/>
            <a:gdLst/>
            <a:ahLst/>
            <a:cxnLst/>
            <a:rect l="l" t="t" r="r" b="b"/>
            <a:pathLst>
              <a:path h="9394825">
                <a:moveTo>
                  <a:pt x="0" y="0"/>
                </a:moveTo>
                <a:lnTo>
                  <a:pt x="0" y="9394825"/>
                </a:lnTo>
              </a:path>
            </a:pathLst>
          </a:custGeom>
          <a:ln w="28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4800" y="9740900"/>
            <a:ext cx="7164070" cy="0"/>
          </a:xfrm>
          <a:custGeom>
            <a:avLst/>
            <a:gdLst/>
            <a:ahLst/>
            <a:cxnLst/>
            <a:rect l="l" t="t" r="r" b="b"/>
            <a:pathLst>
              <a:path w="7164070">
                <a:moveTo>
                  <a:pt x="0" y="0"/>
                </a:moveTo>
                <a:lnTo>
                  <a:pt x="7164070" y="0"/>
                </a:lnTo>
              </a:path>
            </a:pathLst>
          </a:custGeom>
          <a:ln w="28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33850" y="6421628"/>
            <a:ext cx="2886075" cy="175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61060" y="668147"/>
            <a:ext cx="2360890" cy="2828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71194" y="3802253"/>
            <a:ext cx="2936875" cy="1755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229100" y="4162297"/>
            <a:ext cx="184785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357304" y="5400311"/>
            <a:ext cx="1659382" cy="764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7280" y="656590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687" y="716229"/>
            <a:ext cx="6669024" cy="548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96492" y="9266631"/>
            <a:ext cx="33464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85382" y="9275774"/>
            <a:ext cx="5810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/ref=dp_byline_sr_book_1?ie=UTF8&amp;amp;field-author=Edward+F.+Goljan+MD&amp;amp;search-alias=books&amp;amp;text=Edward+F.+Goljan+MD&amp;amp;sort=relevancerank" TargetMode="External"/><Relationship Id="rId2" Type="http://schemas.openxmlformats.org/officeDocument/2006/relationships/hyperlink" Target="https://www.kenhub.com/en/dashboard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pathologyatlas.ro/" TargetMode="External"/><Relationship Id="rId4" Type="http://schemas.openxmlformats.org/officeDocument/2006/relationships/hyperlink" Target="http://library.med.utah.edu/WebPath/webpath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051427" y="1568450"/>
            <a:ext cx="3169285" cy="5321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448309">
              <a:lnSpc>
                <a:spcPts val="2540"/>
              </a:lnSpc>
            </a:pPr>
            <a:r>
              <a:rPr sz="2200" b="1" spc="-270" dirty="0">
                <a:solidFill>
                  <a:srgbClr val="365F91"/>
                </a:solidFill>
                <a:latin typeface="Arial"/>
                <a:cs typeface="Arial"/>
              </a:rPr>
              <a:t>HEAD </a:t>
            </a:r>
            <a:r>
              <a:rPr sz="2200" b="1" spc="-45" dirty="0">
                <a:solidFill>
                  <a:srgbClr val="365F91"/>
                </a:solidFill>
                <a:latin typeface="Arial"/>
                <a:cs typeface="Arial"/>
              </a:rPr>
              <a:t>&amp; </a:t>
            </a:r>
            <a:r>
              <a:rPr sz="2200" b="1" spc="-340" dirty="0">
                <a:solidFill>
                  <a:srgbClr val="365F91"/>
                </a:solidFill>
                <a:latin typeface="Arial"/>
                <a:cs typeface="Arial"/>
              </a:rPr>
              <a:t>NECK</a:t>
            </a:r>
            <a:r>
              <a:rPr sz="2200" b="1" spc="-425" dirty="0">
                <a:solidFill>
                  <a:srgbClr val="365F91"/>
                </a:solidFill>
                <a:latin typeface="Arial"/>
                <a:cs typeface="Arial"/>
              </a:rPr>
              <a:t> </a:t>
            </a:r>
            <a:r>
              <a:rPr sz="2200" b="1" spc="-225" dirty="0">
                <a:solidFill>
                  <a:srgbClr val="365F91"/>
                </a:solidFill>
                <a:latin typeface="Arial"/>
                <a:cs typeface="Arial"/>
              </a:rPr>
              <a:t>MODULE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51427" y="2399029"/>
            <a:ext cx="3169285" cy="294953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86155">
              <a:lnSpc>
                <a:spcPts val="2295"/>
              </a:lnSpc>
            </a:pPr>
            <a:r>
              <a:rPr sz="2000" b="1" spc="-280" dirty="0">
                <a:solidFill>
                  <a:srgbClr val="4F6128"/>
                </a:solidFill>
                <a:latin typeface="Arial"/>
                <a:cs typeface="Arial"/>
              </a:rPr>
              <a:t>SECOND  </a:t>
            </a:r>
            <a:r>
              <a:rPr sz="2000" b="1" spc="-300">
                <a:solidFill>
                  <a:srgbClr val="4F6128"/>
                </a:solidFill>
                <a:latin typeface="Arial"/>
                <a:cs typeface="Arial"/>
              </a:rPr>
              <a:t>YEAR</a:t>
            </a:r>
            <a:r>
              <a:rPr sz="2000" b="1" spc="-27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000" b="1" spc="-245" smtClean="0">
                <a:solidFill>
                  <a:srgbClr val="4F6128"/>
                </a:solidFill>
                <a:latin typeface="Arial"/>
                <a:cs typeface="Arial"/>
              </a:rPr>
              <a:t>MBBS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51427" y="716229"/>
            <a:ext cx="3169285" cy="5480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95044">
              <a:lnSpc>
                <a:spcPts val="3225"/>
              </a:lnSpc>
            </a:pPr>
            <a:r>
              <a:rPr spc="-350" dirty="0"/>
              <a:t>STUDY</a:t>
            </a:r>
            <a:r>
              <a:rPr spc="-170" dirty="0"/>
              <a:t> </a:t>
            </a:r>
            <a:r>
              <a:rPr spc="-285" dirty="0"/>
              <a:t>GUIDE</a:t>
            </a:r>
          </a:p>
        </p:txBody>
      </p:sp>
      <p:pic>
        <p:nvPicPr>
          <p:cNvPr id="13" name="Picture 12" descr="download.png"/>
          <p:cNvPicPr>
            <a:picLocks noChangeAspect="1"/>
          </p:cNvPicPr>
          <p:nvPr/>
        </p:nvPicPr>
        <p:blipFill>
          <a:blip r:embed="rId2"/>
          <a:srcRect t="35778" b="35778"/>
          <a:stretch>
            <a:fillRect/>
          </a:stretch>
        </p:blipFill>
        <p:spPr>
          <a:xfrm>
            <a:off x="533400" y="8763000"/>
            <a:ext cx="3048000" cy="914400"/>
          </a:xfrm>
          <a:prstGeom prst="rect">
            <a:avLst/>
          </a:prstGeom>
        </p:spPr>
      </p:pic>
      <p:pic>
        <p:nvPicPr>
          <p:cNvPr id="14" name="Picture 13" descr="logo_hospi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58200"/>
            <a:ext cx="1238250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763015"/>
            <a:ext cx="2418080" cy="52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40029" algn="l"/>
              </a:tabLst>
            </a:pPr>
            <a:r>
              <a:rPr sz="1100" b="1" spc="-135" dirty="0">
                <a:latin typeface="Arial"/>
                <a:cs typeface="Arial"/>
              </a:rPr>
              <a:t>JSMU </a:t>
            </a:r>
            <a:r>
              <a:rPr sz="1100" b="1" spc="-90" dirty="0">
                <a:latin typeface="Arial"/>
                <a:cs typeface="Arial"/>
              </a:rPr>
              <a:t>Grading</a:t>
            </a:r>
            <a:r>
              <a:rPr sz="1100" b="1" spc="-145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3"/>
            </a:pPr>
            <a:endParaRPr sz="1100">
              <a:latin typeface="Times New Roman"/>
              <a:cs typeface="Times New Roman"/>
            </a:endParaRPr>
          </a:p>
          <a:p>
            <a:pPr marL="464820" lvl="1" indent="-224154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5" dirty="0">
                <a:latin typeface="Arial"/>
                <a:cs typeface="Arial"/>
              </a:rPr>
              <a:t>– </a:t>
            </a:r>
            <a:r>
              <a:rPr sz="1100" spc="-55" dirty="0">
                <a:latin typeface="Arial"/>
                <a:cs typeface="Arial"/>
              </a:rPr>
              <a:t>4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438910"/>
          <a:ext cx="6082665" cy="212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555"/>
                <a:gridCol w="2027555"/>
                <a:gridCol w="2027555"/>
              </a:tblGrid>
              <a:tr h="530225">
                <a:tc>
                  <a:txBody>
                    <a:bodyPr/>
                    <a:lstStyle/>
                    <a:p>
                      <a:pPr marL="462915" marR="425450" indent="-24765">
                        <a:lnSpc>
                          <a:spcPct val="101699"/>
                        </a:lnSpc>
                        <a:spcBef>
                          <a:spcPts val="54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Marks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obtained in 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range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Numerical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Alphabetical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Grade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5715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80-100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spc="-110" dirty="0">
                          <a:latin typeface="Arial"/>
                          <a:cs typeface="Arial"/>
                        </a:rPr>
                        <a:t>A+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6350" algn="ctr">
                        <a:lnSpc>
                          <a:spcPts val="126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75-79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6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4.0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65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70-74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A-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67-69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30" dirty="0">
                          <a:latin typeface="Arial"/>
                          <a:cs typeface="Arial"/>
                        </a:rPr>
                        <a:t>B+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63-66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3.0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60-62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B-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6350" algn="ctr">
                        <a:lnSpc>
                          <a:spcPts val="1255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56-59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5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255"/>
                        </a:lnSpc>
                      </a:pPr>
                      <a:r>
                        <a:rPr sz="1100" b="1" spc="-155" dirty="0">
                          <a:latin typeface="Arial"/>
                          <a:cs typeface="Arial"/>
                        </a:rPr>
                        <a:t>C+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6350" algn="ctr">
                        <a:lnSpc>
                          <a:spcPts val="125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50-55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2.0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1905" algn="ctr">
                        <a:lnSpc>
                          <a:spcPts val="125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&lt;50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Un-grade-able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3704970"/>
            <a:ext cx="5955030" cy="311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4820" indent="-224154">
              <a:lnSpc>
                <a:spcPct val="100000"/>
              </a:lnSpc>
              <a:spcBef>
                <a:spcPts val="10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obtaining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75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5" dirty="0">
                <a:latin typeface="Arial"/>
                <a:cs typeface="Arial"/>
              </a:rPr>
              <a:t>2.00 </a:t>
            </a:r>
            <a:r>
              <a:rPr sz="1100" spc="-80" dirty="0">
                <a:latin typeface="Arial"/>
                <a:cs typeface="Arial"/>
              </a:rPr>
              <a:t>(50%)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declared </a:t>
            </a:r>
            <a:r>
              <a:rPr sz="1100" spc="-50" dirty="0">
                <a:latin typeface="Arial"/>
                <a:cs typeface="Arial"/>
              </a:rPr>
              <a:t>un-graded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(fail).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4820" indent="-224154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Cumulative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transcript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70" dirty="0">
                <a:latin typeface="Arial"/>
                <a:cs typeface="Arial"/>
              </a:rPr>
              <a:t> issued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clearance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all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modules.</a:t>
            </a:r>
            <a:endParaRPr sz="110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spcBef>
                <a:spcPts val="1225"/>
              </a:spcBef>
              <a:buAutoNum type="arabicPeriod" startAt="4"/>
              <a:tabLst>
                <a:tab pos="238760" algn="l"/>
              </a:tabLst>
            </a:pPr>
            <a:r>
              <a:rPr sz="1100" b="1" spc="-75" dirty="0">
                <a:latin typeface="Arial"/>
                <a:cs typeface="Arial"/>
              </a:rPr>
              <a:t>Retake </a:t>
            </a:r>
            <a:r>
              <a:rPr sz="1100" b="1" spc="-80" dirty="0">
                <a:latin typeface="Arial"/>
                <a:cs typeface="Arial"/>
              </a:rPr>
              <a:t>Examination</a:t>
            </a:r>
            <a:endParaRPr sz="11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failures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re-appear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subsequent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  <a:p>
            <a:pPr marL="469265" marR="5080" lvl="1" indent="-228600">
              <a:lnSpc>
                <a:spcPct val="102000"/>
              </a:lnSpc>
              <a:spcBef>
                <a:spcPts val="124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once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year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is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after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even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number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semesters.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For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example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45" dirty="0">
                <a:latin typeface="Arial"/>
                <a:cs typeface="Arial"/>
              </a:rPr>
              <a:t> end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second,  </a:t>
            </a:r>
            <a:r>
              <a:rPr sz="1100" spc="-5" dirty="0">
                <a:latin typeface="Arial"/>
                <a:cs typeface="Arial"/>
              </a:rPr>
              <a:t>fourth,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sixth,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eighth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tenth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469265" marR="10160" lvl="1" indent="-228600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Retake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5" dirty="0">
                <a:latin typeface="Arial"/>
                <a:cs typeface="Arial"/>
              </a:rPr>
              <a:t>are </a:t>
            </a:r>
            <a:r>
              <a:rPr sz="1100" spc="-5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those students </a:t>
            </a:r>
            <a:r>
              <a:rPr sz="1100" spc="-30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in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examinations, </a:t>
            </a:r>
            <a:r>
              <a:rPr sz="1100" b="1" spc="-9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spc="-45" dirty="0">
                <a:latin typeface="Arial"/>
                <a:cs typeface="Arial"/>
              </a:rPr>
              <a:t>wish </a:t>
            </a:r>
            <a:r>
              <a:rPr sz="1100" dirty="0">
                <a:latin typeface="Arial"/>
                <a:cs typeface="Arial"/>
              </a:rPr>
              <a:t>to  </a:t>
            </a:r>
            <a:r>
              <a:rPr sz="1100" spc="-30" dirty="0">
                <a:latin typeface="Arial"/>
                <a:cs typeface="Arial"/>
              </a:rPr>
              <a:t>improve </a:t>
            </a:r>
            <a:r>
              <a:rPr sz="1100" spc="-70" dirty="0">
                <a:latin typeface="Arial"/>
                <a:cs typeface="Arial"/>
              </a:rPr>
              <a:t>grades </a:t>
            </a:r>
            <a:r>
              <a:rPr sz="1100" spc="-105" dirty="0">
                <a:latin typeface="Arial"/>
                <a:cs typeface="Arial"/>
              </a:rPr>
              <a:t>(GPA) </a:t>
            </a:r>
            <a:r>
              <a:rPr sz="1100" spc="-60" dirty="0">
                <a:latin typeface="Arial"/>
                <a:cs typeface="Arial"/>
              </a:rPr>
              <a:t>secured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8890" lvl="1" indent="-228600">
              <a:lnSpc>
                <a:spcPct val="100899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5" dirty="0">
                <a:latin typeface="Arial"/>
                <a:cs typeface="Arial"/>
              </a:rPr>
              <a:t>who </a:t>
            </a:r>
            <a:r>
              <a:rPr sz="1100" spc="-90" dirty="0">
                <a:latin typeface="Arial"/>
                <a:cs typeface="Arial"/>
              </a:rPr>
              <a:t>has </a:t>
            </a:r>
            <a:r>
              <a:rPr sz="1100" spc="-85" dirty="0">
                <a:latin typeface="Arial"/>
                <a:cs typeface="Arial"/>
              </a:rPr>
              <a:t>passed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dirty="0">
                <a:latin typeface="Arial"/>
                <a:cs typeface="Arial"/>
              </a:rPr>
              <a:t>with </a:t>
            </a:r>
            <a:r>
              <a:rPr sz="1100" spc="-140" dirty="0">
                <a:latin typeface="Arial"/>
                <a:cs typeface="Arial"/>
              </a:rPr>
              <a:t>GPA </a:t>
            </a:r>
            <a:r>
              <a:rPr sz="1100" spc="-80" dirty="0">
                <a:latin typeface="Arial"/>
                <a:cs typeface="Arial"/>
              </a:rPr>
              <a:t>less </a:t>
            </a:r>
            <a:r>
              <a:rPr sz="1100" spc="-25" dirty="0">
                <a:latin typeface="Arial"/>
                <a:cs typeface="Arial"/>
              </a:rPr>
              <a:t>than </a:t>
            </a:r>
            <a:r>
              <a:rPr sz="1100" spc="-50" dirty="0">
                <a:latin typeface="Arial"/>
                <a:cs typeface="Arial"/>
              </a:rPr>
              <a:t>3.0 </a:t>
            </a:r>
            <a:r>
              <a:rPr sz="1100" spc="-145" dirty="0">
                <a:latin typeface="Arial"/>
                <a:cs typeface="Arial"/>
              </a:rPr>
              <a:t>GPA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30" dirty="0">
                <a:latin typeface="Arial"/>
                <a:cs typeface="Arial"/>
              </a:rPr>
              <a:t>re-  </a:t>
            </a:r>
            <a:r>
              <a:rPr sz="1100" spc="-50" dirty="0">
                <a:latin typeface="Arial"/>
                <a:cs typeface="Arial"/>
              </a:rPr>
              <a:t>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retake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improve </a:t>
            </a:r>
            <a:r>
              <a:rPr sz="1100" spc="-65" dirty="0">
                <a:latin typeface="Arial"/>
                <a:cs typeface="Arial"/>
              </a:rPr>
              <a:t>grades.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469265" marR="41275" lvl="1" indent="-228600">
              <a:lnSpc>
                <a:spcPct val="1018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20" dirty="0">
                <a:latin typeface="Arial"/>
                <a:cs typeface="Arial"/>
              </a:rPr>
              <a:t>MBBS </a:t>
            </a:r>
            <a:r>
              <a:rPr sz="1100" b="1" spc="-60" dirty="0">
                <a:latin typeface="Arial"/>
                <a:cs typeface="Arial"/>
              </a:rPr>
              <a:t>first </a:t>
            </a:r>
            <a:r>
              <a:rPr sz="1100" b="1" spc="-65" dirty="0">
                <a:latin typeface="Arial"/>
                <a:cs typeface="Arial"/>
              </a:rPr>
              <a:t>year </a:t>
            </a:r>
            <a:r>
              <a:rPr sz="1100" spc="-65" dirty="0">
                <a:latin typeface="Arial"/>
                <a:cs typeface="Arial"/>
              </a:rPr>
              <a:t>Candidates </a:t>
            </a:r>
            <a:r>
              <a:rPr sz="1100" spc="-30" dirty="0">
                <a:latin typeface="Arial"/>
                <a:cs typeface="Arial"/>
              </a:rPr>
              <a:t>failing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5" dirty="0">
                <a:latin typeface="Arial"/>
                <a:cs typeface="Arial"/>
              </a:rPr>
              <a:t>retake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5" dirty="0">
                <a:latin typeface="Arial"/>
                <a:cs typeface="Arial"/>
              </a:rPr>
              <a:t>may </a:t>
            </a:r>
            <a:r>
              <a:rPr sz="1100" spc="-45" dirty="0">
                <a:latin typeface="Arial"/>
                <a:cs typeface="Arial"/>
              </a:rPr>
              <a:t>re-appear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semesters’ 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following </a:t>
            </a:r>
            <a:r>
              <a:rPr sz="1100" spc="-40" dirty="0">
                <a:latin typeface="Arial"/>
                <a:cs typeface="Arial"/>
              </a:rPr>
              <a:t>year. </a:t>
            </a:r>
            <a:r>
              <a:rPr sz="1100" spc="-85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exactly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85" dirty="0">
                <a:latin typeface="Arial"/>
                <a:cs typeface="Arial"/>
              </a:rPr>
              <a:t>same </a:t>
            </a: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7271766"/>
            <a:ext cx="6000750" cy="1288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45" dirty="0">
                <a:latin typeface="Arial"/>
                <a:cs typeface="Arial"/>
              </a:rPr>
              <a:t>EXAMPLE </a:t>
            </a:r>
            <a:r>
              <a:rPr sz="1100" b="1" spc="-140" dirty="0">
                <a:latin typeface="Arial"/>
                <a:cs typeface="Arial"/>
              </a:rPr>
              <a:t>OF </a:t>
            </a:r>
            <a:r>
              <a:rPr sz="1100" b="1" spc="-100" dirty="0">
                <a:latin typeface="Arial"/>
                <a:cs typeface="Arial"/>
              </a:rPr>
              <a:t>PROMOTION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160" dirty="0">
                <a:latin typeface="Arial"/>
                <a:cs typeface="Arial"/>
              </a:rPr>
              <a:t>RULES: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5199"/>
              </a:lnSpc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-35" dirty="0">
                <a:latin typeface="Arial"/>
                <a:cs typeface="Arial"/>
              </a:rPr>
              <a:t>who fails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Semester </a:t>
            </a:r>
            <a:r>
              <a:rPr sz="1100" spc="-80" dirty="0">
                <a:latin typeface="Arial"/>
                <a:cs typeface="Arial"/>
              </a:rPr>
              <a:t>One </a:t>
            </a:r>
            <a:r>
              <a:rPr sz="1100" spc="-50" dirty="0">
                <a:latin typeface="Arial"/>
                <a:cs typeface="Arial"/>
              </a:rPr>
              <a:t>Examination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5" dirty="0">
                <a:latin typeface="Arial"/>
                <a:cs typeface="Arial"/>
              </a:rPr>
              <a:t>passes </a:t>
            </a:r>
            <a:r>
              <a:rPr sz="1100" spc="-70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Two, </a:t>
            </a:r>
            <a:r>
              <a:rPr sz="1100" spc="-25" dirty="0">
                <a:latin typeface="Arial"/>
                <a:cs typeface="Arial"/>
              </a:rPr>
              <a:t>s/he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35" dirty="0">
                <a:latin typeface="Arial"/>
                <a:cs typeface="Arial"/>
              </a:rPr>
              <a:t>take </a:t>
            </a:r>
            <a:r>
              <a:rPr sz="1100" spc="-75" dirty="0">
                <a:latin typeface="Arial"/>
                <a:cs typeface="Arial"/>
              </a:rPr>
              <a:t>Retake </a:t>
            </a:r>
            <a:r>
              <a:rPr sz="1100" dirty="0">
                <a:latin typeface="Arial"/>
                <a:cs typeface="Arial"/>
              </a:rPr>
              <a:t>for  </a:t>
            </a:r>
            <a:r>
              <a:rPr sz="1100" spc="-65" dirty="0">
                <a:latin typeface="Arial"/>
                <a:cs typeface="Arial"/>
              </a:rPr>
              <a:t>Semester </a:t>
            </a:r>
            <a:r>
              <a:rPr sz="1100" spc="-140" dirty="0">
                <a:latin typeface="Arial"/>
                <a:cs typeface="Arial"/>
              </a:rPr>
              <a:t>One </a:t>
            </a:r>
            <a:r>
              <a:rPr sz="1100" spc="-50" dirty="0">
                <a:latin typeface="Arial"/>
                <a:cs typeface="Arial"/>
              </a:rPr>
              <a:t>Examination. </a:t>
            </a:r>
            <a:r>
              <a:rPr sz="1100" spc="-55" dirty="0">
                <a:latin typeface="Arial"/>
                <a:cs typeface="Arial"/>
              </a:rPr>
              <a:t>S/he </a:t>
            </a:r>
            <a:r>
              <a:rPr sz="1100" spc="-90" dirty="0">
                <a:latin typeface="Arial"/>
                <a:cs typeface="Arial"/>
              </a:rPr>
              <a:t>passes </a:t>
            </a:r>
            <a:r>
              <a:rPr sz="1100" spc="-6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35" dirty="0">
                <a:latin typeface="Arial"/>
                <a:cs typeface="Arial"/>
              </a:rPr>
              <a:t>retake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2</a:t>
            </a:r>
            <a:r>
              <a:rPr sz="1050" spc="-52" baseline="39682" dirty="0">
                <a:latin typeface="Arial"/>
                <a:cs typeface="Arial"/>
              </a:rPr>
              <a:t>nd </a:t>
            </a:r>
            <a:r>
              <a:rPr sz="1100" spc="-45" dirty="0">
                <a:latin typeface="Arial"/>
                <a:cs typeface="Arial"/>
              </a:rPr>
              <a:t>year. </a:t>
            </a:r>
            <a:r>
              <a:rPr sz="1100" spc="-5" dirty="0">
                <a:latin typeface="Arial"/>
                <a:cs typeface="Arial"/>
              </a:rPr>
              <a:t>If </a:t>
            </a:r>
            <a:r>
              <a:rPr sz="1100" dirty="0">
                <a:latin typeface="Arial"/>
                <a:cs typeface="Arial"/>
              </a:rPr>
              <a:t>that 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-140" dirty="0">
                <a:latin typeface="Arial"/>
                <a:cs typeface="Arial"/>
              </a:rPr>
              <a:t>FAILS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65" dirty="0">
                <a:latin typeface="Arial"/>
                <a:cs typeface="Arial"/>
              </a:rPr>
              <a:t>Retake, </a:t>
            </a:r>
            <a:r>
              <a:rPr sz="1100" spc="-30" dirty="0">
                <a:latin typeface="Arial"/>
                <a:cs typeface="Arial"/>
              </a:rPr>
              <a:t>s/he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2</a:t>
            </a:r>
            <a:r>
              <a:rPr sz="1050" spc="-44" baseline="39682" dirty="0">
                <a:latin typeface="Arial"/>
                <a:cs typeface="Arial"/>
              </a:rPr>
              <a:t>nd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125" dirty="0">
                <a:latin typeface="Arial"/>
                <a:cs typeface="Arial"/>
              </a:rPr>
              <a:t>BUT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20" dirty="0">
                <a:latin typeface="Arial"/>
                <a:cs typeface="Arial"/>
              </a:rPr>
              <a:t>Pass </a:t>
            </a:r>
            <a:r>
              <a:rPr sz="1100" spc="-70" dirty="0">
                <a:latin typeface="Arial"/>
                <a:cs typeface="Arial"/>
              </a:rPr>
              <a:t>Semester </a:t>
            </a:r>
            <a:r>
              <a:rPr sz="1100" spc="-80" dirty="0">
                <a:latin typeface="Arial"/>
                <a:cs typeface="Arial"/>
              </a:rPr>
              <a:t>One 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20" dirty="0">
                <a:latin typeface="Arial"/>
                <a:cs typeface="Arial"/>
              </a:rPr>
              <a:t>in </a:t>
            </a:r>
            <a:r>
              <a:rPr sz="1100" spc="-80" dirty="0">
                <a:latin typeface="Arial"/>
                <a:cs typeface="Arial"/>
              </a:rPr>
              <a:t>Second </a:t>
            </a:r>
            <a:r>
              <a:rPr sz="1100" spc="-50" dirty="0">
                <a:latin typeface="Arial"/>
                <a:cs typeface="Arial"/>
              </a:rPr>
              <a:t>year along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70" dirty="0">
                <a:latin typeface="Arial"/>
                <a:cs typeface="Arial"/>
              </a:rPr>
              <a:t>Semester </a:t>
            </a:r>
            <a:r>
              <a:rPr sz="1100" spc="-60" dirty="0">
                <a:latin typeface="Arial"/>
                <a:cs typeface="Arial"/>
              </a:rPr>
              <a:t>Three </a:t>
            </a:r>
            <a:r>
              <a:rPr sz="1100" spc="-55" dirty="0">
                <a:latin typeface="Arial"/>
                <a:cs typeface="Arial"/>
              </a:rPr>
              <a:t>and Four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promotion </a:t>
            </a:r>
            <a:r>
              <a:rPr sz="1100" dirty="0">
                <a:latin typeface="Arial"/>
                <a:cs typeface="Arial"/>
              </a:rPr>
              <a:t>to third  </a:t>
            </a:r>
            <a:r>
              <a:rPr sz="1100" spc="-50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91285"/>
            <a:ext cx="5950585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238760" algn="l"/>
              </a:tabLst>
            </a:pPr>
            <a:r>
              <a:rPr sz="1100" b="1" spc="-75" dirty="0">
                <a:latin typeface="Arial"/>
                <a:cs typeface="Arial"/>
              </a:rPr>
              <a:t>Promotion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0" dirty="0">
                <a:latin typeface="Arial"/>
                <a:cs typeface="Arial"/>
              </a:rPr>
              <a:t>next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30" dirty="0">
                <a:latin typeface="Arial"/>
                <a:cs typeface="Arial"/>
              </a:rPr>
              <a:t>class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rabicPeriod" startAt="5"/>
            </a:pPr>
            <a:endParaRPr sz="1100">
              <a:latin typeface="Times New Roman"/>
              <a:cs typeface="Times New Roman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pass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both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first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second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6350" lvl="1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spc="-15" dirty="0">
                <a:latin typeface="Arial"/>
                <a:cs typeface="Arial"/>
              </a:rPr>
              <a:t>fail the </a:t>
            </a:r>
            <a:r>
              <a:rPr sz="1100" spc="-130" dirty="0">
                <a:latin typeface="Arial"/>
                <a:cs typeface="Arial"/>
              </a:rPr>
              <a:t>MBBS </a:t>
            </a:r>
            <a:r>
              <a:rPr sz="1100" spc="-5" dirty="0">
                <a:latin typeface="Arial"/>
                <a:cs typeface="Arial"/>
              </a:rPr>
              <a:t>first </a:t>
            </a: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0" dirty="0">
                <a:latin typeface="Arial"/>
                <a:cs typeface="Arial"/>
              </a:rPr>
              <a:t>retake 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second 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469265" marR="5080" lvl="1" indent="-228600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25" dirty="0">
                <a:latin typeface="Arial"/>
                <a:cs typeface="Arial"/>
              </a:rPr>
              <a:t>promoted </a:t>
            </a:r>
            <a:r>
              <a:rPr sz="1100" spc="-5" dirty="0">
                <a:latin typeface="Arial"/>
                <a:cs typeface="Arial"/>
              </a:rPr>
              <a:t>from </a:t>
            </a:r>
            <a:r>
              <a:rPr sz="1100" b="1" spc="-110" dirty="0">
                <a:latin typeface="Arial"/>
                <a:cs typeface="Arial"/>
              </a:rPr>
              <a:t>second </a:t>
            </a:r>
            <a:r>
              <a:rPr sz="1100" b="1" spc="-70" dirty="0">
                <a:latin typeface="Arial"/>
                <a:cs typeface="Arial"/>
              </a:rPr>
              <a:t>year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50" dirty="0">
                <a:latin typeface="Arial"/>
                <a:cs typeface="Arial"/>
              </a:rPr>
              <a:t>third </a:t>
            </a:r>
            <a:r>
              <a:rPr sz="1100" b="1" spc="-65" dirty="0">
                <a:latin typeface="Arial"/>
                <a:cs typeface="Arial"/>
              </a:rPr>
              <a:t>year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0" dirty="0">
                <a:latin typeface="Arial"/>
                <a:cs typeface="Arial"/>
              </a:rPr>
              <a:t>onward </a:t>
            </a:r>
            <a:r>
              <a:rPr sz="1100" b="1" spc="-80" dirty="0">
                <a:latin typeface="Arial"/>
                <a:cs typeface="Arial"/>
              </a:rPr>
              <a:t>only </a:t>
            </a:r>
            <a:r>
              <a:rPr sz="1100" spc="15" dirty="0">
                <a:latin typeface="Arial"/>
                <a:cs typeface="Arial"/>
              </a:rPr>
              <a:t>if </a:t>
            </a:r>
            <a:r>
              <a:rPr sz="1100" spc="-25" dirty="0">
                <a:latin typeface="Arial"/>
                <a:cs typeface="Arial"/>
              </a:rPr>
              <a:t>they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85" dirty="0">
                <a:latin typeface="Arial"/>
                <a:cs typeface="Arial"/>
              </a:rPr>
              <a:t>passed 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year.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Symbol"/>
              <a:buChar char=""/>
            </a:pPr>
            <a:endParaRPr sz="1050">
              <a:latin typeface="Times New Roman"/>
              <a:cs typeface="Times New Roman"/>
            </a:endParaRPr>
          </a:p>
          <a:p>
            <a:pPr marL="469265" marR="44450" lvl="1" indent="-228600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5" dirty="0">
                <a:latin typeface="Arial"/>
                <a:cs typeface="Arial"/>
              </a:rPr>
              <a:t>Clearance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one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dirty="0">
                <a:latin typeface="Arial"/>
                <a:cs typeface="Arial"/>
              </a:rPr>
              <a:t>for  </a:t>
            </a:r>
            <a:r>
              <a:rPr sz="1100" spc="-15" dirty="0">
                <a:latin typeface="Arial"/>
                <a:cs typeface="Arial"/>
              </a:rPr>
              <a:t>promotion from </a:t>
            </a:r>
            <a:r>
              <a:rPr sz="1100" spc="-65" dirty="0">
                <a:latin typeface="Arial"/>
                <a:cs typeface="Arial"/>
              </a:rPr>
              <a:t>second </a:t>
            </a:r>
            <a:r>
              <a:rPr sz="1100" spc="-55" dirty="0">
                <a:latin typeface="Arial"/>
                <a:cs typeface="Arial"/>
              </a:rPr>
              <a:t>year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90" dirty="0">
                <a:latin typeface="Arial"/>
                <a:cs typeface="Arial"/>
              </a:rPr>
              <a:t>(as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rules).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53975" lvl="1" indent="-228600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10" dirty="0">
                <a:latin typeface="Arial"/>
                <a:cs typeface="Arial"/>
              </a:rPr>
              <a:t>As </a:t>
            </a:r>
            <a:r>
              <a:rPr sz="1100" spc="-30" dirty="0">
                <a:latin typeface="Arial"/>
                <a:cs typeface="Arial"/>
              </a:rPr>
              <a:t>per </a:t>
            </a:r>
            <a:r>
              <a:rPr sz="1100" spc="-120" dirty="0">
                <a:latin typeface="Arial"/>
                <a:cs typeface="Arial"/>
              </a:rPr>
              <a:t>PMDC </a:t>
            </a:r>
            <a:r>
              <a:rPr sz="1100" spc="-40" dirty="0">
                <a:latin typeface="Arial"/>
                <a:cs typeface="Arial"/>
              </a:rPr>
              <a:t>rules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spc="-45" dirty="0">
                <a:latin typeface="Arial"/>
                <a:cs typeface="Arial"/>
              </a:rPr>
              <a:t>candidate </a:t>
            </a:r>
            <a:r>
              <a:rPr sz="1100" spc="-30" dirty="0">
                <a:latin typeface="Arial"/>
                <a:cs typeface="Arial"/>
              </a:rPr>
              <a:t>failing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clear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20" dirty="0">
                <a:latin typeface="Arial"/>
                <a:cs typeface="Arial"/>
              </a:rPr>
              <a:t>its </a:t>
            </a:r>
            <a:r>
              <a:rPr sz="1100" spc="-40" dirty="0">
                <a:latin typeface="Arial"/>
                <a:cs typeface="Arial"/>
              </a:rPr>
              <a:t>component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65" dirty="0">
                <a:latin typeface="Arial"/>
                <a:cs typeface="Arial"/>
              </a:rPr>
              <a:t>(1+3)  </a:t>
            </a:r>
            <a:r>
              <a:rPr sz="1100" spc="-25" dirty="0">
                <a:latin typeface="Arial"/>
                <a:cs typeface="Arial"/>
              </a:rPr>
              <a:t>attempts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NOT</a:t>
            </a:r>
            <a:r>
              <a:rPr sz="1100" b="1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allowed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further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medical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education.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39370" lvl="1" indent="-228600">
              <a:lnSpc>
                <a:spcPct val="1018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85" dirty="0">
                <a:latin typeface="Arial"/>
                <a:cs typeface="Arial"/>
              </a:rPr>
              <a:t>To </a:t>
            </a:r>
            <a:r>
              <a:rPr sz="1100" spc="-95" dirty="0">
                <a:latin typeface="Arial"/>
                <a:cs typeface="Arial"/>
              </a:rPr>
              <a:t>pass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45" dirty="0">
                <a:latin typeface="Arial"/>
                <a:cs typeface="Arial"/>
              </a:rPr>
              <a:t>components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semester/s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35" dirty="0">
                <a:latin typeface="Arial"/>
                <a:cs typeface="Arial"/>
              </a:rPr>
              <a:t>mandatory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15" dirty="0">
                <a:latin typeface="Arial"/>
                <a:cs typeface="Arial"/>
              </a:rPr>
              <a:t>promotion </a:t>
            </a:r>
            <a:r>
              <a:rPr sz="1100" spc="-10" dirty="0">
                <a:latin typeface="Arial"/>
                <a:cs typeface="Arial"/>
              </a:rPr>
              <a:t>from  </a:t>
            </a:r>
            <a:r>
              <a:rPr sz="1100" dirty="0">
                <a:latin typeface="Arial"/>
                <a:cs typeface="Arial"/>
              </a:rPr>
              <a:t>third </a:t>
            </a:r>
            <a:r>
              <a:rPr sz="1100" spc="-45" dirty="0">
                <a:latin typeface="Arial"/>
                <a:cs typeface="Arial"/>
              </a:rPr>
              <a:t>year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onward.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5198" y="426211"/>
            <a:ext cx="306197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MBBS, </a:t>
            </a:r>
            <a:r>
              <a:rPr sz="1100" b="1" i="1" spc="-170" dirty="0">
                <a:latin typeface="Arial"/>
                <a:cs typeface="Arial"/>
              </a:rPr>
              <a:t>SEMESTER </a:t>
            </a:r>
            <a:r>
              <a:rPr sz="1100" b="1" i="1" spc="-55" dirty="0">
                <a:latin typeface="Arial"/>
                <a:cs typeface="Arial"/>
              </a:rPr>
              <a:t>3 </a:t>
            </a:r>
            <a:r>
              <a:rPr sz="1100" b="1" i="1" spc="-140" dirty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00300" y="4181602"/>
            <a:ext cx="3371850" cy="446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62782" y="892809"/>
            <a:ext cx="16948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 </a:t>
            </a:r>
            <a:r>
              <a:rPr sz="12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sz="12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NECK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12</a:t>
            </a:fld>
            <a:endParaRPr spc="-55" dirty="0"/>
          </a:p>
        </p:txBody>
      </p:sp>
      <p:sp>
        <p:nvSpPr>
          <p:cNvPr id="6" name="object 6"/>
          <p:cNvSpPr txBox="1"/>
          <p:nvPr/>
        </p:nvSpPr>
        <p:spPr>
          <a:xfrm>
            <a:off x="938580" y="1286002"/>
            <a:ext cx="6290310" cy="242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7000"/>
              </a:lnSpc>
              <a:spcBef>
                <a:spcPts val="1025"/>
              </a:spcBef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head and </a:t>
            </a:r>
            <a:r>
              <a:rPr sz="1100" spc="-65" dirty="0">
                <a:latin typeface="Arial"/>
                <a:cs typeface="Arial"/>
              </a:rPr>
              <a:t>neck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(HNM)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2</a:t>
            </a:r>
            <a:r>
              <a:rPr sz="1050" spc="-52" baseline="31746" dirty="0">
                <a:latin typeface="Arial"/>
                <a:cs typeface="Arial"/>
              </a:rPr>
              <a:t>nd </a:t>
            </a:r>
            <a:r>
              <a:rPr sz="1100" spc="-45" dirty="0">
                <a:latin typeface="Arial"/>
                <a:cs typeface="Arial"/>
              </a:rPr>
              <a:t>year </a:t>
            </a:r>
            <a:r>
              <a:rPr sz="1100" spc="-120" dirty="0">
                <a:latin typeface="Arial"/>
                <a:cs typeface="Arial"/>
              </a:rPr>
              <a:t>MBBS </a:t>
            </a:r>
            <a:r>
              <a:rPr sz="1100" spc="-60" dirty="0">
                <a:latin typeface="Arial"/>
                <a:cs typeface="Arial"/>
              </a:rPr>
              <a:t>aims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integrate </a:t>
            </a:r>
            <a:r>
              <a:rPr sz="1100" spc="-15" dirty="0">
                <a:latin typeface="Arial"/>
                <a:cs typeface="Arial"/>
              </a:rPr>
              <a:t>both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0" dirty="0">
                <a:latin typeface="Arial"/>
                <a:cs typeface="Arial"/>
              </a:rPr>
              <a:t>sciences. </a:t>
            </a: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basic  sciences,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0" dirty="0">
                <a:latin typeface="Arial"/>
                <a:cs typeface="Arial"/>
              </a:rPr>
              <a:t>able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0" dirty="0">
                <a:latin typeface="Arial"/>
                <a:cs typeface="Arial"/>
              </a:rPr>
              <a:t>explain </a:t>
            </a:r>
            <a:r>
              <a:rPr sz="1100" spc="-35" dirty="0">
                <a:latin typeface="Arial"/>
                <a:cs typeface="Arial"/>
              </a:rPr>
              <a:t>developmental, </a:t>
            </a:r>
            <a:r>
              <a:rPr sz="1100" spc="-70" dirty="0">
                <a:latin typeface="Arial"/>
                <a:cs typeface="Arial"/>
              </a:rPr>
              <a:t>gross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microscopic </a:t>
            </a:r>
            <a:r>
              <a:rPr sz="1100" spc="-40" dirty="0">
                <a:latin typeface="Arial"/>
                <a:cs typeface="Arial"/>
              </a:rPr>
              <a:t>anatomy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head, </a:t>
            </a:r>
            <a:r>
              <a:rPr sz="1100" spc="-60" dirty="0">
                <a:latin typeface="Arial"/>
                <a:cs typeface="Arial"/>
              </a:rPr>
              <a:t>neck,  </a:t>
            </a:r>
            <a:r>
              <a:rPr sz="1100" spc="-70" dirty="0">
                <a:latin typeface="Arial"/>
                <a:cs typeface="Arial"/>
              </a:rPr>
              <a:t>eyes,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65" dirty="0">
                <a:latin typeface="Arial"/>
                <a:cs typeface="Arial"/>
              </a:rPr>
              <a:t>ears </a:t>
            </a:r>
            <a:r>
              <a:rPr sz="1100" spc="-50" dirty="0">
                <a:latin typeface="Arial"/>
                <a:cs typeface="Arial"/>
              </a:rPr>
              <a:t>along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-40" dirty="0">
                <a:latin typeface="Arial"/>
                <a:cs typeface="Arial"/>
              </a:rPr>
              <a:t>neurophysiology, </a:t>
            </a:r>
            <a:r>
              <a:rPr sz="1100" spc="-35" dirty="0">
                <a:latin typeface="Arial"/>
                <a:cs typeface="Arial"/>
              </a:rPr>
              <a:t>pathology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biochemistry. </a:t>
            </a:r>
            <a:r>
              <a:rPr sz="1100" spc="-25" dirty="0">
                <a:latin typeface="Arial"/>
                <a:cs typeface="Arial"/>
              </a:rPr>
              <a:t>Integration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30" dirty="0">
                <a:latin typeface="Arial"/>
                <a:cs typeface="Arial"/>
              </a:rPr>
              <a:t>relevant 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sciences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disciplines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apply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knowledge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a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meaningful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perspective.</a:t>
            </a:r>
            <a:endParaRPr sz="1100">
              <a:latin typeface="Arial"/>
              <a:cs typeface="Arial"/>
            </a:endParaRPr>
          </a:p>
          <a:p>
            <a:pPr marL="12700" marR="17780">
              <a:lnSpc>
                <a:spcPct val="116799"/>
              </a:lnSpc>
              <a:spcBef>
                <a:spcPts val="5"/>
              </a:spcBef>
            </a:pPr>
            <a:r>
              <a:rPr sz="1100" spc="-85" dirty="0">
                <a:latin typeface="Arial"/>
                <a:cs typeface="Arial"/>
              </a:rPr>
              <a:t>Thus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role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introduce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explain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function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these </a:t>
            </a:r>
            <a:r>
              <a:rPr sz="1100" spc="-70" dirty="0">
                <a:latin typeface="Arial"/>
                <a:cs typeface="Arial"/>
              </a:rPr>
              <a:t>systems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25" dirty="0">
                <a:latin typeface="Arial"/>
                <a:cs typeface="Arial"/>
              </a:rPr>
              <a:t>who </a:t>
            </a:r>
            <a:r>
              <a:rPr sz="1100" dirty="0">
                <a:latin typeface="Arial"/>
                <a:cs typeface="Arial"/>
              </a:rPr>
              <a:t>will 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diseases </a:t>
            </a:r>
            <a:r>
              <a:rPr sz="1100" spc="-30" dirty="0">
                <a:latin typeface="Arial"/>
                <a:cs typeface="Arial"/>
              </a:rPr>
              <a:t>affecting </a:t>
            </a:r>
            <a:r>
              <a:rPr sz="1100" spc="-45" dirty="0">
                <a:latin typeface="Arial"/>
                <a:cs typeface="Arial"/>
              </a:rPr>
              <a:t>these </a:t>
            </a:r>
            <a:r>
              <a:rPr sz="1100" spc="-50" dirty="0">
                <a:latin typeface="Arial"/>
                <a:cs typeface="Arial"/>
              </a:rPr>
              <a:t>regions,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60" dirty="0">
                <a:latin typeface="Arial"/>
                <a:cs typeface="Arial"/>
              </a:rPr>
              <a:t>diagnosis </a:t>
            </a:r>
            <a:r>
              <a:rPr sz="1100" spc="-50" dirty="0">
                <a:latin typeface="Arial"/>
                <a:cs typeface="Arial"/>
              </a:rPr>
              <a:t>and management.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Community </a:t>
            </a:r>
            <a:r>
              <a:rPr sz="1100" spc="-30" dirty="0">
                <a:latin typeface="Arial"/>
                <a:cs typeface="Arial"/>
              </a:rPr>
              <a:t>Medicine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cover 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preventive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epidemiological </a:t>
            </a:r>
            <a:r>
              <a:rPr sz="1100" spc="-65" dirty="0">
                <a:latin typeface="Arial"/>
                <a:cs typeface="Arial"/>
              </a:rPr>
              <a:t>aspects </a:t>
            </a:r>
            <a:r>
              <a:rPr sz="1100" spc="-25" dirty="0">
                <a:latin typeface="Arial"/>
                <a:cs typeface="Arial"/>
              </a:rPr>
              <a:t>related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229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head and neck.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82550">
              <a:lnSpc>
                <a:spcPct val="116799"/>
              </a:lnSpc>
            </a:pPr>
            <a:r>
              <a:rPr sz="1100" spc="-40" dirty="0">
                <a:latin typeface="Arial"/>
                <a:cs typeface="Arial"/>
              </a:rPr>
              <a:t>Environmental </a:t>
            </a:r>
            <a:r>
              <a:rPr sz="1100" spc="-75" dirty="0">
                <a:latin typeface="Arial"/>
                <a:cs typeface="Arial"/>
              </a:rPr>
              <a:t>issues </a:t>
            </a:r>
            <a:r>
              <a:rPr sz="1100" spc="-25" dirty="0">
                <a:latin typeface="Arial"/>
                <a:cs typeface="Arial"/>
              </a:rPr>
              <a:t>like air </a:t>
            </a:r>
            <a:r>
              <a:rPr sz="1100" spc="-15" dirty="0">
                <a:latin typeface="Arial"/>
                <a:cs typeface="Arial"/>
              </a:rPr>
              <a:t>pollution, </a:t>
            </a:r>
            <a:r>
              <a:rPr sz="1100" spc="-55" dirty="0">
                <a:latin typeface="Arial"/>
                <a:cs typeface="Arial"/>
              </a:rPr>
              <a:t>noise </a:t>
            </a:r>
            <a:r>
              <a:rPr sz="1100" spc="-10" dirty="0">
                <a:latin typeface="Arial"/>
                <a:cs typeface="Arial"/>
              </a:rPr>
              <a:t>pollution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45" dirty="0">
                <a:latin typeface="Arial"/>
                <a:cs typeface="Arial"/>
              </a:rPr>
              <a:t>waste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70" dirty="0">
                <a:latin typeface="Arial"/>
                <a:cs typeface="Arial"/>
              </a:rPr>
              <a:t>discussed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35" dirty="0">
                <a:latin typeface="Arial"/>
                <a:cs typeface="Arial"/>
              </a:rPr>
              <a:t>students’  </a:t>
            </a:r>
            <a:r>
              <a:rPr sz="1100" spc="-50" dirty="0">
                <a:latin typeface="Arial"/>
                <a:cs typeface="Arial"/>
              </a:rPr>
              <a:t>comprehensive </a:t>
            </a:r>
            <a:r>
              <a:rPr sz="1100" spc="-40" dirty="0">
                <a:latin typeface="Arial"/>
                <a:cs typeface="Arial"/>
              </a:rPr>
              <a:t>understanding. </a:t>
            </a: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spc="-75" dirty="0">
                <a:latin typeface="Arial"/>
                <a:cs typeface="Arial"/>
              </a:rPr>
              <a:t>case-based </a:t>
            </a:r>
            <a:r>
              <a:rPr sz="1100" spc="-80" dirty="0">
                <a:latin typeface="Arial"/>
                <a:cs typeface="Arial"/>
              </a:rPr>
              <a:t>sessions </a:t>
            </a:r>
            <a:r>
              <a:rPr sz="1100" spc="-105" dirty="0">
                <a:latin typeface="Arial"/>
                <a:cs typeface="Arial"/>
              </a:rPr>
              <a:t>(CBLs),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5" dirty="0">
                <a:latin typeface="Arial"/>
                <a:cs typeface="Arial"/>
              </a:rPr>
              <a:t>discussions,  </a:t>
            </a:r>
            <a:r>
              <a:rPr sz="1100" spc="-35" dirty="0">
                <a:latin typeface="Arial"/>
                <a:cs typeface="Arial"/>
              </a:rPr>
              <a:t>lectures, </a:t>
            </a:r>
            <a:r>
              <a:rPr sz="1100" spc="-45" dirty="0">
                <a:latin typeface="Arial"/>
                <a:cs typeface="Arial"/>
              </a:rPr>
              <a:t>practicals, </a:t>
            </a:r>
            <a:r>
              <a:rPr sz="1100" spc="-35" dirty="0">
                <a:latin typeface="Arial"/>
                <a:cs typeface="Arial"/>
              </a:rPr>
              <a:t>demonstrations, </a:t>
            </a:r>
            <a:r>
              <a:rPr sz="1100" spc="-20" dirty="0">
                <a:latin typeface="Arial"/>
                <a:cs typeface="Arial"/>
              </a:rPr>
              <a:t>visit </a:t>
            </a:r>
            <a:r>
              <a:rPr sz="1100" spc="-30" dirty="0">
                <a:latin typeface="Arial"/>
                <a:cs typeface="Arial"/>
              </a:rPr>
              <a:t>towards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laboratory.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8580" y="823976"/>
            <a:ext cx="3342004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COURSE </a:t>
            </a:r>
            <a:r>
              <a:rPr sz="12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OBJECTIVES </a:t>
            </a: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1200" b="1" u="heavy" spc="-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STRATEGIES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At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end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the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module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45" dirty="0">
                <a:latin typeface="Arial"/>
                <a:cs typeface="Arial"/>
              </a:rPr>
              <a:t>students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be</a:t>
            </a:r>
            <a:r>
              <a:rPr sz="1200" spc="-60" dirty="0">
                <a:latin typeface="Arial"/>
                <a:cs typeface="Arial"/>
              </a:rPr>
              <a:t> able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to: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79652" y="1422146"/>
          <a:ext cx="6216647" cy="776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47345">
                <a:tc>
                  <a:txBody>
                    <a:bodyPr/>
                    <a:lstStyle/>
                    <a:p>
                      <a:pPr marL="953769">
                        <a:lnSpc>
                          <a:spcPts val="141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OUTCOMES </a:t>
                      </a:r>
                      <a:r>
                        <a:rPr sz="1200" b="1" i="1" spc="-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OBJECTIVES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1415"/>
                        </a:lnSpc>
                      </a:pPr>
                      <a:r>
                        <a:rPr sz="1200" b="1" i="1" spc="-175" dirty="0">
                          <a:latin typeface="Arial"/>
                          <a:cs typeface="Arial"/>
                        </a:rPr>
                        <a:t>FACULTY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1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80" dirty="0">
                          <a:latin typeface="Arial"/>
                          <a:cs typeface="Arial"/>
                        </a:rPr>
                        <a:t>STRATEGY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skull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7070">
                <a:tc>
                  <a:txBody>
                    <a:bodyPr/>
                    <a:lstStyle/>
                    <a:p>
                      <a:pPr marL="528320" marR="91440" indent="-228600">
                        <a:lnSpc>
                          <a:spcPts val="133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skull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reference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norma,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vault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base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skull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ts val="13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fractures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skull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129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100" spc="-170" dirty="0">
                          <a:latin typeface="Arial"/>
                          <a:cs typeface="Arial"/>
                        </a:rPr>
                        <a:t>CBL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scalp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34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scalp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superficial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temporal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25755">
                        <a:lnSpc>
                          <a:spcPct val="1018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muscles,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  <a:tabLst>
                          <a:tab pos="332105" algn="l"/>
                        </a:tabLst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3.	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neurovascular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face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707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302260">
                        <a:lnSpc>
                          <a:spcPct val="100899"/>
                        </a:lnSpc>
                        <a:spcBef>
                          <a:spcPts val="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face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relation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facial 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palsy.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000" spc="-55" dirty="0">
                          <a:latin typeface="Arial"/>
                          <a:cs typeface="Arial"/>
                        </a:rPr>
                        <a:t>a.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extracranial pathway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Trigeminal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Facial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congenital anomalies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pharyngeal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85" dirty="0">
                          <a:latin typeface="Arial"/>
                          <a:cs typeface="Arial"/>
                        </a:rPr>
                        <a:t>arches,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pouches,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face and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tongue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34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neck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96570">
                        <a:lnSpc>
                          <a:spcPct val="1018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(pharyngeal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apparatus)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face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palate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contents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orbit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orbital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cavity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pass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through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openings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orbit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eyeball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lymphatic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Discussion/Case-Based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5250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762000"/>
          <a:ext cx="6216647" cy="851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35280"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drainage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4965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extra-ocular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225425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attachments,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movements,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49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importance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Optic,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Oculomotor,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Trochlear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Abducence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Formation, circulation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blockage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aqueous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humor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0421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Blockage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drainage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(Glaucoma)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eriod"/>
                        <a:tabLst>
                          <a:tab pos="528955" algn="l"/>
                        </a:tabLst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angle,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production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drainage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Aqueous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glaucoma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signs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symptoms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line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glaucoma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Errors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refraction,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optical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system</a:t>
                      </a:r>
                      <a:r>
                        <a:rPr sz="11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30" dirty="0">
                          <a:latin typeface="Arial"/>
                          <a:cs typeface="Arial"/>
                        </a:rPr>
                        <a:t>at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levels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including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cataract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03580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Errors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Refraction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types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refractive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error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Myopia,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Hyperopia, Astigmatism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compound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b="1" spc="-50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optical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eye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cornea 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lens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reference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ray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diagram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cornea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Lens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31445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reason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transparency,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media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clarity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concept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accommodation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marL="299720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99720" algn="l"/>
                          <a:tab pos="300355" algn="l"/>
                        </a:tabLst>
                      </a:pPr>
                      <a:r>
                        <a:rPr sz="1100" b="1" spc="-75" dirty="0">
                          <a:latin typeface="Arial"/>
                          <a:cs typeface="Arial"/>
                        </a:rPr>
                        <a:t>Cataract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lvl="1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LcPeriod"/>
                        <a:tabLst>
                          <a:tab pos="528955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cataract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Classify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cataract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congenital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acquired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disorder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lenses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cataract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acuity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perimetry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vision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Lecture/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4488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15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216647" cy="847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52425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Enlist layers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retina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photochemistry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/Practical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0485" marR="190500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Lecture/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/Practical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image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forming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mechanism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accommodation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errors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refraction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212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acuity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vision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35" dirty="0">
                          <a:latin typeface="Arial"/>
                          <a:cs typeface="Arial"/>
                        </a:rPr>
                        <a:t>9.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Histology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eyeball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eyeball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3375">
                        <a:lnSpc>
                          <a:spcPts val="13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ts val="13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10.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Process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optics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vision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photoreception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65" dirty="0">
                          <a:latin typeface="Arial"/>
                          <a:cs typeface="Arial"/>
                        </a:rPr>
                        <a:t>pathway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38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photo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transduction/electro-tonic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conduction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9385" marR="125095" indent="-22860">
                        <a:lnSpc>
                          <a:spcPct val="117300"/>
                        </a:lnSpc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Lecture/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/Practical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pathway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cortex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primary</a:t>
                      </a:r>
                      <a:r>
                        <a:rPr sz="11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secondary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areas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11.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11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defects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a.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system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vision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lesion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pathways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field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defects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damage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line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visual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pathway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lesions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12.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45" dirty="0">
                          <a:latin typeface="Arial"/>
                          <a:cs typeface="Arial"/>
                        </a:rPr>
                        <a:t>nutrition,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macro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micronutrients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associated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diseases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micronutrients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including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overview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Vitamins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38150" marR="67945" indent="-358775">
                        <a:lnSpc>
                          <a:spcPct val="1927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 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Vitamin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vision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(Visual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cycle)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biochemical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aspects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nutrition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balanced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diet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(carbohydrates,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Protein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Lipids)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216647" cy="8302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35280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Correlate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BMI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RDA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nutrition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minerals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balanced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  <a:tabLst>
                          <a:tab pos="52832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carbohydrates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(glycemic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index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biomedical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g.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proteins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balanced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diet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60705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h.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caused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protein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deficiency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105" dirty="0">
                          <a:latin typeface="Arial"/>
                          <a:cs typeface="Arial"/>
                        </a:rPr>
                        <a:t>(PCEM, 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PEM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Edema)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dietary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Lipids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obesity,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metabolic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syndrome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13.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Eyelids,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Conjunctiva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Lacrimal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apparatus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Eyelids,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Conjunctiva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Lacrimal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apparatus.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14.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Temporal</a:t>
                      </a:r>
                      <a:r>
                        <a:rPr sz="1100" b="1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bony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mandible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hyoid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bone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muscular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attachments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temporomandibular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joint 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movements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contents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pterygopalatine,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temporal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infratemporal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fossae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15.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histological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25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ear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528320" marR="487680" indent="-228600">
                        <a:lnSpc>
                          <a:spcPts val="1330"/>
                        </a:lnSpc>
                        <a:spcBef>
                          <a:spcPts val="1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external,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middle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functions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various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parts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ear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discharge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deafness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hearing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16.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Auditory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pathway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transmission</a:t>
                      </a:r>
                      <a:r>
                        <a:rPr sz="11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b="1" spc="-105" dirty="0">
                          <a:latin typeface="Arial"/>
                          <a:cs typeface="Arial"/>
                        </a:rPr>
                        <a:t>sound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5250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38200" y="838200"/>
          <a:ext cx="6216647" cy="8510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33375"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hearing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6530" marR="140335" indent="-22860">
                        <a:lnSpc>
                          <a:spcPct val="1173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Discussion/Practical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Trace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auditory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pathway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differentiate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deafness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17.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equilibrium 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balance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body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73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role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cochlea 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organ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corti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00" marR="125730" indent="-307975">
                        <a:lnSpc>
                          <a:spcPct val="117300"/>
                        </a:lnSpc>
                        <a:spcBef>
                          <a:spcPts val="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Lecture/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vestibular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apparatus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equilibrium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18.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nose</a:t>
                      </a:r>
                      <a:r>
                        <a:rPr sz="11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114" dirty="0">
                          <a:latin typeface="Arial"/>
                          <a:cs typeface="Arial"/>
                        </a:rPr>
                        <a:t>sinuses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5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nose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40690">
                        <a:lnSpc>
                          <a:spcPct val="116399"/>
                        </a:lnSpc>
                        <a:spcBef>
                          <a:spcPts val="1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features,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lymphatic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drainage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nose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76530" marR="161925" indent="215900">
                        <a:lnSpc>
                          <a:spcPct val="116399"/>
                        </a:lnSpc>
                        <a:spcBef>
                          <a:spcPts val="76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Disc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olfactory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importance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paranasal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sinuses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olfaction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Discussion/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528320" marR="467995" indent="-228600">
                        <a:lnSpc>
                          <a:spcPts val="1330"/>
                        </a:lnSpc>
                        <a:spcBef>
                          <a:spcPts val="100"/>
                        </a:spcBef>
                        <a:tabLst>
                          <a:tab pos="52832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f.	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Correlate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epistaxis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265"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19.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Oral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cavity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25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tongue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congenital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anomalies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9790">
                <a:tc>
                  <a:txBody>
                    <a:bodyPr/>
                    <a:lstStyle/>
                    <a:p>
                      <a:pPr marL="528320" marR="103505" indent="-228600">
                        <a:lnSpc>
                          <a:spcPts val="1330"/>
                        </a:lnSpc>
                        <a:spcBef>
                          <a:spcPts val="15"/>
                        </a:spcBef>
                        <a:buAutoNum type="alphaLcPeriod" startAt="2"/>
                        <a:tabLst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tongue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538480" indent="-228600">
                        <a:lnSpc>
                          <a:spcPts val="1340"/>
                        </a:lnSpc>
                        <a:spcBef>
                          <a:spcPts val="10"/>
                        </a:spcBef>
                        <a:buAutoNum type="alphaLcPeriod" startAt="2"/>
                        <a:tabLst>
                          <a:tab pos="528320" algn="l"/>
                          <a:tab pos="528955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Hypoglossal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nerve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7965" marR="215265" indent="188595">
                        <a:lnSpc>
                          <a:spcPct val="117300"/>
                        </a:lnSpc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Case-Based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Lear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Pract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20.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b="1" spc="-13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salivary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5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8834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anatomical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83234">
                        <a:lnSpc>
                          <a:spcPct val="1018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microscopic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salivary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glands,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477000" y="94488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18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216647" cy="8566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3528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21.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major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minor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salivary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97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salivary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non- neoplastic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lesions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salivary gland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etiological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reactive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infectious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oral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cavity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22.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Inflammatory,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infective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reactive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lesions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90" dirty="0">
                          <a:latin typeface="Arial"/>
                          <a:cs typeface="Arial"/>
                        </a:rPr>
                        <a:t>nasopharynx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689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infectious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nasal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cavity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etiological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factors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23.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neck</a:t>
                      </a:r>
                      <a:r>
                        <a:rPr sz="11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59155">
                <a:tc>
                  <a:txBody>
                    <a:bodyPr/>
                    <a:lstStyle/>
                    <a:p>
                      <a:pPr marL="528320" indent="-228600">
                        <a:lnSpc>
                          <a:spcPts val="1290"/>
                        </a:lnSpc>
                        <a:buAutoNum type="alphaLcPeriod"/>
                        <a:tabLst>
                          <a:tab pos="528955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Explain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triangles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neck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boundaries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contents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182880" indent="-228600">
                        <a:lnSpc>
                          <a:spcPct val="101800"/>
                        </a:lnSpc>
                        <a:buAutoNum type="alphaLcPeriod" startAt="2"/>
                        <a:tabLst>
                          <a:tab pos="528955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Identify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muscles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joints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prevertebral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region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neck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vessels,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lymph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nodes, ganglia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plexuses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neck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707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pharynx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763270">
                        <a:lnSpc>
                          <a:spcPct val="100899"/>
                        </a:lnSpc>
                        <a:spcBef>
                          <a:spcPts val="15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anatomical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features, parts,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muscles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 neurovascular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supply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gross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anatomy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microscopic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thyroid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thyroid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parathyroid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glands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g.	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significance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tonsils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10"/>
                        </a:lnSpc>
                      </a:pPr>
                      <a:r>
                        <a:rPr sz="1100" spc="-145" dirty="0">
                          <a:latin typeface="Arial"/>
                          <a:cs typeface="Arial"/>
                        </a:rPr>
                        <a:t>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31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24. </a:t>
                      </a:r>
                      <a:r>
                        <a:rPr sz="1100" b="1" spc="-120" dirty="0">
                          <a:latin typeface="Arial"/>
                          <a:cs typeface="Arial"/>
                        </a:rPr>
                        <a:t>Sense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taste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sense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taste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taste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pathway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Lecture/Small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25.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Development,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structures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phonation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7525">
                <a:tc>
                  <a:txBody>
                    <a:bodyPr/>
                    <a:lstStyle/>
                    <a:p>
                      <a:pPr marL="528320" marR="464184" indent="-228600">
                        <a:lnSpc>
                          <a:spcPts val="1330"/>
                        </a:lnSpc>
                        <a:spcBef>
                          <a:spcPts val="15"/>
                        </a:spcBef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structure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larynx,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neurovascular supply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mechanism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phonation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9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6553200" y="9525000"/>
            <a:ext cx="581025" cy="165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19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90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4400" y="762000"/>
          <a:ext cx="6216647" cy="84537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522605">
                <a:tc>
                  <a:txBody>
                    <a:bodyPr/>
                    <a:lstStyle/>
                    <a:p>
                      <a:pPr marL="243840" marR="92710" indent="-230504">
                        <a:lnSpc>
                          <a:spcPts val="1340"/>
                        </a:lnSpc>
                        <a:spcBef>
                          <a:spcPts val="3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26.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conditions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larynx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reactive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nodules 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vocal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cord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inflammatory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non-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neoplastic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Larynx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Pathology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etiology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presentation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vocal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cord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nodule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27.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Vertebrae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landmarks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4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neck</a:t>
                      </a:r>
                      <a:r>
                        <a:rPr sz="11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region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Identify 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features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cervical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vertebrae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their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attachments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Small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Group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Discussion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cervical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fascia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cervical</a:t>
                      </a:r>
                      <a:r>
                        <a:rPr sz="110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plexus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28. </a:t>
                      </a:r>
                      <a:r>
                        <a:rPr sz="1100" b="1" spc="-95" dirty="0">
                          <a:latin typeface="Arial"/>
                          <a:cs typeface="Arial"/>
                        </a:rPr>
                        <a:t>Hazards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hospital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waste, 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noise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air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pollution</a:t>
                      </a:r>
                      <a:r>
                        <a:rPr sz="11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9972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List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types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hospital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wastes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27025" marR="249554" indent="-66040">
                        <a:lnSpc>
                          <a:spcPct val="117300"/>
                        </a:lnSpc>
                        <a:spcBef>
                          <a:spcPts val="8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Interactive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Lectures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b.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sources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air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pollution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control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2199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c.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pollution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 marR="484505">
                        <a:lnSpc>
                          <a:spcPts val="1550"/>
                        </a:lnSpc>
                        <a:spcBef>
                          <a:spcPts val="85"/>
                        </a:spcBef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associated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consumption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polluted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water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purification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large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scale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e.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regards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physical, chemical and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biological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quality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  <a:tabLst>
                          <a:tab pos="52832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f.	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management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solid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waste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g.	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Define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noise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pollution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300"/>
                        </a:lnSpc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h.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causes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hazards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noise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pollution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methods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  <a:tabLst>
                          <a:tab pos="52832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i.	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concept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healthy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house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its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effect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29. </a:t>
                      </a:r>
                      <a:r>
                        <a:rPr sz="1100" b="1" spc="-35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b="1" spc="-50" dirty="0">
                          <a:latin typeface="Arial"/>
                          <a:cs typeface="Arial"/>
                        </a:rPr>
                        <a:t>health, </a:t>
                      </a:r>
                      <a:r>
                        <a:rPr sz="1100" b="1" spc="-80" dirty="0">
                          <a:latin typeface="Arial"/>
                          <a:cs typeface="Arial"/>
                        </a:rPr>
                        <a:t>epidemiology and </a:t>
                      </a:r>
                      <a:r>
                        <a:rPr sz="1100" b="1" spc="-7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14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1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importance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mental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along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mental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disorders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4247" y="891286"/>
            <a:ext cx="3622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STUDY </a:t>
            </a:r>
            <a:r>
              <a:rPr sz="16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GUIDE </a:t>
            </a:r>
            <a:r>
              <a:rPr sz="1600" b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 </a:t>
            </a:r>
            <a:r>
              <a:rPr sz="1600" b="1" u="heavy" spc="-1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HEAD </a:t>
            </a:r>
            <a:r>
              <a:rPr sz="16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600" b="1" u="heavy" spc="-2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NECK</a:t>
            </a:r>
            <a:r>
              <a:rPr sz="1600" b="1" u="heavy" spc="-3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1665985"/>
          <a:ext cx="6225540" cy="2894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/>
                <a:gridCol w="4969510"/>
                <a:gridCol w="615950"/>
              </a:tblGrid>
              <a:tr h="44005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25" dirty="0">
                          <a:latin typeface="Arial"/>
                          <a:cs typeface="Arial"/>
                        </a:rPr>
                        <a:t>S.No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b="1" spc="-185" dirty="0">
                          <a:latin typeface="Arial"/>
                          <a:cs typeface="Arial"/>
                        </a:rPr>
                        <a:t>CONTENTS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1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625"/>
                        </a:lnSpc>
                      </a:pPr>
                      <a:r>
                        <a:rPr sz="1400" b="1" spc="-140" dirty="0">
                          <a:latin typeface="Arial"/>
                          <a:cs typeface="Arial"/>
                        </a:rPr>
                        <a:t>Page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b="1" spc="-100" dirty="0"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Overview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Introduction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Study</a:t>
                      </a:r>
                      <a:r>
                        <a:rPr sz="1400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Guide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10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Methodologies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05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Assessment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06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71120">
                        <a:lnSpc>
                          <a:spcPts val="1614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14"/>
                        </a:lnSpc>
                      </a:pPr>
                      <a:r>
                        <a:rPr sz="1400" spc="-85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Regulations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JSMU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14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09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1: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400" spc="2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4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Neck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1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6.1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61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Introduction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6.2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ts val="1625"/>
                        </a:lnSpc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Objectives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strategies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Resources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30" dirty="0">
                          <a:latin typeface="Arial"/>
                          <a:cs typeface="Arial"/>
                        </a:rPr>
                        <a:t>Modular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Examination 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Rules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400" spc="-70">
                          <a:latin typeface="Arial"/>
                          <a:cs typeface="Arial"/>
                        </a:rPr>
                        <a:t>Regulations</a:t>
                      </a:r>
                      <a:r>
                        <a:rPr sz="1400" spc="-175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400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400" spc="-110" smtClean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625"/>
                        </a:lnSpc>
                      </a:pPr>
                      <a:r>
                        <a:rPr sz="1400" spc="-95" dirty="0">
                          <a:latin typeface="Arial"/>
                          <a:cs typeface="Arial"/>
                        </a:rPr>
                        <a:t>Schedule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62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20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0600" y="1143000"/>
          <a:ext cx="6216647" cy="1721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7904"/>
                <a:gridCol w="1179829"/>
                <a:gridCol w="1478914"/>
              </a:tblGrid>
              <a:tr h="34163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30.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Nuclear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6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3875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hazards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radiation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its</a:t>
                      </a:r>
                      <a:r>
                        <a:rPr sz="11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prevention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71120">
                        <a:lnSpc>
                          <a:spcPts val="1290"/>
                        </a:lnSpc>
                      </a:pPr>
                      <a:r>
                        <a:rPr sz="1100" b="1" spc="-45" dirty="0">
                          <a:latin typeface="Arial"/>
                          <a:cs typeface="Arial"/>
                        </a:rPr>
                        <a:t>31. </a:t>
                      </a:r>
                      <a:r>
                        <a:rPr sz="1100" b="1" spc="-75" dirty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sz="11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>
                  <a:txBody>
                    <a:bodyPr/>
                    <a:lstStyle/>
                    <a:p>
                      <a:pPr marL="299720">
                        <a:lnSpc>
                          <a:spcPts val="1290"/>
                        </a:lnSpc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a.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Explain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concept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environmental</a:t>
                      </a:r>
                      <a:r>
                        <a:rPr sz="11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health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90"/>
                        </a:lnSpc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Lecture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21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360" y="816356"/>
            <a:ext cx="146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8336" y="1178305"/>
          <a:ext cx="6202679" cy="7738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191770">
                <a:tc>
                  <a:txBody>
                    <a:bodyPr/>
                    <a:lstStyle/>
                    <a:p>
                      <a:pPr marL="5080" algn="ctr">
                        <a:lnSpc>
                          <a:spcPts val="1380"/>
                        </a:lnSpc>
                      </a:pPr>
                      <a:r>
                        <a:rPr sz="1200" b="1" i="1" spc="-204" dirty="0">
                          <a:latin typeface="Arial"/>
                          <a:cs typeface="Arial"/>
                        </a:rPr>
                        <a:t>SUBJECT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80"/>
                        </a:lnSpc>
                      </a:pPr>
                      <a:r>
                        <a:rPr sz="1200" b="1" i="1" spc="-200" dirty="0">
                          <a:latin typeface="Arial"/>
                          <a:cs typeface="Arial"/>
                        </a:rPr>
                        <a:t>RESOURCES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709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b="1" spc="-10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 indent="-208915">
                        <a:lnSpc>
                          <a:spcPts val="1250"/>
                        </a:lnSpc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GROSS</a:t>
                      </a:r>
                      <a:r>
                        <a:rPr sz="1100" b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0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K.L.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Moore,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Clinically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Oriented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Anatomy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Neuro Anatomy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Richard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Snell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34035" lvl="1" indent="-234315">
                        <a:lnSpc>
                          <a:spcPct val="100000"/>
                        </a:lnSpc>
                        <a:spcBef>
                          <a:spcPts val="10"/>
                        </a:spcBef>
                        <a:buClr>
                          <a:srgbClr val="000000"/>
                        </a:buClr>
                        <a:buAutoNum type="arabicPeriod"/>
                        <a:tabLst>
                          <a:tab pos="534035" algn="l"/>
                          <a:tab pos="534670" algn="l"/>
                        </a:tabLst>
                      </a:pPr>
                      <a:r>
                        <a:rPr sz="1100" u="sng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  <a:hlinkClick r:id="rId2"/>
                        </a:rPr>
                        <a:t>https://www.kenhub.com/en/dashboard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AutoNum type="arabicPeriod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82575" indent="-213360">
                        <a:lnSpc>
                          <a:spcPct val="100000"/>
                        </a:lnSpc>
                        <a:buAutoNum type="alphaUcPeriod"/>
                        <a:tabLst>
                          <a:tab pos="283210" algn="l"/>
                        </a:tabLst>
                      </a:pPr>
                      <a:r>
                        <a:rPr sz="1100" b="1" u="heavy" spc="-14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B. Young 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J.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W.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Wheather’s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Functional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Histology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80035" indent="-20891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80670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0" dirty="0">
                          <a:latin typeface="Arial"/>
                          <a:cs typeface="Arial"/>
                        </a:rPr>
                        <a:t>Keith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L.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Moore.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Developing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Human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Langman’s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Embryology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634">
                        <a:lnSpc>
                          <a:spcPct val="100000"/>
                        </a:lnSpc>
                      </a:pPr>
                      <a:r>
                        <a:rPr sz="1100" b="1" spc="-12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Harper’s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Lehninger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Principle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Biochemistry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Biochemistry by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Devlin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54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80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1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0" dirty="0">
                          <a:latin typeface="Arial"/>
                          <a:cs typeface="Arial"/>
                        </a:rPr>
                        <a:t>MEDICINE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0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Parikh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Community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Medicine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Illyas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i="1" spc="-65" dirty="0">
                          <a:latin typeface="Trebuchet MS"/>
                          <a:cs typeface="Trebuchet MS"/>
                        </a:rPr>
                        <a:t>Statistics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Health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Sciences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Jan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Kuzma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897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spc="-120" dirty="0">
                          <a:latin typeface="Arial"/>
                          <a:cs typeface="Arial"/>
                        </a:rPr>
                        <a:t>PATHOLOGY/MICROBIOLOGY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6565" lvl="1" indent="-227329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45720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Robbins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Cotran, Pathologic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Disease,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9th</a:t>
                      </a:r>
                      <a:r>
                        <a:rPr sz="11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edition.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6565" lvl="1" indent="-227329">
                        <a:lnSpc>
                          <a:spcPct val="100000"/>
                        </a:lnSpc>
                        <a:spcBef>
                          <a:spcPts val="40"/>
                        </a:spcBef>
                        <a:buAutoNum type="arabicPeriod"/>
                        <a:tabLst>
                          <a:tab pos="457200" algn="l"/>
                        </a:tabLst>
                      </a:pPr>
                      <a:r>
                        <a:rPr sz="1100" spc="-75" dirty="0">
                          <a:latin typeface="Arial"/>
                          <a:cs typeface="Arial"/>
                        </a:rPr>
                        <a:t>Rapid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Pathology,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4th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edition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  <a:hlinkClick r:id="rId3"/>
                        </a:rPr>
                        <a:t>Edward </a:t>
                      </a:r>
                      <a:r>
                        <a:rPr sz="1100" spc="-100" dirty="0">
                          <a:latin typeface="Arial"/>
                          <a:cs typeface="Arial"/>
                          <a:hlinkClick r:id="rId3"/>
                        </a:rPr>
                        <a:t>F. </a:t>
                      </a:r>
                      <a:r>
                        <a:rPr sz="1100" spc="-55" dirty="0">
                          <a:latin typeface="Arial"/>
                          <a:cs typeface="Arial"/>
                          <a:hlinkClick r:id="rId3"/>
                        </a:rPr>
                        <a:t>Goljan</a:t>
                      </a:r>
                      <a:r>
                        <a:rPr sz="1100" spc="-95" dirty="0">
                          <a:latin typeface="Arial"/>
                          <a:cs typeface="Arial"/>
                          <a:hlinkClick r:id="rId3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  <a:hlinkClick r:id="rId3"/>
                        </a:rPr>
                        <a:t>MD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26415" indent="-226695">
                        <a:lnSpc>
                          <a:spcPts val="125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20" dirty="0">
                          <a:latin typeface="Arial"/>
                          <a:cs typeface="Arial"/>
                          <a:hlinkClick r:id="rId4"/>
                        </a:rPr>
                        <a:t>http://library.med.utah.edu/WebPath/webpath.html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15" dirty="0">
                          <a:latin typeface="Arial"/>
                          <a:cs typeface="Arial"/>
                          <a:hlinkClick r:id="rId5"/>
                        </a:rPr>
                        <a:t>http://www.pathologyatlas.ro/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88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9339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65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94665" lvl="1" indent="-227329">
                        <a:lnSpc>
                          <a:spcPct val="100000"/>
                        </a:lnSpc>
                        <a:spcBef>
                          <a:spcPts val="80"/>
                        </a:spcBef>
                        <a:buAutoNum type="arabicPeriod"/>
                        <a:tabLst>
                          <a:tab pos="495300" algn="l"/>
                        </a:tabLst>
                      </a:pPr>
                      <a:r>
                        <a:rPr sz="1100" spc="-35" dirty="0">
                          <a:latin typeface="Arial"/>
                          <a:cs typeface="Arial"/>
                        </a:rPr>
                        <a:t>Lippincot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Illustrated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02284" lvl="1" indent="-23495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02284" algn="l"/>
                          <a:tab pos="502920" algn="l"/>
                        </a:tabLst>
                      </a:pPr>
                      <a:r>
                        <a:rPr sz="1100" spc="-9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Pharmacology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Katzung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3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77215">
                        <a:lnSpc>
                          <a:spcPct val="100000"/>
                        </a:lnSpc>
                      </a:pPr>
                      <a:r>
                        <a:rPr sz="1100" b="1" spc="-14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230504">
                        <a:lnSpc>
                          <a:spcPts val="1250"/>
                        </a:lnSpc>
                        <a:buAutoNum type="alphaUcPeriod"/>
                        <a:tabLst>
                          <a:tab pos="231775" algn="l"/>
                        </a:tabLst>
                      </a:pPr>
                      <a:r>
                        <a:rPr sz="1100" b="1" u="heavy" spc="-1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TEXTBOOKS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Hall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80" dirty="0">
                          <a:latin typeface="Arial"/>
                          <a:cs typeface="Arial"/>
                        </a:rPr>
                        <a:t>Ganong </a:t>
                      </a:r>
                      <a:r>
                        <a:rPr sz="1100" spc="30" dirty="0">
                          <a:latin typeface="Arial"/>
                          <a:cs typeface="Arial"/>
                        </a:rPr>
                        <a:t>‘ 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5" dirty="0">
                          <a:latin typeface="Arial"/>
                          <a:cs typeface="Arial"/>
                        </a:rPr>
                        <a:t>Human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Lauralee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Sherwood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60" dirty="0">
                          <a:latin typeface="Arial"/>
                          <a:cs typeface="Arial"/>
                        </a:rPr>
                        <a:t>Berne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Levy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Best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Taylor Physiological 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Basis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10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Practice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13995" indent="-213360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lphaUcPeriod"/>
                        <a:tabLst>
                          <a:tab pos="214629" algn="l"/>
                        </a:tabLst>
                      </a:pPr>
                      <a:r>
                        <a:rPr sz="1100" b="1" u="heavy" spc="-1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REFERENCE</a:t>
                      </a:r>
                      <a:r>
                        <a:rPr sz="11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heavy" spc="-1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BOOKS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Guyton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Hall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Physiological</a:t>
                      </a:r>
                      <a:r>
                        <a:rPr sz="11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Review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Essentials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Jaypee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Textbook Of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InduKhurana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Short Textbook Of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Physiology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Mrthur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26415" lvl="1" indent="-226695">
                        <a:lnSpc>
                          <a:spcPct val="100000"/>
                        </a:lnSpc>
                        <a:spcBef>
                          <a:spcPts val="25"/>
                        </a:spcBef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100" spc="-100" dirty="0">
                          <a:latin typeface="Arial"/>
                          <a:cs typeface="Arial"/>
                        </a:rPr>
                        <a:t>NMS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Physiology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22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3360" y="831850"/>
            <a:ext cx="1947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OTHER </a:t>
            </a:r>
            <a:r>
              <a:rPr sz="12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LEARNING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8336" y="1230122"/>
          <a:ext cx="6202679" cy="394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014"/>
                <a:gridCol w="4304665"/>
              </a:tblGrid>
              <a:tr h="53467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Hands-on </a:t>
                      </a:r>
                      <a:r>
                        <a:rPr sz="1100" b="1" u="sng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Activities/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Practical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marR="379730">
                        <a:lnSpc>
                          <a:spcPts val="1330"/>
                        </a:lnSpc>
                        <a:spcBef>
                          <a:spcPts val="15"/>
                        </a:spcBef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involved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sessions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hands-on</a:t>
                      </a:r>
                      <a:r>
                        <a:rPr sz="11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activities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related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head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neck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module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enhance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Font typeface="Symbol"/>
                        <a:buChar char="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1100" spc="-30" dirty="0">
                          <a:latin typeface="Arial"/>
                          <a:cs typeface="Arial"/>
                        </a:rPr>
                        <a:t>Utilize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relate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specimens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models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available.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Skill</a:t>
                      </a:r>
                      <a:r>
                        <a:rPr sz="1100" b="1" u="sng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3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267335" algn="l"/>
                          <a:tab pos="267970" algn="l"/>
                        </a:tabLst>
                      </a:pPr>
                      <a:r>
                        <a:rPr sz="11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lab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provides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simulators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learn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skills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procedures.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helps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build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confidence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approach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b="1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Videos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300"/>
                        </a:lnSpc>
                      </a:pPr>
                      <a:r>
                        <a:rPr sz="1100" spc="-5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familiarize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student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procedures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protocols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assist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patients.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659765">
                        <a:lnSpc>
                          <a:spcPts val="1290"/>
                        </a:lnSpc>
                      </a:pPr>
                      <a:r>
                        <a:rPr sz="1100" b="1" u="sng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Computer</a:t>
                      </a:r>
                      <a:r>
                        <a:rPr sz="1100" b="1" u="sng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5904" marR="212090" algn="ctr">
                        <a:lnSpc>
                          <a:spcPct val="152700"/>
                        </a:lnSpc>
                      </a:pPr>
                      <a:r>
                        <a:rPr sz="1100" b="1" u="sng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Lab/CDs/DVDs/Internet </a:t>
                      </a:r>
                      <a:r>
                        <a:rPr sz="11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11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Resources: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8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knowledge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students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should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utilize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available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internet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55" dirty="0">
                          <a:latin typeface="Arial"/>
                          <a:cs typeface="Arial"/>
                        </a:rPr>
                        <a:t>resources and 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CDs/DVDs.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will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an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additional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advantage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increase  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learning.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100" b="1" u="sng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Self</a:t>
                      </a:r>
                      <a:r>
                        <a:rPr sz="1100" b="1" u="sng" spc="-6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u="sng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Learning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1290"/>
                        </a:lnSpc>
                      </a:pPr>
                      <a:r>
                        <a:rPr sz="1100" spc="-70" dirty="0">
                          <a:latin typeface="Arial"/>
                          <a:cs typeface="Arial"/>
                        </a:rPr>
                        <a:t>Self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Learning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is scheduled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search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information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solve 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cases,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read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715">
                        <a:lnSpc>
                          <a:spcPct val="1527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through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different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resources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discuss 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among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peers and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faculty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clarify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concepts.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23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95858"/>
            <a:ext cx="5955665" cy="3945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MODULAR </a:t>
            </a:r>
            <a:r>
              <a:rPr sz="11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100" b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100" b="1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</a:t>
            </a:r>
            <a:r>
              <a:rPr sz="11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lang="en-US" sz="1100" b="1" u="heavy" spc="-8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AVMC</a:t>
            </a:r>
            <a:r>
              <a:rPr sz="1100" b="1" u="heavy" spc="-8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5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report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hall/venue,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30 </a:t>
            </a:r>
            <a:r>
              <a:rPr sz="1100" spc="-35" dirty="0">
                <a:latin typeface="Arial"/>
                <a:cs typeface="Arial"/>
              </a:rPr>
              <a:t>minutes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before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114" dirty="0">
                <a:latin typeface="Arial"/>
                <a:cs typeface="Arial"/>
              </a:rPr>
              <a:t>Exam </a:t>
            </a:r>
            <a:r>
              <a:rPr sz="1100" b="1" spc="-40" dirty="0">
                <a:latin typeface="Arial"/>
                <a:cs typeface="Arial"/>
              </a:rPr>
              <a:t>will </a:t>
            </a:r>
            <a:r>
              <a:rPr sz="1100" b="1" spc="-90" dirty="0">
                <a:latin typeface="Arial"/>
                <a:cs typeface="Arial"/>
              </a:rPr>
              <a:t>begin sharp </a:t>
            </a:r>
            <a:r>
              <a:rPr sz="1100" b="1" spc="-30" dirty="0">
                <a:latin typeface="Arial"/>
                <a:cs typeface="Arial"/>
              </a:rPr>
              <a:t>at </a:t>
            </a:r>
            <a:r>
              <a:rPr sz="1100" b="1" spc="-50" dirty="0">
                <a:latin typeface="Arial"/>
                <a:cs typeface="Arial"/>
              </a:rPr>
              <a:t>the </a:t>
            </a:r>
            <a:r>
              <a:rPr sz="1100" b="1" spc="-85" dirty="0">
                <a:latin typeface="Arial"/>
                <a:cs typeface="Arial"/>
              </a:rPr>
              <a:t>given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4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69265" marR="762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25" dirty="0">
                <a:latin typeface="Arial"/>
                <a:cs typeface="Arial"/>
              </a:rPr>
              <a:t>student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40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enter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-30" dirty="0">
                <a:latin typeface="Arial"/>
                <a:cs typeface="Arial"/>
              </a:rPr>
              <a:t>hall </a:t>
            </a: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60" dirty="0">
                <a:latin typeface="Arial"/>
                <a:cs typeface="Arial"/>
              </a:rPr>
              <a:t>15 </a:t>
            </a:r>
            <a:r>
              <a:rPr sz="1100" spc="-40" dirty="0">
                <a:latin typeface="Arial"/>
                <a:cs typeface="Arial"/>
              </a:rPr>
              <a:t>minutes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scheduled  </a:t>
            </a:r>
            <a:r>
              <a:rPr sz="1100" spc="-35" dirty="0">
                <a:latin typeface="Arial"/>
                <a:cs typeface="Arial"/>
              </a:rPr>
              <a:t>examination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must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sit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according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roll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numbers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mentioned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seats.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Cell </a:t>
            </a:r>
            <a:r>
              <a:rPr sz="1100" b="1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phones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are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strictly </a:t>
            </a:r>
            <a:r>
              <a:rPr sz="11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 allowed in </a:t>
            </a:r>
            <a:r>
              <a:rPr sz="11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</a:t>
            </a:r>
            <a:r>
              <a:rPr sz="11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1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hall.</a:t>
            </a:r>
            <a:endParaRPr sz="1100">
              <a:latin typeface="Arial"/>
              <a:cs typeface="Arial"/>
            </a:endParaRPr>
          </a:p>
          <a:p>
            <a:pPr marL="469265" marR="13335" indent="-228600">
              <a:lnSpc>
                <a:spcPct val="1511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dirty="0">
                <a:latin typeface="Arial"/>
                <a:cs typeface="Arial"/>
              </a:rPr>
              <a:t>If</a:t>
            </a:r>
            <a:r>
              <a:rPr sz="1100" spc="-60" dirty="0">
                <a:latin typeface="Arial"/>
                <a:cs typeface="Arial"/>
              </a:rPr>
              <a:t> any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is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found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cell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phone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any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(silent,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switched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off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on)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he/she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not 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continue </a:t>
            </a:r>
            <a:r>
              <a:rPr sz="1100" spc="-10" dirty="0">
                <a:latin typeface="Arial"/>
                <a:cs typeface="Arial"/>
              </a:rPr>
              <a:t>their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exam.</a:t>
            </a:r>
            <a:endParaRPr sz="1100">
              <a:latin typeface="Arial"/>
              <a:cs typeface="Arial"/>
            </a:endParaRPr>
          </a:p>
          <a:p>
            <a:pPr marL="469265" marR="7620" indent="-228600">
              <a:lnSpc>
                <a:spcPct val="150000"/>
              </a:lnSpc>
              <a:spcBef>
                <a:spcPts val="11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0" dirty="0">
                <a:latin typeface="Arial"/>
                <a:cs typeface="Arial"/>
              </a:rPr>
              <a:t>No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allowed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20" dirty="0">
                <a:latin typeface="Arial"/>
                <a:cs typeface="Arial"/>
              </a:rPr>
              <a:t>sit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dirty="0">
                <a:latin typeface="Arial"/>
                <a:cs typeface="Arial"/>
              </a:rPr>
              <a:t>without </a:t>
            </a:r>
            <a:r>
              <a:rPr sz="1100" spc="-35" dirty="0">
                <a:latin typeface="Arial"/>
                <a:cs typeface="Arial"/>
              </a:rPr>
              <a:t>University </a:t>
            </a:r>
            <a:r>
              <a:rPr sz="1100" spc="-25" dirty="0">
                <a:latin typeface="Arial"/>
                <a:cs typeface="Arial"/>
              </a:rPr>
              <a:t>Admit </a:t>
            </a:r>
            <a:r>
              <a:rPr sz="1100" spc="-75" dirty="0">
                <a:latin typeface="Arial"/>
                <a:cs typeface="Arial"/>
              </a:rPr>
              <a:t>Card</a:t>
            </a:r>
            <a:r>
              <a:rPr sz="1100" spc="-75">
                <a:latin typeface="Arial"/>
                <a:cs typeface="Arial"/>
              </a:rPr>
              <a:t>, </a:t>
            </a:r>
            <a:r>
              <a:rPr lang="en-US" sz="1100" spc="-110" dirty="0" smtClean="0">
                <a:latin typeface="Arial"/>
                <a:cs typeface="Arial"/>
              </a:rPr>
              <a:t>AVMC</a:t>
            </a:r>
            <a:r>
              <a:rPr sz="1100" spc="-110" smtClean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College </a:t>
            </a:r>
            <a:r>
              <a:rPr sz="1100" spc="-75" dirty="0">
                <a:latin typeface="Arial"/>
                <a:cs typeface="Arial"/>
              </a:rPr>
              <a:t>ID </a:t>
            </a:r>
            <a:r>
              <a:rPr sz="1100" spc="-85" dirty="0">
                <a:latin typeface="Arial"/>
                <a:cs typeface="Arial"/>
              </a:rPr>
              <a:t>Card 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Lab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Coat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18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Student must </a:t>
            </a:r>
            <a:r>
              <a:rPr sz="1100" spc="-30" dirty="0">
                <a:latin typeface="Arial"/>
                <a:cs typeface="Arial"/>
              </a:rPr>
              <a:t>bring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 </a:t>
            </a:r>
            <a:r>
              <a:rPr sz="1100" spc="-30" dirty="0">
                <a:latin typeface="Arial"/>
                <a:cs typeface="Arial"/>
              </a:rPr>
              <a:t>stationary </a:t>
            </a:r>
            <a:r>
              <a:rPr sz="1100" spc="-35" dirty="0">
                <a:latin typeface="Arial"/>
                <a:cs typeface="Arial"/>
              </a:rPr>
              <a:t>items </a:t>
            </a:r>
            <a:r>
              <a:rPr sz="1100" spc="5" dirty="0">
                <a:latin typeface="Arial"/>
                <a:cs typeface="Arial"/>
              </a:rPr>
              <a:t>for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exam: </a:t>
            </a:r>
            <a:r>
              <a:rPr sz="1100" spc="-75" dirty="0">
                <a:latin typeface="Arial"/>
                <a:cs typeface="Arial"/>
              </a:rPr>
              <a:t>Pen, </a:t>
            </a:r>
            <a:r>
              <a:rPr sz="1100" spc="-60" dirty="0">
                <a:latin typeface="Arial"/>
                <a:cs typeface="Arial"/>
              </a:rPr>
              <a:t>Pencil, </a:t>
            </a:r>
            <a:r>
              <a:rPr sz="1100" spc="-70" dirty="0">
                <a:latin typeface="Arial"/>
                <a:cs typeface="Arial"/>
              </a:rPr>
              <a:t>Eraser,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60" dirty="0">
                <a:latin typeface="Arial"/>
                <a:cs typeface="Arial"/>
              </a:rPr>
              <a:t>Sharpener.</a:t>
            </a:r>
            <a:endParaRPr sz="1100">
              <a:latin typeface="Arial"/>
              <a:cs typeface="Arial"/>
            </a:endParaRPr>
          </a:p>
          <a:p>
            <a:pPr marL="469265" marR="45720" indent="-228600">
              <a:lnSpc>
                <a:spcPct val="1509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Indiscipline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hall/venue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" dirty="0">
                <a:latin typeface="Arial"/>
                <a:cs typeface="Arial"/>
              </a:rPr>
              <a:t>not </a:t>
            </a:r>
            <a:r>
              <a:rPr sz="1100" spc="-50" dirty="0">
                <a:latin typeface="Arial"/>
                <a:cs typeface="Arial"/>
              </a:rPr>
              <a:t>acceptable.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must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95" dirty="0">
                <a:latin typeface="Arial"/>
                <a:cs typeface="Arial"/>
              </a:rPr>
              <a:t>possess </a:t>
            </a:r>
            <a:r>
              <a:rPr sz="1100" spc="-70" dirty="0">
                <a:latin typeface="Arial"/>
                <a:cs typeface="Arial"/>
              </a:rPr>
              <a:t>any </a:t>
            </a:r>
            <a:r>
              <a:rPr sz="1100" dirty="0">
                <a:latin typeface="Arial"/>
                <a:cs typeface="Arial"/>
              </a:rPr>
              <a:t>written  </a:t>
            </a:r>
            <a:r>
              <a:rPr sz="1100" spc="-25" dirty="0">
                <a:latin typeface="Arial"/>
                <a:cs typeface="Arial"/>
              </a:rPr>
              <a:t>material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communicate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with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fellow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3</a:t>
            </a:fld>
            <a:endParaRPr spc="-55" dirty="0"/>
          </a:p>
        </p:txBody>
      </p:sp>
      <p:sp>
        <p:nvSpPr>
          <p:cNvPr id="10" name="object 3"/>
          <p:cNvSpPr txBox="1"/>
          <p:nvPr/>
        </p:nvSpPr>
        <p:spPr>
          <a:xfrm>
            <a:off x="1066800" y="457200"/>
            <a:ext cx="1874520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8892" y="1134620"/>
            <a:ext cx="5934710" cy="1320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96720" algn="l"/>
                <a:tab pos="3068320" algn="l"/>
              </a:tabLst>
            </a:pPr>
            <a:r>
              <a:rPr sz="1200" i="1" spc="-85" smtClean="0">
                <a:latin typeface="Trebuchet MS"/>
                <a:cs typeface="Trebuchet MS"/>
              </a:rPr>
              <a:t>ear</a:t>
            </a:r>
            <a:r>
              <a:rPr sz="1200" i="1" spc="-85" dirty="0">
                <a:latin typeface="Trebuchet MS"/>
                <a:cs typeface="Trebuchet MS"/>
              </a:rPr>
              <a:t>:</a:t>
            </a:r>
            <a:r>
              <a:rPr sz="1200" i="1" spc="-80" dirty="0">
                <a:latin typeface="Trebuchet MS"/>
                <a:cs typeface="Trebuchet MS"/>
              </a:rPr>
              <a:t> </a:t>
            </a:r>
            <a:r>
              <a:rPr sz="1200" b="1" i="1" spc="-105" dirty="0">
                <a:latin typeface="Arial"/>
                <a:cs typeface="Arial"/>
              </a:rPr>
              <a:t>One	</a:t>
            </a:r>
            <a:r>
              <a:rPr sz="1200" i="1" spc="-65" dirty="0">
                <a:latin typeface="Trebuchet MS"/>
                <a:cs typeface="Trebuchet MS"/>
              </a:rPr>
              <a:t>Duration: </a:t>
            </a:r>
            <a:r>
              <a:rPr sz="1200" b="1" i="1" spc="-60" dirty="0">
                <a:latin typeface="Arial"/>
                <a:cs typeface="Arial"/>
              </a:rPr>
              <a:t>4 </a:t>
            </a:r>
            <a:r>
              <a:rPr sz="1200" b="1" i="1" spc="-100">
                <a:latin typeface="Arial"/>
                <a:cs typeface="Arial"/>
              </a:rPr>
              <a:t>weeks 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ct val="117500"/>
              </a:lnSpc>
            </a:pPr>
            <a:r>
              <a:rPr sz="1200" i="1" spc="-80" dirty="0">
                <a:latin typeface="Trebuchet MS"/>
                <a:cs typeface="Trebuchet MS"/>
              </a:rPr>
              <a:t>Timetable </a:t>
            </a:r>
            <a:r>
              <a:rPr sz="1200" i="1" spc="-65" dirty="0">
                <a:latin typeface="Trebuchet MS"/>
                <a:cs typeface="Trebuchet MS"/>
              </a:rPr>
              <a:t>hours: </a:t>
            </a:r>
            <a:r>
              <a:rPr sz="1200" b="1" spc="-100" dirty="0">
                <a:latin typeface="Arial"/>
                <a:cs typeface="Arial"/>
              </a:rPr>
              <a:t>Lectures, </a:t>
            </a:r>
            <a:r>
              <a:rPr sz="1200" b="1" spc="-125" dirty="0">
                <a:latin typeface="Arial"/>
                <a:cs typeface="Arial"/>
              </a:rPr>
              <a:t>Case-Based </a:t>
            </a:r>
            <a:r>
              <a:rPr sz="1200" b="1" spc="-100" dirty="0">
                <a:latin typeface="Arial"/>
                <a:cs typeface="Arial"/>
              </a:rPr>
              <a:t>Learning </a:t>
            </a:r>
            <a:r>
              <a:rPr sz="1200" b="1" spc="-130" dirty="0">
                <a:latin typeface="Arial"/>
                <a:cs typeface="Arial"/>
              </a:rPr>
              <a:t>(CBL), </a:t>
            </a:r>
            <a:r>
              <a:rPr sz="1200" b="1" spc="-90" dirty="0">
                <a:latin typeface="Arial"/>
                <a:cs typeface="Arial"/>
              </a:rPr>
              <a:t>Team </a:t>
            </a:r>
            <a:r>
              <a:rPr sz="1200" b="1" spc="-95" dirty="0">
                <a:latin typeface="Arial"/>
                <a:cs typeface="Arial"/>
              </a:rPr>
              <a:t>based </a:t>
            </a:r>
            <a:r>
              <a:rPr sz="1200" b="1" spc="-90" dirty="0">
                <a:latin typeface="Arial"/>
                <a:cs typeface="Arial"/>
              </a:rPr>
              <a:t>Learning </a:t>
            </a:r>
            <a:r>
              <a:rPr sz="1200" b="1" spc="-100" dirty="0">
                <a:latin typeface="Arial"/>
                <a:cs typeface="Arial"/>
              </a:rPr>
              <a:t>(TBL), </a:t>
            </a:r>
            <a:r>
              <a:rPr sz="1200" b="1" spc="-85" dirty="0">
                <a:latin typeface="Arial"/>
                <a:cs typeface="Arial"/>
              </a:rPr>
              <a:t>Self-Study,  </a:t>
            </a:r>
            <a:r>
              <a:rPr sz="1200" b="1" spc="-80" dirty="0">
                <a:latin typeface="Arial"/>
                <a:cs typeface="Arial"/>
              </a:rPr>
              <a:t>Practical, </a:t>
            </a:r>
            <a:r>
              <a:rPr sz="1200" b="1" spc="-95" dirty="0">
                <a:latin typeface="Arial"/>
                <a:cs typeface="Arial"/>
              </a:rPr>
              <a:t>Skills, </a:t>
            </a:r>
            <a:r>
              <a:rPr sz="1200" b="1" spc="-80" dirty="0">
                <a:latin typeface="Arial"/>
                <a:cs typeface="Arial"/>
              </a:rPr>
              <a:t>Demonstrations, </a:t>
            </a:r>
            <a:r>
              <a:rPr sz="1200" b="1" spc="-85" dirty="0">
                <a:latin typeface="Arial"/>
                <a:cs typeface="Arial"/>
              </a:rPr>
              <a:t>Field </a:t>
            </a:r>
            <a:r>
              <a:rPr sz="1200" b="1" spc="-80" dirty="0">
                <a:latin typeface="Arial"/>
                <a:cs typeface="Arial"/>
              </a:rPr>
              <a:t>Visits, </a:t>
            </a:r>
            <a:r>
              <a:rPr sz="1200" b="1" spc="-70" dirty="0">
                <a:latin typeface="Arial"/>
                <a:cs typeface="Arial"/>
              </a:rPr>
              <a:t>Visit </a:t>
            </a:r>
            <a:r>
              <a:rPr sz="1200" b="1" spc="-40" dirty="0">
                <a:latin typeface="Arial"/>
                <a:cs typeface="Arial"/>
              </a:rPr>
              <a:t>to </a:t>
            </a:r>
            <a:r>
              <a:rPr sz="1200" b="1" spc="-80" dirty="0">
                <a:latin typeface="Arial"/>
                <a:cs typeface="Arial"/>
              </a:rPr>
              <a:t>Wards&amp;</a:t>
            </a:r>
            <a:r>
              <a:rPr sz="1200" b="1" spc="70" dirty="0">
                <a:latin typeface="Arial"/>
                <a:cs typeface="Arial"/>
              </a:rPr>
              <a:t> </a:t>
            </a:r>
            <a:r>
              <a:rPr sz="1200" b="1" spc="-85" dirty="0">
                <a:latin typeface="Arial"/>
                <a:cs typeface="Arial"/>
              </a:rPr>
              <a:t>Laboratory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742439">
              <a:lnSpc>
                <a:spcPct val="100000"/>
              </a:lnSpc>
              <a:spcBef>
                <a:spcPts val="1080"/>
              </a:spcBef>
            </a:pPr>
            <a:r>
              <a:rPr sz="1300" b="1" spc="-135" dirty="0">
                <a:latin typeface="Arial"/>
                <a:cs typeface="Arial"/>
              </a:rPr>
              <a:t>MODULE </a:t>
            </a:r>
            <a:r>
              <a:rPr sz="1300" b="1" spc="-160" dirty="0">
                <a:latin typeface="Arial"/>
                <a:cs typeface="Arial"/>
              </a:rPr>
              <a:t>INTEGRATED</a:t>
            </a:r>
            <a:r>
              <a:rPr sz="1300" b="1" spc="-15" dirty="0">
                <a:latin typeface="Arial"/>
                <a:cs typeface="Arial"/>
              </a:rPr>
              <a:t> </a:t>
            </a:r>
            <a:r>
              <a:rPr sz="1300" b="1" spc="-125" dirty="0">
                <a:latin typeface="Arial"/>
                <a:cs typeface="Arial"/>
              </a:rPr>
              <a:t>COMMITTEE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2145538" y="3930270"/>
            <a:ext cx="408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30" dirty="0">
                <a:latin typeface="Arial"/>
                <a:cs typeface="Arial"/>
              </a:rPr>
              <a:t>DEPARTMENTS’&amp; </a:t>
            </a:r>
            <a:r>
              <a:rPr sz="1200" b="1" spc="-195" dirty="0">
                <a:latin typeface="Arial"/>
                <a:cs typeface="Arial"/>
              </a:rPr>
              <a:t>RESOURCE </a:t>
            </a:r>
            <a:r>
              <a:rPr sz="1200" b="1" spc="-165" dirty="0">
                <a:latin typeface="Arial"/>
                <a:cs typeface="Arial"/>
              </a:rPr>
              <a:t>PERSONS’ </a:t>
            </a:r>
            <a:r>
              <a:rPr sz="1200" b="1" spc="-130" dirty="0">
                <a:latin typeface="Arial"/>
                <a:cs typeface="Arial"/>
              </a:rPr>
              <a:t>FACILITATING</a:t>
            </a:r>
            <a:r>
              <a:rPr sz="1200" b="1" spc="-229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" name="object 6"/>
          <p:cNvGraphicFramePr>
            <a:graphicFrameLocks noGrp="1"/>
          </p:cNvGraphicFramePr>
          <p:nvPr/>
        </p:nvGraphicFramePr>
        <p:xfrm>
          <a:off x="1010716" y="3025141"/>
          <a:ext cx="5958840" cy="633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1015"/>
                <a:gridCol w="2917825"/>
              </a:tblGrid>
              <a:tr h="237490">
                <a:tc>
                  <a:txBody>
                    <a:bodyPr/>
                    <a:lstStyle/>
                    <a:p>
                      <a:pPr marL="71120">
                        <a:lnSpc>
                          <a:spcPts val="128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MODULECOORDINATOR: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0" indent="-216535" defTabSz="914400" eaLnBrk="1" fontAlgn="auto" latinLnBrk="0" hangingPunct="1">
                        <a:lnSpc>
                          <a:spcPct val="100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  <a:buClrTx/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  <a:defRPr/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r>
                        <a:rPr sz="1100" spc="-40" smtClean="0">
                          <a:latin typeface="Arial"/>
                          <a:cs typeface="Arial"/>
                        </a:rPr>
                        <a:t>(Biochemistry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71120">
                        <a:lnSpc>
                          <a:spcPts val="1225"/>
                        </a:lnSpc>
                      </a:pPr>
                      <a:r>
                        <a:rPr sz="1200" b="1" i="1" spc="-145" dirty="0">
                          <a:latin typeface="Arial"/>
                          <a:cs typeface="Arial"/>
                        </a:rPr>
                        <a:t>CO-COORDINATORS: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4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r>
                        <a:rPr sz="1100" spc="18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(Pathology)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50850" indent="-216535">
                        <a:lnSpc>
                          <a:spcPct val="100000"/>
                        </a:lnSpc>
                        <a:spcBef>
                          <a:spcPts val="195"/>
                        </a:spcBef>
                        <a:buSzPct val="109090"/>
                        <a:buFont typeface="Symbol"/>
                        <a:buChar char=""/>
                        <a:tabLst>
                          <a:tab pos="450850" algn="l"/>
                          <a:tab pos="451484" algn="l"/>
                        </a:tabLst>
                      </a:pP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(Anatomy)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7"/>
          <p:cNvGraphicFramePr>
            <a:graphicFrameLocks noGrp="1"/>
          </p:cNvGraphicFramePr>
          <p:nvPr/>
        </p:nvGraphicFramePr>
        <p:xfrm>
          <a:off x="1010716" y="4352926"/>
          <a:ext cx="5970904" cy="50958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4500"/>
                <a:gridCol w="2986404"/>
              </a:tblGrid>
              <a:tr h="176530">
                <a:tc>
                  <a:txBody>
                    <a:bodyPr/>
                    <a:lstStyle/>
                    <a:p>
                      <a:pPr marL="790575">
                        <a:lnSpc>
                          <a:spcPts val="127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BASIC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SCIENCES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270"/>
                        </a:lnSpc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CLINICAL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ANCILLARY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latin typeface="Arial"/>
                          <a:cs typeface="Arial"/>
                        </a:rPr>
                        <a:t>DEPARTMENTS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10" dirty="0">
                          <a:latin typeface="Arial"/>
                          <a:cs typeface="Arial"/>
                        </a:rPr>
                        <a:t>ANATOMY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Dr.Rehana</a:t>
                      </a:r>
                      <a:r>
                        <a:rPr lang="en-US" sz="12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spc="-65" dirty="0" err="1" smtClean="0">
                          <a:latin typeface="Arial"/>
                          <a:cs typeface="Arial"/>
                        </a:rPr>
                        <a:t>Shahid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260"/>
                        </a:lnSpc>
                      </a:pPr>
                      <a:r>
                        <a:rPr sz="1200" b="1" i="1" spc="-120" dirty="0">
                          <a:latin typeface="Arial"/>
                          <a:cs typeface="Arial"/>
                        </a:rPr>
                        <a:t>FAMILY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8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200" spc="-50" dirty="0" smtClean="0">
                          <a:latin typeface="Arial"/>
                          <a:cs typeface="Arial"/>
                        </a:rPr>
                        <a:t>Professor</a:t>
                      </a:r>
                      <a:r>
                        <a:rPr lang="en-US" sz="1200" spc="-50" baseline="0" dirty="0" smtClean="0">
                          <a:latin typeface="Arial"/>
                          <a:cs typeface="Arial"/>
                        </a:rPr>
                        <a:t> Dr. Muhammad </a:t>
                      </a:r>
                      <a:r>
                        <a:rPr lang="en-US" sz="1200" spc="-50" baseline="0" dirty="0" err="1" smtClean="0">
                          <a:latin typeface="Arial"/>
                          <a:cs typeface="Arial"/>
                        </a:rPr>
                        <a:t>Luqman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70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BIOCHEMISTRY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27329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200" spc="-6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Zubair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1405"/>
                        </a:lnSpc>
                      </a:pPr>
                      <a:r>
                        <a:rPr sz="1200" b="1" i="1" spc="-13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35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4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100" spc="-40" baseline="0" dirty="0" smtClean="0">
                          <a:latin typeface="Arial"/>
                          <a:cs typeface="Arial"/>
                        </a:rPr>
                        <a:t>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86740">
                <a:tc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</a:pPr>
                      <a:r>
                        <a:rPr sz="1200" b="1" i="1" spc="-85" dirty="0"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5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Akhtar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Khan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405"/>
                        </a:lnSpc>
                      </a:pPr>
                      <a:r>
                        <a:rPr sz="1200" b="1" i="1" spc="-140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200" b="1" i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MEDICINE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lang="en-US" sz="1100" spc="-5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Muhammad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Usman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Amir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81915">
                        <a:lnSpc>
                          <a:spcPts val="1270"/>
                        </a:lnSpc>
                      </a:pPr>
                      <a:r>
                        <a:rPr sz="1200" b="1" i="1" spc="-165" dirty="0">
                          <a:latin typeface="Arial"/>
                          <a:cs typeface="Arial"/>
                        </a:rPr>
                        <a:t>PATHOLOGY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27050" indent="-29273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109090"/>
                        <a:buFont typeface="Symbol"/>
                        <a:buChar char=""/>
                        <a:tabLst>
                          <a:tab pos="527050" algn="l"/>
                          <a:tab pos="527685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Rubina</a:t>
                      </a:r>
                      <a:r>
                        <a:rPr lang="en-US" sz="1100" spc="-7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0" baseline="0" dirty="0" err="1" smtClean="0">
                          <a:latin typeface="Arial"/>
                          <a:cs typeface="Arial"/>
                        </a:rPr>
                        <a:t>Hafeez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Endocrinology</a:t>
                      </a:r>
                    </a:p>
                    <a:p>
                      <a:pPr marL="76200">
                        <a:lnSpc>
                          <a:spcPts val="1310"/>
                        </a:lnSpc>
                      </a:pP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Prof. Dr. </a:t>
                      </a:r>
                      <a:r>
                        <a:rPr lang="en-US" sz="1200" b="1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 Ahmed</a:t>
                      </a:r>
                      <a:endParaRPr sz="1200" b="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574040">
                <a:tc>
                  <a:txBody>
                    <a:bodyPr/>
                    <a:lstStyle/>
                    <a:p>
                      <a:pPr marL="76200">
                        <a:lnSpc>
                          <a:spcPts val="1270"/>
                        </a:lnSpc>
                      </a:pPr>
                      <a:r>
                        <a:rPr sz="1200" b="1" i="1" spc="-160" dirty="0">
                          <a:latin typeface="Arial"/>
                          <a:cs typeface="Arial"/>
                        </a:rPr>
                        <a:t>PHYSIOLOGY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spcBef>
                          <a:spcPts val="25"/>
                        </a:spcBef>
                        <a:buSzPct val="109090"/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00" baseline="0" dirty="0" smtClean="0">
                          <a:latin typeface="Arial"/>
                          <a:cs typeface="Arial"/>
                        </a:rPr>
                        <a:t> Dr. Binyamin Ahmad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3255">
                <a:tc>
                  <a:txBody>
                    <a:bodyPr/>
                    <a:lstStyle/>
                    <a:p>
                      <a:pPr marL="76200">
                        <a:lnSpc>
                          <a:spcPts val="1275"/>
                        </a:lnSpc>
                      </a:pPr>
                      <a:r>
                        <a:rPr sz="1200" b="1" i="1" spc="-150" dirty="0">
                          <a:latin typeface="Arial"/>
                          <a:cs typeface="Arial"/>
                        </a:rPr>
                        <a:t>PHARMACOLOGY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ts val="1310"/>
                        </a:lnSpc>
                        <a:buFont typeface="Symbol"/>
                        <a:buChar char=""/>
                        <a:tabLst>
                          <a:tab pos="462915" algn="l"/>
                          <a:tab pos="463550" algn="l"/>
                        </a:tabLst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55" baseline="0" dirty="0" smtClean="0">
                          <a:latin typeface="Arial"/>
                          <a:cs typeface="Arial"/>
                        </a:rPr>
                        <a:t> Tariq </a:t>
                      </a:r>
                      <a:r>
                        <a:rPr lang="en-US" sz="1100" spc="-55" baseline="0" dirty="0" err="1" smtClean="0">
                          <a:latin typeface="Arial"/>
                          <a:cs typeface="Arial"/>
                        </a:rPr>
                        <a:t>Mehmood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228600">
                        <a:lnSpc>
                          <a:spcPct val="100000"/>
                        </a:lnSpc>
                        <a:buSzPct val="109090"/>
                        <a:buFont typeface="Symbol"/>
                        <a:buNone/>
                        <a:tabLst>
                          <a:tab pos="462915" algn="l"/>
                          <a:tab pos="463550" algn="l"/>
                        </a:tabLst>
                      </a:pP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75335">
                <a:tc gridSpan="2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lang="en-US" sz="1200" b="1" i="1" spc="-110" dirty="0" smtClean="0">
                          <a:latin typeface="Arial"/>
                          <a:cs typeface="Arial"/>
                        </a:rPr>
                        <a:t>AVMC</a:t>
                      </a:r>
                      <a:r>
                        <a:rPr sz="1200" b="1" i="1" spc="-65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14" dirty="0">
                          <a:latin typeface="Arial"/>
                          <a:cs typeface="Arial"/>
                        </a:rPr>
                        <a:t>MANAGEMENT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spc="-55">
                          <a:latin typeface="Arial"/>
                          <a:cs typeface="Arial"/>
                        </a:rPr>
                        <a:t>Professor 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Dr.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Gulfreen</a:t>
                      </a:r>
                      <a:r>
                        <a:rPr lang="en-US" sz="1100" spc="-13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130" baseline="0" dirty="0" err="1" smtClean="0">
                          <a:latin typeface="Arial"/>
                          <a:cs typeface="Arial"/>
                        </a:rPr>
                        <a:t>Waheed</a:t>
                      </a:r>
                      <a:r>
                        <a:rPr sz="1100" spc="-35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Principal</a:t>
                      </a:r>
                      <a:r>
                        <a:rPr sz="1100" spc="-204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90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en-US" sz="1100" spc="-45" dirty="0" smtClean="0">
                          <a:latin typeface="Arial"/>
                          <a:cs typeface="Arial"/>
                        </a:rPr>
                        <a:t>Brig.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lang="en-US" sz="1100" spc="-80" dirty="0" err="1" smtClean="0">
                          <a:latin typeface="Arial"/>
                          <a:cs typeface="Arial"/>
                        </a:rPr>
                        <a:t>Gul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100" spc="-80" baseline="0" dirty="0" err="1" smtClean="0">
                          <a:latin typeface="Arial"/>
                          <a:cs typeface="Arial"/>
                        </a:rPr>
                        <a:t>Rana</a:t>
                      </a:r>
                      <a:r>
                        <a:rPr lang="en-US" sz="1100" spc="-8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sz="1100" spc="-25">
                          <a:latin typeface="Arial"/>
                          <a:cs typeface="Arial"/>
                        </a:rPr>
                        <a:t>Director </a:t>
                      </a:r>
                      <a:r>
                        <a:rPr lang="en-US" sz="1100" spc="-75" dirty="0" smtClean="0">
                          <a:latin typeface="Arial"/>
                          <a:cs typeface="Arial"/>
                        </a:rPr>
                        <a:t>AVMC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30225"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b="1" i="1" spc="-155" dirty="0">
                          <a:latin typeface="Arial"/>
                          <a:cs typeface="Arial"/>
                        </a:rPr>
                        <a:t>STUDY </a:t>
                      </a:r>
                      <a:r>
                        <a:rPr sz="1200" b="1" i="1" spc="-125" dirty="0">
                          <a:latin typeface="Arial"/>
                          <a:cs typeface="Arial"/>
                        </a:rPr>
                        <a:t>GUIDE </a:t>
                      </a:r>
                      <a:r>
                        <a:rPr sz="1200" b="1" i="1" spc="-140" dirty="0">
                          <a:latin typeface="Arial"/>
                          <a:cs typeface="Arial"/>
                        </a:rPr>
                        <a:t>COMPILED</a:t>
                      </a:r>
                      <a:r>
                        <a:rPr sz="1200" b="1" i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50" dirty="0">
                          <a:latin typeface="Arial"/>
                          <a:cs typeface="Arial"/>
                        </a:rPr>
                        <a:t>BY: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spc="-70" dirty="0">
                          <a:latin typeface="Arial"/>
                          <a:cs typeface="Arial"/>
                        </a:rPr>
                        <a:t>Department </a:t>
                      </a:r>
                      <a:r>
                        <a:rPr sz="1200" b="1" i="1" spc="-65" dirty="0">
                          <a:latin typeface="Arial"/>
                          <a:cs typeface="Arial"/>
                        </a:rPr>
                        <a:t>of Health </a:t>
                      </a:r>
                      <a:r>
                        <a:rPr sz="1200" b="1" i="1" spc="-11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0" dirty="0">
                          <a:latin typeface="Arial"/>
                          <a:cs typeface="Arial"/>
                        </a:rPr>
                        <a:t>Education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04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75" smtClean="0">
                          <a:latin typeface="Arial"/>
                          <a:cs typeface="Arial"/>
                        </a:rPr>
                        <a:t>S</a:t>
                      </a:r>
                      <a:r>
                        <a:rPr lang="en-US" sz="1100" spc="-75" dirty="0" err="1" smtClean="0">
                          <a:latin typeface="Arial"/>
                          <a:cs typeface="Arial"/>
                        </a:rPr>
                        <a:t>adia</a:t>
                      </a:r>
                      <a:r>
                        <a:rPr lang="en-US" sz="1100" spc="-7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75" baseline="0" dirty="0" err="1" smtClean="0">
                          <a:latin typeface="Arial"/>
                          <a:cs typeface="Arial"/>
                        </a:rPr>
                        <a:t>Awan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sz="1100" spc="-45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100" spc="-45">
                          <a:latin typeface="Arial"/>
                          <a:cs typeface="Arial"/>
                        </a:rPr>
                        <a:t>. </a:t>
                      </a:r>
                      <a:r>
                        <a:rPr sz="1100" spc="-45" smtClean="0">
                          <a:latin typeface="Arial"/>
                          <a:cs typeface="Arial"/>
                        </a:rPr>
                        <a:t>Muhammad</a:t>
                      </a:r>
                      <a:r>
                        <a:rPr lang="en-US" sz="1100" spc="-4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45" baseline="0" dirty="0" err="1" smtClean="0">
                          <a:latin typeface="Arial"/>
                          <a:cs typeface="Arial"/>
                        </a:rPr>
                        <a:t>Muzzammil</a:t>
                      </a:r>
                      <a:r>
                        <a:rPr sz="1100" spc="-7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80">
                          <a:latin typeface="Arial"/>
                          <a:cs typeface="Arial"/>
                        </a:rPr>
                        <a:t>Sadiq</a:t>
                      </a:r>
                      <a:r>
                        <a:rPr sz="1100" spc="-110">
                          <a:latin typeface="Arial"/>
                          <a:cs typeface="Arial"/>
                        </a:rPr>
                        <a:t> </a:t>
                      </a:r>
                      <a:endParaRPr lang="en-US" sz="1100" spc="-65" dirty="0" smtClean="0">
                        <a:latin typeface="Arial"/>
                        <a:cs typeface="Arial"/>
                      </a:endParaRPr>
                    </a:p>
                    <a:p>
                      <a:pPr marL="462915" indent="-163195">
                        <a:lnSpc>
                          <a:spcPct val="100000"/>
                        </a:lnSpc>
                        <a:spcBef>
                          <a:spcPts val="265"/>
                        </a:spcBef>
                        <a:buSzPct val="109090"/>
                        <a:buFont typeface="Symbol"/>
                        <a:buChar char=""/>
                        <a:tabLst>
                          <a:tab pos="463550" algn="l"/>
                        </a:tabLst>
                      </a:pPr>
                      <a:r>
                        <a:rPr lang="en-US" sz="1100" spc="-65" dirty="0" smtClean="0">
                          <a:latin typeface="Arial"/>
                          <a:cs typeface="Arial"/>
                        </a:rPr>
                        <a:t>Dr.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Usama</a:t>
                      </a:r>
                      <a:r>
                        <a:rPr lang="en-US" sz="1100" spc="-65" baseline="0" dirty="0" smtClean="0">
                          <a:latin typeface="Arial"/>
                          <a:cs typeface="Arial"/>
                        </a:rPr>
                        <a:t> Bin </a:t>
                      </a:r>
                      <a:r>
                        <a:rPr lang="en-US" sz="1100" spc="-65" baseline="0" dirty="0" err="1" smtClean="0">
                          <a:latin typeface="Arial"/>
                          <a:cs typeface="Arial"/>
                        </a:rPr>
                        <a:t>Ishtiaq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6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4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4112" y="791971"/>
            <a:ext cx="6082030" cy="801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INTRODUCTION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05" dirty="0">
                <a:latin typeface="Arial"/>
                <a:cs typeface="Arial"/>
              </a:rPr>
              <a:t>WHAT </a:t>
            </a:r>
            <a:r>
              <a:rPr sz="1100" b="1" spc="-110" dirty="0">
                <a:latin typeface="Arial"/>
                <a:cs typeface="Arial"/>
              </a:rPr>
              <a:t>IS </a:t>
            </a:r>
            <a:r>
              <a:rPr sz="1100" b="1" spc="-130" dirty="0">
                <a:latin typeface="Arial"/>
                <a:cs typeface="Arial"/>
              </a:rPr>
              <a:t>A </a:t>
            </a:r>
            <a:r>
              <a:rPr sz="1100" b="1" spc="-140" dirty="0">
                <a:latin typeface="Arial"/>
                <a:cs typeface="Arial"/>
              </a:rPr>
              <a:t>STUDY</a:t>
            </a:r>
            <a:r>
              <a:rPr sz="1100" b="1" spc="-90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GUIDE?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  <a:spcBef>
                <a:spcPts val="5"/>
              </a:spcBef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60" dirty="0">
                <a:latin typeface="Arial"/>
                <a:cs typeface="Arial"/>
              </a:rPr>
              <a:t>is an </a:t>
            </a:r>
            <a:r>
              <a:rPr sz="1100" spc="-40" dirty="0">
                <a:latin typeface="Arial"/>
                <a:cs typeface="Arial"/>
              </a:rPr>
              <a:t>aid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to:</a:t>
            </a:r>
            <a:endParaRPr sz="1100">
              <a:latin typeface="Arial"/>
              <a:cs typeface="Arial"/>
            </a:endParaRPr>
          </a:p>
          <a:p>
            <a:pPr marL="550545" marR="5080" indent="-228600">
              <a:lnSpc>
                <a:spcPct val="150900"/>
              </a:lnSpc>
              <a:spcBef>
                <a:spcPts val="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15" dirty="0">
                <a:latin typeface="Arial"/>
                <a:cs typeface="Arial"/>
              </a:rPr>
              <a:t>Inform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5" dirty="0">
                <a:latin typeface="Arial"/>
                <a:cs typeface="Arial"/>
              </a:rPr>
              <a:t>how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program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semester-wise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85" dirty="0">
                <a:latin typeface="Arial"/>
                <a:cs typeface="Arial"/>
              </a:rPr>
              <a:t>has </a:t>
            </a:r>
            <a:r>
              <a:rPr sz="1100" spc="-55" dirty="0">
                <a:latin typeface="Arial"/>
                <a:cs typeface="Arial"/>
              </a:rPr>
              <a:t>been  </a:t>
            </a:r>
            <a:r>
              <a:rPr sz="1100" spc="-50" dirty="0">
                <a:latin typeface="Arial"/>
                <a:cs typeface="Arial"/>
              </a:rPr>
              <a:t>organized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3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0" dirty="0">
                <a:latin typeface="Arial"/>
                <a:cs typeface="Arial"/>
              </a:rPr>
              <a:t>Help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60" dirty="0">
                <a:latin typeface="Arial"/>
                <a:cs typeface="Arial"/>
              </a:rPr>
              <a:t>and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manage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studies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throughout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Guide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5" dirty="0">
                <a:latin typeface="Arial"/>
                <a:cs typeface="Arial"/>
              </a:rPr>
              <a:t>and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regulations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40" dirty="0">
                <a:latin typeface="Arial"/>
                <a:cs typeface="Arial"/>
              </a:rPr>
              <a:t>THE STUDY</a:t>
            </a:r>
            <a:r>
              <a:rPr sz="1100" b="1" spc="-150" dirty="0">
                <a:latin typeface="Arial"/>
                <a:cs typeface="Arial"/>
              </a:rPr>
              <a:t> </a:t>
            </a:r>
            <a:r>
              <a:rPr sz="1100" b="1" spc="-105" dirty="0">
                <a:latin typeface="Arial"/>
                <a:cs typeface="Arial"/>
              </a:rPr>
              <a:t>GUIDE:</a:t>
            </a:r>
            <a:endParaRPr sz="1100">
              <a:latin typeface="Arial"/>
              <a:cs typeface="Arial"/>
            </a:endParaRPr>
          </a:p>
          <a:p>
            <a:pPr marL="550545" marR="1167765" indent="-228600">
              <a:lnSpc>
                <a:spcPct val="152700"/>
              </a:lnSpc>
              <a:spcBef>
                <a:spcPts val="5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Communicates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40" dirty="0">
                <a:latin typeface="Arial"/>
                <a:cs typeface="Arial"/>
              </a:rPr>
              <a:t>organization </a:t>
            </a:r>
            <a:r>
              <a:rPr sz="1100" spc="-55" dirty="0">
                <a:latin typeface="Arial"/>
                <a:cs typeface="Arial"/>
              </a:rPr>
              <a:t>and management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  </a:t>
            </a:r>
            <a:r>
              <a:rPr sz="1100" spc="-75" dirty="0">
                <a:latin typeface="Arial"/>
                <a:cs typeface="Arial"/>
              </a:rPr>
              <a:t>This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contact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right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person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case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65" dirty="0">
                <a:latin typeface="Arial"/>
                <a:cs typeface="Arial"/>
              </a:rPr>
              <a:t> any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difficulty.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Defines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which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expected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achieved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end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550545" marR="8255" indent="-228600" algn="just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546100" algn="l"/>
              </a:tabLst>
            </a:pPr>
            <a:r>
              <a:rPr sz="1100" spc="-25" dirty="0">
                <a:latin typeface="Arial"/>
                <a:cs typeface="Arial"/>
              </a:rPr>
              <a:t>Identifies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45" dirty="0">
                <a:latin typeface="Arial"/>
                <a:cs typeface="Arial"/>
              </a:rPr>
              <a:t>strategies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40" dirty="0">
                <a:latin typeface="Arial"/>
                <a:cs typeface="Arial"/>
              </a:rPr>
              <a:t>lectures,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55" dirty="0">
                <a:latin typeface="Arial"/>
                <a:cs typeface="Arial"/>
              </a:rPr>
              <a:t>teachings,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skills,  </a:t>
            </a:r>
            <a:r>
              <a:rPr sz="1100" spc="-30" dirty="0">
                <a:latin typeface="Arial"/>
                <a:cs typeface="Arial"/>
              </a:rPr>
              <a:t>demonstration, </a:t>
            </a:r>
            <a:r>
              <a:rPr sz="1100" spc="-5" dirty="0">
                <a:latin typeface="Arial"/>
                <a:cs typeface="Arial"/>
              </a:rPr>
              <a:t>tutorial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90" dirty="0">
                <a:latin typeface="Arial"/>
                <a:cs typeface="Arial"/>
              </a:rPr>
              <a:t>case </a:t>
            </a:r>
            <a:r>
              <a:rPr sz="1100" spc="-70" dirty="0">
                <a:latin typeface="Arial"/>
                <a:cs typeface="Arial"/>
              </a:rPr>
              <a:t>based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implemented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60" dirty="0">
                <a:latin typeface="Arial"/>
                <a:cs typeface="Arial"/>
              </a:rPr>
              <a:t>achieve </a:t>
            </a:r>
            <a:r>
              <a:rPr sz="1100" spc="-20" dirty="0">
                <a:latin typeface="Arial"/>
                <a:cs typeface="Arial"/>
              </a:rPr>
              <a:t>the 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marR="6350" indent="-228600">
              <a:lnSpc>
                <a:spcPct val="150000"/>
              </a:lnSpc>
              <a:spcBef>
                <a:spcPts val="9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60" dirty="0">
                <a:latin typeface="Arial"/>
                <a:cs typeface="Arial"/>
              </a:rPr>
              <a:t>Provides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resources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60" dirty="0">
                <a:latin typeface="Arial"/>
                <a:cs typeface="Arial"/>
              </a:rPr>
              <a:t>books, </a:t>
            </a:r>
            <a:r>
              <a:rPr sz="1100" spc="-35" dirty="0">
                <a:latin typeface="Arial"/>
                <a:cs typeface="Arial"/>
              </a:rPr>
              <a:t>computer </a:t>
            </a:r>
            <a:r>
              <a:rPr sz="1100" spc="-65" dirty="0">
                <a:latin typeface="Arial"/>
                <a:cs typeface="Arial"/>
              </a:rPr>
              <a:t>assisted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50" dirty="0">
                <a:latin typeface="Arial"/>
                <a:cs typeface="Arial"/>
              </a:rPr>
              <a:t>programs,  </a:t>
            </a:r>
            <a:r>
              <a:rPr sz="1100" spc="-35" dirty="0">
                <a:latin typeface="Arial"/>
                <a:cs typeface="Arial"/>
              </a:rPr>
              <a:t>web-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links,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journals,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consult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order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maximize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550545" marR="90805" indent="-228600">
              <a:lnSpc>
                <a:spcPct val="151800"/>
              </a:lnSpc>
              <a:spcBef>
                <a:spcPts val="75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45" dirty="0">
                <a:latin typeface="Arial"/>
                <a:cs typeface="Arial"/>
              </a:rPr>
              <a:t>Highlights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contribution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0" dirty="0">
                <a:latin typeface="Arial"/>
                <a:cs typeface="Arial"/>
              </a:rPr>
              <a:t>continuous </a:t>
            </a:r>
            <a:r>
              <a:rPr sz="1100" spc="-55" dirty="0">
                <a:latin typeface="Arial"/>
                <a:cs typeface="Arial"/>
              </a:rPr>
              <a:t>and 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0" dirty="0">
                <a:latin typeface="Arial"/>
                <a:cs typeface="Arial"/>
              </a:rPr>
              <a:t>the  </a:t>
            </a:r>
            <a:r>
              <a:rPr sz="1100" spc="-30" dirty="0">
                <a:latin typeface="Arial"/>
                <a:cs typeface="Arial"/>
              </a:rPr>
              <a:t>student’s overall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performance.</a:t>
            </a:r>
            <a:endParaRPr sz="1100">
              <a:latin typeface="Arial"/>
              <a:cs typeface="Arial"/>
            </a:endParaRPr>
          </a:p>
          <a:p>
            <a:pPr marL="550545" marR="52069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55" dirty="0">
                <a:latin typeface="Arial"/>
                <a:cs typeface="Arial"/>
              </a:rPr>
              <a:t>Includes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5" dirty="0">
                <a:latin typeface="Arial"/>
                <a:cs typeface="Arial"/>
              </a:rPr>
              <a:t>assessment </a:t>
            </a:r>
            <a:r>
              <a:rPr sz="1100" spc="-40" dirty="0">
                <a:latin typeface="Arial"/>
                <a:cs typeface="Arial"/>
              </a:rPr>
              <a:t>methods </a:t>
            </a:r>
            <a:r>
              <a:rPr sz="1100" spc="-5" dirty="0">
                <a:latin typeface="Arial"/>
                <a:cs typeface="Arial"/>
              </a:rPr>
              <a:t>that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determine </a:t>
            </a:r>
            <a:r>
              <a:rPr sz="1100" spc="-50" dirty="0">
                <a:latin typeface="Arial"/>
                <a:cs typeface="Arial"/>
              </a:rPr>
              <a:t>every </a:t>
            </a:r>
            <a:r>
              <a:rPr sz="1100" spc="-35" dirty="0">
                <a:latin typeface="Arial"/>
                <a:cs typeface="Arial"/>
              </a:rPr>
              <a:t>student’s  </a:t>
            </a:r>
            <a:r>
              <a:rPr sz="1100" spc="-45" dirty="0">
                <a:latin typeface="Arial"/>
                <a:cs typeface="Arial"/>
              </a:rPr>
              <a:t>achievement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55054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545465" algn="l"/>
                <a:tab pos="546100" algn="l"/>
              </a:tabLst>
            </a:pPr>
            <a:r>
              <a:rPr sz="1100" spc="-90" dirty="0">
                <a:latin typeface="Arial"/>
                <a:cs typeface="Arial"/>
              </a:rPr>
              <a:t>Focuses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20" dirty="0">
                <a:latin typeface="Arial"/>
                <a:cs typeface="Arial"/>
              </a:rPr>
              <a:t>information </a:t>
            </a:r>
            <a:r>
              <a:rPr sz="1100" spc="-30" dirty="0">
                <a:latin typeface="Arial"/>
                <a:cs typeface="Arial"/>
              </a:rPr>
              <a:t>pertaining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examination policy, </a:t>
            </a:r>
            <a:r>
              <a:rPr sz="1100" spc="-45" dirty="0">
                <a:latin typeface="Arial"/>
                <a:cs typeface="Arial"/>
              </a:rPr>
              <a:t>rules </a:t>
            </a:r>
            <a:r>
              <a:rPr sz="1100" spc="-5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regulations.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93345">
              <a:lnSpc>
                <a:spcPct val="100000"/>
              </a:lnSpc>
            </a:pPr>
            <a:r>
              <a:rPr sz="1100" b="1" spc="-120" dirty="0">
                <a:latin typeface="Arial"/>
                <a:cs typeface="Arial"/>
              </a:rPr>
              <a:t>CURRICULUM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35" dirty="0">
                <a:latin typeface="Arial"/>
                <a:cs typeface="Arial"/>
              </a:rPr>
              <a:t>FRAMEWORK</a:t>
            </a:r>
            <a:endParaRPr sz="11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60"/>
              </a:spcBef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experience </a:t>
            </a:r>
            <a:r>
              <a:rPr sz="1100" i="1" spc="-60" dirty="0">
                <a:latin typeface="Trebuchet MS"/>
                <a:cs typeface="Trebuchet MS"/>
              </a:rPr>
              <a:t>integrated </a:t>
            </a:r>
            <a:r>
              <a:rPr sz="1100" i="1" spc="-70" dirty="0">
                <a:latin typeface="Trebuchet MS"/>
                <a:cs typeface="Trebuchet MS"/>
              </a:rPr>
              <a:t>curriculum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1</a:t>
            </a:r>
            <a:r>
              <a:rPr sz="1050" spc="-44" baseline="31746" dirty="0">
                <a:latin typeface="Arial"/>
                <a:cs typeface="Arial"/>
              </a:rPr>
              <a:t>st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2</a:t>
            </a:r>
            <a:r>
              <a:rPr sz="1050" spc="-52" baseline="31746" dirty="0">
                <a:latin typeface="Arial"/>
                <a:cs typeface="Arial"/>
              </a:rPr>
              <a:t>nd</a:t>
            </a:r>
            <a:r>
              <a:rPr sz="1050" spc="-120" baseline="31746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semesters</a:t>
            </a:r>
            <a:r>
              <a:rPr sz="1100" b="1" spc="-55" dirty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93345" marR="83185">
              <a:lnSpc>
                <a:spcPct val="152400"/>
              </a:lnSpc>
              <a:spcBef>
                <a:spcPts val="725"/>
              </a:spcBef>
            </a:pPr>
            <a:r>
              <a:rPr sz="1100" b="1" spc="-135" dirty="0">
                <a:latin typeface="Arial"/>
                <a:cs typeface="Arial"/>
              </a:rPr>
              <a:t>INTEGRATED </a:t>
            </a:r>
            <a:r>
              <a:rPr sz="1100" b="1" spc="-125" dirty="0">
                <a:latin typeface="Arial"/>
                <a:cs typeface="Arial"/>
              </a:rPr>
              <a:t>CURRICULUM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65" dirty="0">
                <a:latin typeface="Arial"/>
                <a:cs typeface="Arial"/>
              </a:rPr>
              <a:t>system-based </a:t>
            </a:r>
            <a:r>
              <a:rPr sz="1100" spc="-45" dirty="0">
                <a:latin typeface="Arial"/>
                <a:cs typeface="Arial"/>
              </a:rPr>
              <a:t>modules </a:t>
            </a:r>
            <a:r>
              <a:rPr sz="1100" spc="-70" dirty="0">
                <a:latin typeface="Arial"/>
                <a:cs typeface="Arial"/>
              </a:rPr>
              <a:t>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90" dirty="0">
                <a:latin typeface="Arial"/>
                <a:cs typeface="Arial"/>
              </a:rPr>
              <a:t>Head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80" dirty="0">
                <a:latin typeface="Arial"/>
                <a:cs typeface="Arial"/>
              </a:rPr>
              <a:t>Neck, </a:t>
            </a:r>
            <a:r>
              <a:rPr sz="1100" spc="-75" dirty="0">
                <a:latin typeface="Arial"/>
                <a:cs typeface="Arial"/>
              </a:rPr>
              <a:t>Neurosciences  </a:t>
            </a:r>
            <a:r>
              <a:rPr sz="1100" spc="-65" dirty="0">
                <a:latin typeface="Arial"/>
                <a:cs typeface="Arial"/>
              </a:rPr>
              <a:t>and Endocrinology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5" dirty="0">
                <a:latin typeface="Arial"/>
                <a:cs typeface="Arial"/>
              </a:rPr>
              <a:t>links </a:t>
            </a:r>
            <a:r>
              <a:rPr sz="1100" spc="-65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problems. </a:t>
            </a:r>
            <a:r>
              <a:rPr sz="1100" spc="-35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 </a:t>
            </a:r>
            <a:r>
              <a:rPr sz="1100" spc="-70" dirty="0">
                <a:latin typeface="Arial"/>
                <a:cs typeface="Arial"/>
              </a:rPr>
              <a:t>means  </a:t>
            </a:r>
            <a:r>
              <a:rPr sz="1100" dirty="0">
                <a:latin typeface="Arial"/>
                <a:cs typeface="Arial"/>
              </a:rPr>
              <a:t>that </a:t>
            </a:r>
            <a:r>
              <a:rPr sz="1100" spc="-5" dirty="0">
                <a:latin typeface="Arial"/>
                <a:cs typeface="Arial"/>
              </a:rPr>
              <a:t>subjects </a:t>
            </a:r>
            <a:r>
              <a:rPr sz="1100" spc="-10" dirty="0">
                <a:latin typeface="Arial"/>
                <a:cs typeface="Arial"/>
              </a:rPr>
              <a:t>are </a:t>
            </a:r>
            <a:r>
              <a:rPr sz="1100" dirty="0">
                <a:latin typeface="Arial"/>
                <a:cs typeface="Arial"/>
              </a:rPr>
              <a:t>presented </a:t>
            </a:r>
            <a:r>
              <a:rPr sz="1100" spc="-80" dirty="0">
                <a:latin typeface="Arial"/>
                <a:cs typeface="Arial"/>
              </a:rPr>
              <a:t>as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0" dirty="0">
                <a:latin typeface="Arial"/>
                <a:cs typeface="Arial"/>
              </a:rPr>
              <a:t>meaningful </a:t>
            </a:r>
            <a:r>
              <a:rPr sz="1100" spc="20" dirty="0">
                <a:latin typeface="Arial"/>
                <a:cs typeface="Arial"/>
              </a:rPr>
              <a:t>whole.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40" dirty="0">
                <a:latin typeface="Arial"/>
                <a:cs typeface="Arial"/>
              </a:rPr>
              <a:t>will </a:t>
            </a:r>
            <a:r>
              <a:rPr sz="1100" spc="-20" dirty="0">
                <a:latin typeface="Arial"/>
                <a:cs typeface="Arial"/>
              </a:rPr>
              <a:t>be </a:t>
            </a:r>
            <a:r>
              <a:rPr sz="1100" spc="5" dirty="0">
                <a:latin typeface="Arial"/>
                <a:cs typeface="Arial"/>
              </a:rPr>
              <a:t>able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" dirty="0">
                <a:latin typeface="Arial"/>
                <a:cs typeface="Arial"/>
              </a:rPr>
              <a:t>better  </a:t>
            </a:r>
            <a:r>
              <a:rPr sz="1100" spc="-40" dirty="0">
                <a:latin typeface="Arial"/>
                <a:cs typeface="Arial"/>
              </a:rPr>
              <a:t>understanding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basic</a:t>
            </a:r>
            <a:r>
              <a:rPr sz="1100" spc="-75" dirty="0">
                <a:latin typeface="Arial"/>
                <a:cs typeface="Arial"/>
              </a:rPr>
              <a:t> sciences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when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repeatedly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learn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relation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examples.</a:t>
            </a:r>
            <a:endParaRPr sz="1100">
              <a:latin typeface="Arial"/>
              <a:cs typeface="Arial"/>
            </a:endParaRPr>
          </a:p>
          <a:p>
            <a:pPr marL="93345" marR="26034">
              <a:lnSpc>
                <a:spcPct val="152700"/>
              </a:lnSpc>
            </a:pPr>
            <a:r>
              <a:rPr sz="1100" spc="-90" dirty="0">
                <a:latin typeface="Arial"/>
                <a:cs typeface="Arial"/>
              </a:rPr>
              <a:t>Case-based </a:t>
            </a:r>
            <a:r>
              <a:rPr sz="1100" spc="-65" dirty="0">
                <a:latin typeface="Arial"/>
                <a:cs typeface="Arial"/>
              </a:rPr>
              <a:t>discussions, </a:t>
            </a:r>
            <a:r>
              <a:rPr sz="1100" spc="-45" dirty="0">
                <a:latin typeface="Arial"/>
                <a:cs typeface="Arial"/>
              </a:rPr>
              <a:t>computer-based </a:t>
            </a:r>
            <a:r>
              <a:rPr sz="1100" spc="-60" dirty="0">
                <a:latin typeface="Arial"/>
                <a:cs typeface="Arial"/>
              </a:rPr>
              <a:t>assignments, </a:t>
            </a:r>
            <a:r>
              <a:rPr sz="1100" spc="-40" dirty="0">
                <a:latin typeface="Arial"/>
                <a:cs typeface="Arial"/>
              </a:rPr>
              <a:t>early </a:t>
            </a:r>
            <a:r>
              <a:rPr sz="1100" spc="-60" dirty="0">
                <a:latin typeface="Arial"/>
                <a:cs typeface="Arial"/>
              </a:rPr>
              <a:t>exposure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clinics, wards,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skills  </a:t>
            </a:r>
            <a:r>
              <a:rPr sz="1100" spc="-35" dirty="0">
                <a:latin typeface="Arial"/>
                <a:cs typeface="Arial"/>
              </a:rPr>
              <a:t>acquisition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40" dirty="0">
                <a:latin typeface="Arial"/>
                <a:cs typeface="Arial"/>
              </a:rPr>
              <a:t>lab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physiotherapy </a:t>
            </a:r>
            <a:r>
              <a:rPr sz="1100" spc="-30" dirty="0">
                <a:latin typeface="Arial"/>
                <a:cs typeface="Arial"/>
              </a:rPr>
              <a:t>department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45" dirty="0">
                <a:latin typeface="Arial"/>
                <a:cs typeface="Arial"/>
              </a:rPr>
              <a:t>characteristics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30" dirty="0">
                <a:latin typeface="Arial"/>
                <a:cs typeface="Arial"/>
              </a:rPr>
              <a:t>integrated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program.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4844922"/>
            <a:ext cx="6002020" cy="403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latin typeface="Arial"/>
                <a:cs typeface="Arial"/>
              </a:rPr>
              <a:t>LEARNING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METHODOLOGIES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0" dirty="0">
                <a:latin typeface="Arial"/>
                <a:cs typeface="Arial"/>
              </a:rPr>
              <a:t>following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teaching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methods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are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promote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better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understanding: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464820" indent="-224154">
              <a:lnSpc>
                <a:spcPct val="100000"/>
              </a:lnSpc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25" dirty="0">
                <a:latin typeface="Arial"/>
                <a:cs typeface="Arial"/>
              </a:rPr>
              <a:t>Interactive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0" dirty="0">
                <a:latin typeface="Arial"/>
                <a:cs typeface="Arial"/>
              </a:rPr>
              <a:t>Hospital </a:t>
            </a:r>
            <a:r>
              <a:rPr sz="1100" spc="120" dirty="0">
                <a:latin typeface="Arial"/>
                <a:cs typeface="Arial"/>
              </a:rPr>
              <a:t>/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Clinic </a:t>
            </a:r>
            <a:r>
              <a:rPr sz="1100" spc="-40" dirty="0">
                <a:latin typeface="Arial"/>
                <a:cs typeface="Arial"/>
              </a:rPr>
              <a:t>visits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Small </a:t>
            </a:r>
            <a:r>
              <a:rPr sz="1100" spc="-55" dirty="0">
                <a:latin typeface="Arial"/>
                <a:cs typeface="Arial"/>
              </a:rPr>
              <a:t>Group </a:t>
            </a:r>
            <a:r>
              <a:rPr sz="1100" spc="-65" dirty="0">
                <a:latin typeface="Arial"/>
                <a:cs typeface="Arial"/>
              </a:rPr>
              <a:t>Discussion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Case- </a:t>
            </a:r>
            <a:r>
              <a:rPr sz="1100" spc="-95" dirty="0">
                <a:latin typeface="Arial"/>
                <a:cs typeface="Arial"/>
              </a:rPr>
              <a:t>Based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Learning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5" dirty="0">
                <a:latin typeface="Arial"/>
                <a:cs typeface="Arial"/>
              </a:rPr>
              <a:t>Practicals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Skills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session</a:t>
            </a:r>
            <a:endParaRPr sz="1100">
              <a:latin typeface="Arial"/>
              <a:cs typeface="Arial"/>
            </a:endParaRPr>
          </a:p>
          <a:p>
            <a:pPr marL="464820" indent="-224154">
              <a:lnSpc>
                <a:spcPct val="1000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70" dirty="0">
                <a:latin typeface="Arial"/>
                <a:cs typeface="Arial"/>
              </a:rPr>
              <a:t>Self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Study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spc="-125" dirty="0">
                <a:latin typeface="Arial"/>
                <a:cs typeface="Arial"/>
              </a:rPr>
              <a:t>INTERACTIVE</a:t>
            </a:r>
            <a:r>
              <a:rPr sz="1100" b="1" spc="-60" dirty="0">
                <a:latin typeface="Arial"/>
                <a:cs typeface="Arial"/>
              </a:rPr>
              <a:t> </a:t>
            </a:r>
            <a:r>
              <a:rPr sz="1100" b="1" spc="-180" dirty="0">
                <a:latin typeface="Arial"/>
                <a:cs typeface="Arial"/>
              </a:rPr>
              <a:t>LECTURES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ts val="2020"/>
              </a:lnSpc>
              <a:spcBef>
                <a:spcPts val="170"/>
              </a:spcBef>
            </a:pP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0" dirty="0">
                <a:latin typeface="Arial"/>
                <a:cs typeface="Arial"/>
              </a:rPr>
              <a:t>large </a:t>
            </a:r>
            <a:r>
              <a:rPr sz="1100" spc="-40" dirty="0">
                <a:latin typeface="Arial"/>
                <a:cs typeface="Arial"/>
              </a:rPr>
              <a:t>group, </a:t>
            </a:r>
            <a:r>
              <a:rPr sz="1100" spc="-20" dirty="0">
                <a:latin typeface="Arial"/>
                <a:cs typeface="Arial"/>
              </a:rPr>
              <a:t>the lecturer </a:t>
            </a:r>
            <a:r>
              <a:rPr sz="1100" spc="-35" dirty="0">
                <a:latin typeface="Arial"/>
                <a:cs typeface="Arial"/>
              </a:rPr>
              <a:t>introduces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topic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5" dirty="0">
                <a:latin typeface="Arial"/>
                <a:cs typeface="Arial"/>
              </a:rPr>
              <a:t>common </a:t>
            </a:r>
            <a:r>
              <a:rPr sz="1100" spc="-35" dirty="0">
                <a:latin typeface="Arial"/>
                <a:cs typeface="Arial"/>
              </a:rPr>
              <a:t>clinical conditions </a:t>
            </a:r>
            <a:r>
              <a:rPr sz="1100" spc="-65" dirty="0">
                <a:latin typeface="Arial"/>
                <a:cs typeface="Arial"/>
              </a:rPr>
              <a:t>and </a:t>
            </a:r>
            <a:r>
              <a:rPr sz="1100" spc="-55" dirty="0">
                <a:latin typeface="Arial"/>
                <a:cs typeface="Arial"/>
              </a:rPr>
              <a:t>explains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underlying  </a:t>
            </a:r>
            <a:r>
              <a:rPr sz="1100" spc="-50" dirty="0">
                <a:latin typeface="Arial"/>
                <a:cs typeface="Arial"/>
              </a:rPr>
              <a:t>phenomena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35" dirty="0">
                <a:latin typeface="Arial"/>
                <a:cs typeface="Arial"/>
              </a:rPr>
              <a:t>pictures, </a:t>
            </a:r>
            <a:r>
              <a:rPr sz="1100" spc="-55" dirty="0">
                <a:latin typeface="Arial"/>
                <a:cs typeface="Arial"/>
              </a:rPr>
              <a:t>videos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patients’ </a:t>
            </a:r>
            <a:r>
              <a:rPr sz="1100" spc="-30" dirty="0">
                <a:latin typeface="Arial"/>
                <a:cs typeface="Arial"/>
              </a:rPr>
              <a:t>interviews, </a:t>
            </a:r>
            <a:r>
              <a:rPr sz="1100" spc="-65" dirty="0">
                <a:latin typeface="Arial"/>
                <a:cs typeface="Arial"/>
              </a:rPr>
              <a:t>exercises, </a:t>
            </a:r>
            <a:r>
              <a:rPr sz="1100" spc="-30" dirty="0">
                <a:latin typeface="Arial"/>
                <a:cs typeface="Arial"/>
              </a:rPr>
              <a:t>etc.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50" dirty="0">
                <a:latin typeface="Arial"/>
                <a:cs typeface="Arial"/>
              </a:rPr>
              <a:t>are  </a:t>
            </a:r>
            <a:r>
              <a:rPr sz="1100" spc="-35" dirty="0">
                <a:latin typeface="Arial"/>
                <a:cs typeface="Arial"/>
              </a:rPr>
              <a:t>actively </a:t>
            </a:r>
            <a:r>
              <a:rPr sz="1100" spc="-40" dirty="0">
                <a:latin typeface="Arial"/>
                <a:cs typeface="Arial"/>
              </a:rPr>
              <a:t>involved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learning</a:t>
            </a:r>
            <a:r>
              <a:rPr sz="1100" spc="-21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process.</a:t>
            </a:r>
            <a:endParaRPr sz="1100">
              <a:latin typeface="Arial"/>
              <a:cs typeface="Arial"/>
            </a:endParaRPr>
          </a:p>
          <a:p>
            <a:pPr marL="12700" marR="8255" algn="just">
              <a:lnSpc>
                <a:spcPct val="153200"/>
              </a:lnSpc>
              <a:spcBef>
                <a:spcPts val="785"/>
              </a:spcBef>
            </a:pPr>
            <a:r>
              <a:rPr sz="1100" b="1" spc="-135" dirty="0">
                <a:latin typeface="Arial"/>
                <a:cs typeface="Arial"/>
              </a:rPr>
              <a:t>HOSPITAL </a:t>
            </a:r>
            <a:r>
              <a:rPr sz="1100" b="1" spc="-110" dirty="0">
                <a:latin typeface="Arial"/>
                <a:cs typeface="Arial"/>
              </a:rPr>
              <a:t>VISITS: </a:t>
            </a: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55" dirty="0">
                <a:latin typeface="Arial"/>
                <a:cs typeface="Arial"/>
              </a:rPr>
              <a:t>small </a:t>
            </a:r>
            <a:r>
              <a:rPr sz="1100" spc="-50" dirty="0">
                <a:latin typeface="Arial"/>
                <a:cs typeface="Arial"/>
              </a:rPr>
              <a:t>groups,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55" dirty="0">
                <a:latin typeface="Arial"/>
                <a:cs typeface="Arial"/>
              </a:rPr>
              <a:t>observe </a:t>
            </a:r>
            <a:r>
              <a:rPr sz="1100" spc="-30" dirty="0">
                <a:latin typeface="Arial"/>
                <a:cs typeface="Arial"/>
              </a:rPr>
              <a:t>patients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80" dirty="0">
                <a:latin typeface="Arial"/>
                <a:cs typeface="Arial"/>
              </a:rPr>
              <a:t>signs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symptoms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hospital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40" dirty="0">
                <a:latin typeface="Arial"/>
                <a:cs typeface="Arial"/>
              </a:rPr>
              <a:t>settings.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25" dirty="0">
                <a:latin typeface="Arial"/>
                <a:cs typeface="Arial"/>
              </a:rPr>
              <a:t>relate </a:t>
            </a:r>
            <a:r>
              <a:rPr sz="1100" spc="-50" dirty="0">
                <a:latin typeface="Arial"/>
                <a:cs typeface="Arial"/>
              </a:rPr>
              <a:t>knowledge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75" dirty="0">
                <a:latin typeface="Arial"/>
                <a:cs typeface="Arial"/>
              </a:rPr>
              <a:t>sciences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relevant  module.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3826" y="793115"/>
            <a:ext cx="4813751" cy="3617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5</a:t>
            </a:fld>
            <a:endParaRPr spc="-55" dirty="0"/>
          </a:p>
        </p:txBody>
      </p:sp>
      <p:sp>
        <p:nvSpPr>
          <p:cNvPr id="8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876" y="426211"/>
            <a:ext cx="6046470" cy="104457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85"/>
              </a:spcBef>
              <a:tabLst>
                <a:tab pos="2996565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>
                <a:latin typeface="Arial"/>
                <a:cs typeface="Arial"/>
              </a:rPr>
              <a:t>	</a:t>
            </a:r>
            <a:endParaRPr sz="1650" baseline="5050">
              <a:latin typeface="Arial"/>
              <a:cs typeface="Arial"/>
            </a:endParaRPr>
          </a:p>
          <a:p>
            <a:pPr marL="12700" marR="12065" algn="just">
              <a:lnSpc>
                <a:spcPct val="152800"/>
              </a:lnSpc>
              <a:spcBef>
                <a:spcPts val="565"/>
              </a:spcBef>
            </a:pPr>
            <a:r>
              <a:rPr sz="1100" b="1" spc="-145" dirty="0">
                <a:latin typeface="Arial"/>
                <a:cs typeface="Arial"/>
              </a:rPr>
              <a:t>SMALL </a:t>
            </a:r>
            <a:r>
              <a:rPr sz="1100" b="1" spc="-135" dirty="0">
                <a:latin typeface="Arial"/>
                <a:cs typeface="Arial"/>
              </a:rPr>
              <a:t>GROUP  </a:t>
            </a:r>
            <a:r>
              <a:rPr sz="1100" b="1" spc="-130" dirty="0">
                <a:latin typeface="Arial"/>
                <a:cs typeface="Arial"/>
              </a:rPr>
              <a:t>DISCUSSION </a:t>
            </a:r>
            <a:r>
              <a:rPr sz="1100" b="1" spc="-114" dirty="0">
                <a:latin typeface="Arial"/>
                <a:cs typeface="Arial"/>
              </a:rPr>
              <a:t>(SGDS): </a:t>
            </a:r>
            <a:r>
              <a:rPr sz="1100" spc="-7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55" dirty="0">
                <a:latin typeface="Arial"/>
                <a:cs typeface="Arial"/>
              </a:rPr>
              <a:t>helps </a:t>
            </a:r>
            <a:r>
              <a:rPr sz="1100" spc="-45" dirty="0">
                <a:latin typeface="Arial"/>
                <a:cs typeface="Arial"/>
              </a:rPr>
              <a:t>students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5" dirty="0">
                <a:latin typeface="Arial"/>
                <a:cs typeface="Arial"/>
              </a:rPr>
              <a:t>concepts </a:t>
            </a:r>
            <a:r>
              <a:rPr sz="1100" spc="-45" dirty="0">
                <a:latin typeface="Arial"/>
                <a:cs typeface="Arial"/>
              </a:rPr>
              <a:t>acquire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20" dirty="0">
                <a:latin typeface="Arial"/>
                <a:cs typeface="Arial"/>
              </a:rPr>
              <a:t>attitudes. </a:t>
            </a:r>
            <a:r>
              <a:rPr sz="1100" spc="-95" dirty="0">
                <a:latin typeface="Arial"/>
                <a:cs typeface="Arial"/>
              </a:rPr>
              <a:t>Sessions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70" dirty="0">
                <a:latin typeface="Arial"/>
                <a:cs typeface="Arial"/>
              </a:rPr>
              <a:t>exercises such </a:t>
            </a:r>
            <a:r>
              <a:rPr sz="1100" spc="-105" dirty="0">
                <a:latin typeface="Arial"/>
                <a:cs typeface="Arial"/>
              </a:rPr>
              <a:t>as </a:t>
            </a:r>
            <a:r>
              <a:rPr sz="1100" spc="-20" dirty="0">
                <a:latin typeface="Arial"/>
                <a:cs typeface="Arial"/>
              </a:rPr>
              <a:t>patient </a:t>
            </a:r>
            <a:r>
              <a:rPr sz="1100" spc="-85" dirty="0">
                <a:latin typeface="Arial"/>
                <a:cs typeface="Arial"/>
              </a:rPr>
              <a:t>case, </a:t>
            </a:r>
            <a:r>
              <a:rPr sz="1100" spc="-30" dirty="0">
                <a:latin typeface="Arial"/>
                <a:cs typeface="Arial"/>
              </a:rPr>
              <a:t>interviews </a:t>
            </a:r>
            <a:r>
              <a:rPr sz="1100" spc="-5" dirty="0">
                <a:latin typeface="Arial"/>
                <a:cs typeface="Arial"/>
              </a:rPr>
              <a:t>or 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35" dirty="0">
                <a:latin typeface="Arial"/>
                <a:cs typeface="Arial"/>
              </a:rPr>
              <a:t>topics. </a:t>
            </a:r>
            <a:r>
              <a:rPr sz="1100" spc="-55" dirty="0">
                <a:latin typeface="Arial"/>
                <a:cs typeface="Arial"/>
              </a:rPr>
              <a:t>Students  </a:t>
            </a:r>
            <a:r>
              <a:rPr sz="1100" spc="-70" dirty="0">
                <a:latin typeface="Arial"/>
                <a:cs typeface="Arial"/>
              </a:rPr>
              <a:t>exchange  </a:t>
            </a:r>
            <a:r>
              <a:rPr sz="1100" spc="-40" dirty="0">
                <a:latin typeface="Arial"/>
                <a:cs typeface="Arial"/>
              </a:rPr>
              <a:t>opinions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45" dirty="0">
                <a:latin typeface="Arial"/>
                <a:cs typeface="Arial"/>
              </a:rPr>
              <a:t>apply  </a:t>
            </a:r>
            <a:r>
              <a:rPr sz="1100" spc="-50" dirty="0">
                <a:latin typeface="Arial"/>
                <a:cs typeface="Arial"/>
              </a:rPr>
              <a:t>knowledge  </a:t>
            </a:r>
            <a:r>
              <a:rPr sz="1100" spc="-55" dirty="0">
                <a:latin typeface="Arial"/>
                <a:cs typeface="Arial"/>
              </a:rPr>
              <a:t>gained  </a:t>
            </a:r>
            <a:r>
              <a:rPr sz="1100" spc="-10" dirty="0">
                <a:latin typeface="Arial"/>
                <a:cs typeface="Arial"/>
              </a:rPr>
              <a:t>from </a:t>
            </a:r>
            <a:r>
              <a:rPr sz="1100" spc="-35" dirty="0">
                <a:latin typeface="Arial"/>
                <a:cs typeface="Arial"/>
              </a:rPr>
              <a:t>lectures, </a:t>
            </a:r>
            <a:r>
              <a:rPr sz="1100" spc="-15" dirty="0">
                <a:latin typeface="Arial"/>
                <a:cs typeface="Arial"/>
              </a:rPr>
              <a:t>tutorials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6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20876" y="1534413"/>
            <a:ext cx="6050280" cy="3510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latin typeface="Arial"/>
                <a:cs typeface="Arial"/>
              </a:rPr>
              <a:t>self study.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5" dirty="0">
                <a:latin typeface="Arial"/>
                <a:cs typeface="Arial"/>
              </a:rPr>
              <a:t>facilitator </a:t>
            </a:r>
            <a:r>
              <a:rPr sz="1100" spc="-30" dirty="0">
                <a:latin typeface="Arial"/>
                <a:cs typeface="Arial"/>
              </a:rPr>
              <a:t>role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85" dirty="0">
                <a:latin typeface="Arial"/>
                <a:cs typeface="Arial"/>
              </a:rPr>
              <a:t>ask </a:t>
            </a:r>
            <a:r>
              <a:rPr sz="1100" spc="-35" dirty="0">
                <a:latin typeface="Arial"/>
                <a:cs typeface="Arial"/>
              </a:rPr>
              <a:t>probing </a:t>
            </a:r>
            <a:r>
              <a:rPr sz="1100" spc="-45" dirty="0">
                <a:latin typeface="Arial"/>
                <a:cs typeface="Arial"/>
              </a:rPr>
              <a:t>questions, </a:t>
            </a:r>
            <a:r>
              <a:rPr sz="1100" spc="-55" dirty="0">
                <a:latin typeface="Arial"/>
                <a:cs typeface="Arial"/>
              </a:rPr>
              <a:t>summarize,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0" dirty="0">
                <a:latin typeface="Arial"/>
                <a:cs typeface="Arial"/>
              </a:rPr>
              <a:t>rephrase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30" dirty="0">
                <a:latin typeface="Arial"/>
                <a:cs typeface="Arial"/>
              </a:rPr>
              <a:t>clarify </a:t>
            </a:r>
            <a:r>
              <a:rPr sz="1100" spc="-50" dirty="0">
                <a:latin typeface="Arial"/>
                <a:cs typeface="Arial"/>
              </a:rPr>
              <a:t>concepts.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15875" algn="just">
              <a:lnSpc>
                <a:spcPct val="152300"/>
              </a:lnSpc>
            </a:pPr>
            <a:r>
              <a:rPr sz="1100" b="1" spc="-160" dirty="0">
                <a:latin typeface="Arial"/>
                <a:cs typeface="Arial"/>
              </a:rPr>
              <a:t>CASE-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165" dirty="0">
                <a:latin typeface="Arial"/>
                <a:cs typeface="Arial"/>
              </a:rPr>
              <a:t>BASED </a:t>
            </a:r>
            <a:r>
              <a:rPr sz="1100" b="1" spc="-125" dirty="0">
                <a:latin typeface="Arial"/>
                <a:cs typeface="Arial"/>
              </a:rPr>
              <a:t>LEARNING: </a:t>
            </a: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50" dirty="0">
                <a:latin typeface="Arial"/>
                <a:cs typeface="Arial"/>
              </a:rPr>
              <a:t>small </a:t>
            </a:r>
            <a:r>
              <a:rPr sz="1100" spc="-40" dirty="0">
                <a:latin typeface="Arial"/>
                <a:cs typeface="Arial"/>
              </a:rPr>
              <a:t>group </a:t>
            </a:r>
            <a:r>
              <a:rPr sz="1100" spc="-60" dirty="0">
                <a:latin typeface="Arial"/>
                <a:cs typeface="Arial"/>
              </a:rPr>
              <a:t>discussion </a:t>
            </a:r>
            <a:r>
              <a:rPr sz="1100" spc="-15" dirty="0">
                <a:latin typeface="Arial"/>
                <a:cs typeface="Arial"/>
              </a:rPr>
              <a:t>format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focused </a:t>
            </a:r>
            <a:r>
              <a:rPr sz="1100" spc="-40" dirty="0">
                <a:latin typeface="Arial"/>
                <a:cs typeface="Arial"/>
              </a:rPr>
              <a:t>around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60" dirty="0">
                <a:latin typeface="Arial"/>
                <a:cs typeface="Arial"/>
              </a:rPr>
              <a:t>series </a:t>
            </a:r>
            <a:r>
              <a:rPr sz="1100" dirty="0">
                <a:latin typeface="Arial"/>
                <a:cs typeface="Arial"/>
              </a:rPr>
              <a:t>of 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spc="-145" dirty="0">
                <a:latin typeface="Arial"/>
                <a:cs typeface="Arial"/>
              </a:rPr>
              <a:t>based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35" dirty="0">
                <a:latin typeface="Arial"/>
                <a:cs typeface="Arial"/>
              </a:rPr>
              <a:t>clinical </a:t>
            </a:r>
            <a:r>
              <a:rPr sz="1100" spc="-50" dirty="0">
                <a:latin typeface="Arial"/>
                <a:cs typeface="Arial"/>
              </a:rPr>
              <a:t>scenario.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0" dirty="0">
                <a:latin typeface="Arial"/>
                <a:cs typeface="Arial"/>
              </a:rPr>
              <a:t>discuss </a:t>
            </a:r>
            <a:r>
              <a:rPr sz="1100" spc="-55" dirty="0">
                <a:latin typeface="Arial"/>
                <a:cs typeface="Arial"/>
              </a:rPr>
              <a:t>and answer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applying </a:t>
            </a:r>
            <a:r>
              <a:rPr sz="1100" spc="-30" dirty="0">
                <a:latin typeface="Arial"/>
                <a:cs typeface="Arial"/>
              </a:rPr>
              <a:t>relevant  </a:t>
            </a:r>
            <a:r>
              <a:rPr sz="1100" spc="-45" dirty="0">
                <a:latin typeface="Arial"/>
                <a:cs typeface="Arial"/>
              </a:rPr>
              <a:t>knowledge </a:t>
            </a:r>
            <a:r>
              <a:rPr sz="1100" spc="-55" dirty="0">
                <a:latin typeface="Arial"/>
                <a:cs typeface="Arial"/>
              </a:rPr>
              <a:t>gained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70" dirty="0">
                <a:latin typeface="Arial"/>
                <a:cs typeface="Arial"/>
              </a:rPr>
              <a:t>basic </a:t>
            </a:r>
            <a:r>
              <a:rPr sz="1100" spc="-30" dirty="0">
                <a:latin typeface="Arial"/>
                <a:cs typeface="Arial"/>
              </a:rPr>
              <a:t>health </a:t>
            </a:r>
            <a:r>
              <a:rPr sz="1100" spc="-80" dirty="0">
                <a:latin typeface="Arial"/>
                <a:cs typeface="Arial"/>
              </a:rPr>
              <a:t>sciences </a:t>
            </a:r>
            <a:r>
              <a:rPr sz="1100" spc="-35" dirty="0">
                <a:latin typeface="Arial"/>
                <a:cs typeface="Arial"/>
              </a:rPr>
              <a:t>during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19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21590" algn="just">
              <a:lnSpc>
                <a:spcPct val="153000"/>
              </a:lnSpc>
            </a:pPr>
            <a:r>
              <a:rPr sz="1100" b="1" spc="-145" dirty="0">
                <a:latin typeface="Arial"/>
                <a:cs typeface="Arial"/>
              </a:rPr>
              <a:t>PRACTICAL: </a:t>
            </a:r>
            <a:r>
              <a:rPr sz="1100" spc="-90" dirty="0">
                <a:latin typeface="Arial"/>
                <a:cs typeface="Arial"/>
              </a:rPr>
              <a:t>Basic </a:t>
            </a:r>
            <a:r>
              <a:rPr sz="1100" spc="-70" dirty="0">
                <a:latin typeface="Arial"/>
                <a:cs typeface="Arial"/>
              </a:rPr>
              <a:t>science </a:t>
            </a:r>
            <a:r>
              <a:rPr sz="1100" spc="-45" dirty="0">
                <a:latin typeface="Arial"/>
                <a:cs typeface="Arial"/>
              </a:rPr>
              <a:t>practicals </a:t>
            </a:r>
            <a:r>
              <a:rPr sz="1100" spc="-30" dirty="0">
                <a:latin typeface="Arial"/>
                <a:cs typeface="Arial"/>
              </a:rPr>
              <a:t>related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anatomy, </a:t>
            </a:r>
            <a:r>
              <a:rPr sz="1100" spc="-35" dirty="0">
                <a:latin typeface="Arial"/>
                <a:cs typeface="Arial"/>
              </a:rPr>
              <a:t>biochemistry, </a:t>
            </a:r>
            <a:r>
              <a:rPr sz="1100" spc="-40" dirty="0">
                <a:latin typeface="Arial"/>
                <a:cs typeface="Arial"/>
              </a:rPr>
              <a:t>pathology, </a:t>
            </a:r>
            <a:r>
              <a:rPr sz="1100" spc="-55" dirty="0">
                <a:latin typeface="Arial"/>
                <a:cs typeface="Arial"/>
              </a:rPr>
              <a:t>pharmacology </a:t>
            </a:r>
            <a:r>
              <a:rPr sz="1100" spc="-60" dirty="0">
                <a:latin typeface="Arial"/>
                <a:cs typeface="Arial"/>
              </a:rPr>
              <a:t>and  </a:t>
            </a:r>
            <a:r>
              <a:rPr sz="1100" spc="-50" dirty="0">
                <a:latin typeface="Arial"/>
                <a:cs typeface="Arial"/>
              </a:rPr>
              <a:t>physiology are </a:t>
            </a:r>
            <a:r>
              <a:rPr sz="1100" spc="-60" dirty="0">
                <a:latin typeface="Arial"/>
                <a:cs typeface="Arial"/>
              </a:rPr>
              <a:t>scheduled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learning.</a:t>
            </a:r>
            <a:endParaRPr sz="1100">
              <a:latin typeface="Arial"/>
              <a:cs typeface="Arial"/>
            </a:endParaRPr>
          </a:p>
          <a:p>
            <a:pPr marL="12700" marR="16510" algn="just">
              <a:lnSpc>
                <a:spcPct val="152700"/>
              </a:lnSpc>
              <a:spcBef>
                <a:spcPts val="985"/>
              </a:spcBef>
            </a:pPr>
            <a:r>
              <a:rPr sz="1100" b="1" spc="-175" dirty="0">
                <a:latin typeface="Arial"/>
                <a:cs typeface="Arial"/>
              </a:rPr>
              <a:t>SKILLS </a:t>
            </a:r>
            <a:r>
              <a:rPr sz="1100" b="1" spc="-145" dirty="0">
                <a:latin typeface="Arial"/>
                <a:cs typeface="Arial"/>
              </a:rPr>
              <a:t>SESSION: </a:t>
            </a:r>
            <a:r>
              <a:rPr sz="1100" spc="-7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relevant </a:t>
            </a:r>
            <a:r>
              <a:rPr sz="1100" spc="15" dirty="0">
                <a:latin typeface="Arial"/>
                <a:cs typeface="Arial"/>
              </a:rPr>
              <a:t>to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40" dirty="0">
                <a:latin typeface="Arial"/>
                <a:cs typeface="Arial"/>
              </a:rPr>
              <a:t>module </a:t>
            </a:r>
            <a:r>
              <a:rPr sz="1100" spc="-50" dirty="0">
                <a:latin typeface="Arial"/>
                <a:cs typeface="Arial"/>
              </a:rPr>
              <a:t>are 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practiced </a:t>
            </a:r>
            <a:r>
              <a:rPr sz="1100" spc="-35" dirty="0">
                <a:latin typeface="Arial"/>
                <a:cs typeface="Arial"/>
              </a:rPr>
              <a:t>where </a:t>
            </a:r>
            <a:r>
              <a:rPr sz="1100" spc="-45" dirty="0">
                <a:latin typeface="Arial"/>
                <a:cs typeface="Arial"/>
              </a:rPr>
              <a:t>applicable </a:t>
            </a:r>
            <a:r>
              <a:rPr sz="1100" spc="-15" dirty="0">
                <a:latin typeface="Arial"/>
                <a:cs typeface="Arial"/>
              </a:rPr>
              <a:t>in  </a:t>
            </a:r>
            <a:r>
              <a:rPr sz="1100" spc="-50" dirty="0">
                <a:latin typeface="Arial"/>
                <a:cs typeface="Arial"/>
              </a:rPr>
              <a:t>skills </a:t>
            </a:r>
            <a:r>
              <a:rPr sz="1100" spc="-30" dirty="0">
                <a:latin typeface="Arial"/>
                <a:cs typeface="Arial"/>
              </a:rPr>
              <a:t>laboratory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Department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Physiotherapy.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2400"/>
              </a:lnSpc>
            </a:pPr>
            <a:r>
              <a:rPr sz="1100" b="1" spc="-200" dirty="0">
                <a:latin typeface="Arial"/>
                <a:cs typeface="Arial"/>
              </a:rPr>
              <a:t>SELF </a:t>
            </a:r>
            <a:r>
              <a:rPr sz="1100" b="1" spc="-125" dirty="0">
                <a:latin typeface="Arial"/>
                <a:cs typeface="Arial"/>
              </a:rPr>
              <a:t>STUDY: </a:t>
            </a:r>
            <a:r>
              <a:rPr sz="1100" spc="-45" dirty="0">
                <a:latin typeface="Arial"/>
                <a:cs typeface="Arial"/>
              </a:rPr>
              <a:t>Students’ </a:t>
            </a:r>
            <a:r>
              <a:rPr sz="1100" spc="-85" dirty="0">
                <a:latin typeface="Arial"/>
                <a:cs typeface="Arial"/>
              </a:rPr>
              <a:t>assume </a:t>
            </a:r>
            <a:r>
              <a:rPr sz="1100" spc="-35" dirty="0">
                <a:latin typeface="Arial"/>
                <a:cs typeface="Arial"/>
              </a:rPr>
              <a:t>responsibilities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 </a:t>
            </a:r>
            <a:r>
              <a:rPr sz="1100" spc="-25" dirty="0">
                <a:latin typeface="Arial"/>
                <a:cs typeface="Arial"/>
              </a:rPr>
              <a:t>through </a:t>
            </a: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45" dirty="0">
                <a:latin typeface="Arial"/>
                <a:cs typeface="Arial"/>
              </a:rPr>
              <a:t>study, </a:t>
            </a:r>
            <a:r>
              <a:rPr sz="1100" spc="-55" dirty="0">
                <a:latin typeface="Arial"/>
                <a:cs typeface="Arial"/>
              </a:rPr>
              <a:t>sharing </a:t>
            </a:r>
            <a:r>
              <a:rPr sz="1100" spc="-110" dirty="0">
                <a:latin typeface="Arial"/>
                <a:cs typeface="Arial"/>
              </a:rPr>
              <a:t>and  </a:t>
            </a:r>
            <a:r>
              <a:rPr sz="1100" spc="-65" dirty="0">
                <a:latin typeface="Arial"/>
                <a:cs typeface="Arial"/>
              </a:rPr>
              <a:t>discussing </a:t>
            </a:r>
            <a:r>
              <a:rPr sz="1100" spc="5" dirty="0">
                <a:latin typeface="Arial"/>
                <a:cs typeface="Arial"/>
              </a:rPr>
              <a:t>with </a:t>
            </a:r>
            <a:r>
              <a:rPr sz="1100" spc="-55" dirty="0">
                <a:latin typeface="Arial"/>
                <a:cs typeface="Arial"/>
              </a:rPr>
              <a:t>peers, </a:t>
            </a:r>
            <a:r>
              <a:rPr sz="1100" spc="-65" dirty="0">
                <a:latin typeface="Arial"/>
                <a:cs typeface="Arial"/>
              </a:rPr>
              <a:t>seeking </a:t>
            </a:r>
            <a:r>
              <a:rPr sz="1100" spc="-15" dirty="0">
                <a:latin typeface="Arial"/>
                <a:cs typeface="Arial"/>
              </a:rPr>
              <a:t>information </a:t>
            </a:r>
            <a:r>
              <a:rPr sz="1100" spc="-20" dirty="0">
                <a:latin typeface="Arial"/>
                <a:cs typeface="Arial"/>
              </a:rPr>
              <a:t>from </a:t>
            </a:r>
            <a:r>
              <a:rPr sz="1100" spc="-60" dirty="0">
                <a:latin typeface="Arial"/>
                <a:cs typeface="Arial"/>
              </a:rPr>
              <a:t>Learning </a:t>
            </a:r>
            <a:r>
              <a:rPr sz="1100" spc="-80" dirty="0">
                <a:latin typeface="Arial"/>
                <a:cs typeface="Arial"/>
              </a:rPr>
              <a:t>Resource </a:t>
            </a:r>
            <a:r>
              <a:rPr sz="1100" spc="-50" dirty="0">
                <a:latin typeface="Arial"/>
                <a:cs typeface="Arial"/>
              </a:rPr>
              <a:t>Center, teachers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resource  </a:t>
            </a:r>
            <a:r>
              <a:rPr sz="1100" spc="-60" dirty="0">
                <a:latin typeface="Arial"/>
                <a:cs typeface="Arial"/>
              </a:rPr>
              <a:t>persons </a:t>
            </a:r>
            <a:r>
              <a:rPr sz="1100" spc="-35" dirty="0">
                <a:latin typeface="Arial"/>
                <a:cs typeface="Arial"/>
              </a:rPr>
              <a:t>within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outside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50" dirty="0">
                <a:latin typeface="Arial"/>
                <a:cs typeface="Arial"/>
              </a:rPr>
              <a:t>college. </a:t>
            </a:r>
            <a:r>
              <a:rPr sz="1100" spc="-55" dirty="0">
                <a:latin typeface="Arial"/>
                <a:cs typeface="Arial"/>
              </a:rPr>
              <a:t>Students </a:t>
            </a:r>
            <a:r>
              <a:rPr sz="1100" spc="-75" dirty="0">
                <a:latin typeface="Arial"/>
                <a:cs typeface="Arial"/>
              </a:rPr>
              <a:t>can </a:t>
            </a:r>
            <a:r>
              <a:rPr sz="1100" spc="-20" dirty="0">
                <a:latin typeface="Arial"/>
                <a:cs typeface="Arial"/>
              </a:rPr>
              <a:t>utilize </a:t>
            </a:r>
            <a:r>
              <a:rPr sz="1100" spc="-10" dirty="0">
                <a:latin typeface="Arial"/>
                <a:cs typeface="Arial"/>
              </a:rPr>
              <a:t>the time </a:t>
            </a:r>
            <a:r>
              <a:rPr sz="1100" spc="-5" dirty="0">
                <a:latin typeface="Arial"/>
                <a:cs typeface="Arial"/>
              </a:rPr>
              <a:t>within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college scheduled  </a:t>
            </a:r>
            <a:r>
              <a:rPr sz="1100" spc="-45" dirty="0">
                <a:latin typeface="Arial"/>
                <a:cs typeface="Arial"/>
              </a:rPr>
              <a:t>hours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self-study.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876" y="5448680"/>
            <a:ext cx="6035675" cy="346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70" dirty="0">
                <a:latin typeface="Arial"/>
                <a:cs typeface="Arial"/>
              </a:rPr>
              <a:t>ASSESSMENT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METHODS: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6399"/>
              </a:lnSpc>
              <a:spcBef>
                <a:spcPts val="1019"/>
              </a:spcBef>
            </a:pPr>
            <a:r>
              <a:rPr sz="1100" b="1" spc="-80" dirty="0">
                <a:latin typeface="Arial"/>
                <a:cs typeface="Arial"/>
              </a:rPr>
              <a:t>Theory </a:t>
            </a:r>
            <a:r>
              <a:rPr sz="1100" b="1" spc="-60" dirty="0">
                <a:latin typeface="Arial"/>
                <a:cs typeface="Arial"/>
              </a:rPr>
              <a:t>(knowledge)</a:t>
            </a:r>
            <a:r>
              <a:rPr sz="1100" spc="-60" dirty="0">
                <a:latin typeface="Arial"/>
                <a:cs typeface="Arial"/>
              </a:rPr>
              <a:t>: </a:t>
            </a:r>
            <a:r>
              <a:rPr sz="1100" b="1" spc="-100" dirty="0">
                <a:latin typeface="Arial"/>
                <a:cs typeface="Arial"/>
              </a:rPr>
              <a:t>Best </a:t>
            </a:r>
            <a:r>
              <a:rPr sz="1100" b="1" spc="-105" dirty="0">
                <a:latin typeface="Arial"/>
                <a:cs typeface="Arial"/>
              </a:rPr>
              <a:t>Choice </a:t>
            </a:r>
            <a:r>
              <a:rPr sz="1100" b="1" spc="-90" dirty="0">
                <a:latin typeface="Arial"/>
                <a:cs typeface="Arial"/>
              </a:rPr>
              <a:t>Questions </a:t>
            </a:r>
            <a:r>
              <a:rPr sz="1100" b="1" spc="-125" dirty="0">
                <a:latin typeface="Arial"/>
                <a:cs typeface="Arial"/>
              </a:rPr>
              <a:t>(BCQs) </a:t>
            </a:r>
            <a:r>
              <a:rPr sz="1100" spc="-65" dirty="0">
                <a:latin typeface="Arial"/>
                <a:cs typeface="Arial"/>
              </a:rPr>
              <a:t>also </a:t>
            </a:r>
            <a:r>
              <a:rPr sz="1100" spc="-40" dirty="0">
                <a:latin typeface="Arial"/>
                <a:cs typeface="Arial"/>
              </a:rPr>
              <a:t>known </a:t>
            </a:r>
            <a:r>
              <a:rPr sz="1100" spc="-105" dirty="0">
                <a:latin typeface="Arial"/>
                <a:cs typeface="Arial"/>
              </a:rPr>
              <a:t>as MCQs </a:t>
            </a:r>
            <a:r>
              <a:rPr sz="1100" spc="-10" dirty="0">
                <a:latin typeface="Arial"/>
                <a:cs typeface="Arial"/>
              </a:rPr>
              <a:t>(Multiple </a:t>
            </a:r>
            <a:r>
              <a:rPr sz="1100" spc="-75" dirty="0">
                <a:latin typeface="Arial"/>
                <a:cs typeface="Arial"/>
              </a:rPr>
              <a:t>Choice </a:t>
            </a:r>
            <a:r>
              <a:rPr sz="1100" spc="-55" dirty="0">
                <a:latin typeface="Arial"/>
                <a:cs typeface="Arial"/>
              </a:rPr>
              <a:t>Questions)  and </a:t>
            </a:r>
            <a:r>
              <a:rPr sz="1100" b="1" spc="-110" dirty="0">
                <a:latin typeface="Arial"/>
                <a:cs typeface="Arial"/>
              </a:rPr>
              <a:t>EMQs </a:t>
            </a:r>
            <a:r>
              <a:rPr sz="1100" b="1" spc="-85" dirty="0">
                <a:latin typeface="Arial"/>
                <a:cs typeface="Arial"/>
              </a:rPr>
              <a:t>(Extending </a:t>
            </a:r>
            <a:r>
              <a:rPr sz="1100" b="1" spc="-70" dirty="0">
                <a:latin typeface="Arial"/>
                <a:cs typeface="Arial"/>
              </a:rPr>
              <a:t>Matching </a:t>
            </a:r>
            <a:r>
              <a:rPr sz="1100" b="1" spc="-85" dirty="0">
                <a:latin typeface="Arial"/>
                <a:cs typeface="Arial"/>
              </a:rPr>
              <a:t>Questions)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70" dirty="0">
                <a:latin typeface="Arial"/>
                <a:cs typeface="Arial"/>
              </a:rPr>
              <a:t>used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10" dirty="0">
                <a:latin typeface="Arial"/>
                <a:cs typeface="Arial"/>
              </a:rPr>
              <a:t>asses </a:t>
            </a:r>
            <a:r>
              <a:rPr sz="1100" spc="-40" dirty="0">
                <a:latin typeface="Arial"/>
                <a:cs typeface="Arial"/>
              </a:rPr>
              <a:t>objectives </a:t>
            </a:r>
            <a:r>
              <a:rPr sz="1100" spc="-50" dirty="0">
                <a:latin typeface="Arial"/>
                <a:cs typeface="Arial"/>
              </a:rPr>
              <a:t>covered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145" dirty="0">
                <a:latin typeface="Arial"/>
                <a:cs typeface="Arial"/>
              </a:rPr>
              <a:t>BCQs: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29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155" dirty="0">
                <a:latin typeface="Arial"/>
                <a:cs typeface="Arial"/>
              </a:rPr>
              <a:t>BCQ </a:t>
            </a:r>
            <a:r>
              <a:rPr sz="1100" spc="-85" dirty="0">
                <a:latin typeface="Arial"/>
                <a:cs typeface="Arial"/>
              </a:rPr>
              <a:t>has a </a:t>
            </a:r>
            <a:r>
              <a:rPr sz="1100" spc="-30" dirty="0">
                <a:latin typeface="Arial"/>
                <a:cs typeface="Arial"/>
              </a:rPr>
              <a:t>statement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40" dirty="0">
                <a:latin typeface="Arial"/>
                <a:cs typeface="Arial"/>
              </a:rPr>
              <a:t>clinical </a:t>
            </a:r>
            <a:r>
              <a:rPr sz="1100" spc="-55" dirty="0">
                <a:latin typeface="Arial"/>
                <a:cs typeface="Arial"/>
              </a:rPr>
              <a:t>scenario </a:t>
            </a:r>
            <a:r>
              <a:rPr sz="1100" spc="-20" dirty="0">
                <a:latin typeface="Arial"/>
                <a:cs typeface="Arial"/>
              </a:rPr>
              <a:t>followed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5" dirty="0">
                <a:latin typeface="Arial"/>
                <a:cs typeface="Arial"/>
              </a:rPr>
              <a:t>four </a:t>
            </a:r>
            <a:r>
              <a:rPr sz="1100" spc="-30" dirty="0">
                <a:latin typeface="Arial"/>
                <a:cs typeface="Arial"/>
              </a:rPr>
              <a:t>options </a:t>
            </a:r>
            <a:r>
              <a:rPr sz="1100" spc="-35" dirty="0">
                <a:latin typeface="Arial"/>
                <a:cs typeface="Arial"/>
              </a:rPr>
              <a:t>(likely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answers).</a:t>
            </a:r>
            <a:endParaRPr sz="1100">
              <a:latin typeface="Arial"/>
              <a:cs typeface="Arial"/>
            </a:endParaRPr>
          </a:p>
          <a:p>
            <a:pPr marL="469265" marR="29209" indent="-227965">
              <a:lnSpc>
                <a:spcPct val="150900"/>
              </a:lnSpc>
              <a:spcBef>
                <a:spcPts val="8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15" dirty="0">
                <a:latin typeface="Arial"/>
                <a:cs typeface="Arial"/>
              </a:rPr>
              <a:t>After </a:t>
            </a:r>
            <a:r>
              <a:rPr sz="1100" spc="-45" dirty="0">
                <a:latin typeface="Arial"/>
                <a:cs typeface="Arial"/>
              </a:rPr>
              <a:t>reading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statement/scenario </a:t>
            </a:r>
            <a:r>
              <a:rPr sz="1100" spc="-40" dirty="0">
                <a:latin typeface="Arial"/>
                <a:cs typeface="Arial"/>
              </a:rPr>
              <a:t>student </a:t>
            </a:r>
            <a:r>
              <a:rPr sz="1100" spc="-50" dirty="0">
                <a:latin typeface="Arial"/>
                <a:cs typeface="Arial"/>
              </a:rPr>
              <a:t>select </a:t>
            </a:r>
            <a:r>
              <a:rPr sz="1100" spc="-114" dirty="0">
                <a:latin typeface="Arial"/>
                <a:cs typeface="Arial"/>
              </a:rPr>
              <a:t>ONE,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35" dirty="0">
                <a:latin typeface="Arial"/>
                <a:cs typeface="Arial"/>
              </a:rPr>
              <a:t>most </a:t>
            </a:r>
            <a:r>
              <a:rPr sz="1100" spc="-30" dirty="0">
                <a:latin typeface="Arial"/>
                <a:cs typeface="Arial"/>
              </a:rPr>
              <a:t>appropriate </a:t>
            </a:r>
            <a:r>
              <a:rPr sz="1100" spc="-45" dirty="0">
                <a:latin typeface="Arial"/>
                <a:cs typeface="Arial"/>
              </a:rPr>
              <a:t>answer/response  </a:t>
            </a:r>
            <a:r>
              <a:rPr sz="1100" spc="-15" dirty="0">
                <a:latin typeface="Arial"/>
                <a:cs typeface="Arial"/>
              </a:rPr>
              <a:t>from the </a:t>
            </a:r>
            <a:r>
              <a:rPr sz="1100" spc="-55" dirty="0">
                <a:latin typeface="Arial"/>
                <a:cs typeface="Arial"/>
              </a:rPr>
              <a:t>given </a:t>
            </a:r>
            <a:r>
              <a:rPr sz="1100" spc="-15" dirty="0">
                <a:latin typeface="Arial"/>
                <a:cs typeface="Arial"/>
              </a:rPr>
              <a:t>list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options.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b="1" spc="-85" dirty="0">
                <a:latin typeface="Arial"/>
                <a:cs typeface="Arial"/>
              </a:rPr>
              <a:t>Correct </a:t>
            </a:r>
            <a:r>
              <a:rPr sz="1100" b="1" spc="-80" dirty="0">
                <a:latin typeface="Arial"/>
                <a:cs typeface="Arial"/>
              </a:rPr>
              <a:t>answer </a:t>
            </a:r>
            <a:r>
              <a:rPr sz="1100" b="1" spc="-85" dirty="0">
                <a:latin typeface="Arial"/>
                <a:cs typeface="Arial"/>
              </a:rPr>
              <a:t>carries </a:t>
            </a:r>
            <a:r>
              <a:rPr sz="1100" b="1" spc="-80" dirty="0">
                <a:latin typeface="Arial"/>
                <a:cs typeface="Arial"/>
              </a:rPr>
              <a:t>one </a:t>
            </a:r>
            <a:r>
              <a:rPr sz="1100" b="1" spc="-60" dirty="0">
                <a:latin typeface="Arial"/>
                <a:cs typeface="Arial"/>
              </a:rPr>
              <a:t>mark, </a:t>
            </a:r>
            <a:r>
              <a:rPr sz="1100" b="1" spc="-80" dirty="0">
                <a:latin typeface="Arial"/>
                <a:cs typeface="Arial"/>
              </a:rPr>
              <a:t>and </a:t>
            </a:r>
            <a:r>
              <a:rPr sz="1100" b="1" spc="-75" dirty="0">
                <a:latin typeface="Arial"/>
                <a:cs typeface="Arial"/>
              </a:rPr>
              <a:t>incorrect </a:t>
            </a:r>
            <a:r>
              <a:rPr sz="1100" b="1" spc="-65" dirty="0">
                <a:latin typeface="Arial"/>
                <a:cs typeface="Arial"/>
              </a:rPr>
              <a:t>‘zero </a:t>
            </a:r>
            <a:r>
              <a:rPr sz="1100" b="1" spc="-55" dirty="0">
                <a:latin typeface="Arial"/>
                <a:cs typeface="Arial"/>
              </a:rPr>
              <a:t>mark’. </a:t>
            </a:r>
            <a:r>
              <a:rPr sz="1100" b="1" spc="-75" dirty="0">
                <a:latin typeface="Arial"/>
                <a:cs typeface="Arial"/>
              </a:rPr>
              <a:t>There </a:t>
            </a:r>
            <a:r>
              <a:rPr sz="1100" b="1" spc="-10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b="1" spc="-70" dirty="0">
                <a:latin typeface="Arial"/>
                <a:cs typeface="Arial"/>
              </a:rPr>
              <a:t>negative</a:t>
            </a:r>
            <a:r>
              <a:rPr sz="1100" b="1" spc="8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ct val="100000"/>
              </a:lnSpc>
              <a:spcBef>
                <a:spcPts val="78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50" dirty="0">
                <a:latin typeface="Arial"/>
                <a:cs typeface="Arial"/>
              </a:rPr>
              <a:t>Students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their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responses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specified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computer-based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spc="-60" dirty="0">
                <a:latin typeface="Arial"/>
                <a:cs typeface="Arial"/>
              </a:rPr>
              <a:t>designed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100" dirty="0">
                <a:latin typeface="Arial"/>
                <a:cs typeface="Arial"/>
              </a:rPr>
              <a:t>LNHMC.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b="1" spc="-95" dirty="0">
                <a:latin typeface="Arial"/>
                <a:cs typeface="Arial"/>
              </a:rPr>
              <a:t>EMQs:</a:t>
            </a:r>
            <a:endParaRPr sz="1100">
              <a:latin typeface="Arial"/>
              <a:cs typeface="Arial"/>
            </a:endParaRPr>
          </a:p>
          <a:p>
            <a:pPr marL="469265" indent="-227965">
              <a:lnSpc>
                <a:spcPts val="1310"/>
              </a:lnSpc>
              <a:spcBef>
                <a:spcPts val="29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95" dirty="0">
                <a:latin typeface="Arial"/>
                <a:cs typeface="Arial"/>
              </a:rPr>
              <a:t>EMQ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has:</a:t>
            </a:r>
            <a:endParaRPr sz="1100">
              <a:latin typeface="Arial"/>
              <a:cs typeface="Arial"/>
            </a:endParaRPr>
          </a:p>
          <a:p>
            <a:pPr marL="926465" lvl="1" indent="-228600">
              <a:lnSpc>
                <a:spcPts val="1150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100" spc="-65" dirty="0">
                <a:latin typeface="Arial"/>
                <a:cs typeface="Arial"/>
              </a:rPr>
              <a:t>An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list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5-15 </a:t>
            </a:r>
            <a:r>
              <a:rPr sz="1100" spc="-45" dirty="0">
                <a:latin typeface="Arial"/>
                <a:cs typeface="Arial"/>
              </a:rPr>
              <a:t>nerve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supply,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functions,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diagnosis, </a:t>
            </a:r>
            <a:r>
              <a:rPr sz="1100" spc="-40" dirty="0">
                <a:latin typeface="Arial"/>
                <a:cs typeface="Arial"/>
              </a:rPr>
              <a:t>investigations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etc</a:t>
            </a:r>
            <a:endParaRPr sz="1100">
              <a:latin typeface="Arial"/>
              <a:cs typeface="Arial"/>
            </a:endParaRPr>
          </a:p>
          <a:p>
            <a:pPr marL="926465" lvl="1" indent="-228600">
              <a:lnSpc>
                <a:spcPts val="1000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85" dirty="0">
                <a:latin typeface="Arial"/>
                <a:cs typeface="Arial"/>
              </a:rPr>
              <a:t>Lead </a:t>
            </a:r>
            <a:r>
              <a:rPr sz="1100" spc="-30" dirty="0">
                <a:latin typeface="Arial"/>
                <a:cs typeface="Arial"/>
              </a:rPr>
              <a:t>In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–Statement/Question</a:t>
            </a:r>
            <a:endParaRPr sz="1100">
              <a:latin typeface="Arial"/>
              <a:cs typeface="Arial"/>
            </a:endParaRPr>
          </a:p>
          <a:p>
            <a:pPr marL="926465" lvl="1" indent="-228600">
              <a:lnSpc>
                <a:spcPts val="1160"/>
              </a:lnSpc>
              <a:buFont typeface="Courier New"/>
              <a:buChar char="o"/>
              <a:tabLst>
                <a:tab pos="926465" algn="l"/>
                <a:tab pos="927100" algn="l"/>
              </a:tabLst>
            </a:pPr>
            <a:r>
              <a:rPr sz="1100" spc="-60" dirty="0">
                <a:latin typeface="Arial"/>
                <a:cs typeface="Arial"/>
              </a:rPr>
              <a:t>Two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10" dirty="0">
                <a:latin typeface="Arial"/>
                <a:cs typeface="Arial"/>
              </a:rPr>
              <a:t>four </a:t>
            </a:r>
            <a:r>
              <a:rPr sz="1100" spc="-85" dirty="0">
                <a:latin typeface="Arial"/>
                <a:cs typeface="Arial"/>
              </a:rPr>
              <a:t>Stems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55" dirty="0">
                <a:latin typeface="Arial"/>
                <a:cs typeface="Arial"/>
              </a:rPr>
              <a:t>Clinical</a:t>
            </a:r>
            <a:r>
              <a:rPr sz="1100" spc="-220" dirty="0">
                <a:latin typeface="Arial"/>
                <a:cs typeface="Arial"/>
              </a:rPr>
              <a:t> </a:t>
            </a:r>
            <a:r>
              <a:rPr sz="1100" spc="-75" dirty="0">
                <a:latin typeface="Arial"/>
                <a:cs typeface="Arial"/>
              </a:rPr>
              <a:t>Scenarios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7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2953" y="559155"/>
            <a:ext cx="5669915" cy="538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2900"/>
              </a:lnSpc>
              <a:spcBef>
                <a:spcPts val="9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65" dirty="0">
                <a:latin typeface="Arial"/>
                <a:cs typeface="Arial"/>
              </a:rPr>
              <a:t>For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stem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clinical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scenario,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student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should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choose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most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appropriate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from  the option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list.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2953" y="1071727"/>
            <a:ext cx="5340350" cy="8153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95" dirty="0">
                <a:latin typeface="Arial"/>
                <a:cs typeface="Arial"/>
              </a:rPr>
              <a:t>A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single </a:t>
            </a:r>
            <a:r>
              <a:rPr sz="1100" spc="-10" dirty="0">
                <a:latin typeface="Arial"/>
                <a:cs typeface="Arial"/>
              </a:rPr>
              <a:t>option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can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used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once,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more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than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once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not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at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5" dirty="0">
                <a:latin typeface="Arial"/>
                <a:cs typeface="Arial"/>
              </a:rPr>
              <a:t>Correct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carries one </a:t>
            </a:r>
            <a:r>
              <a:rPr sz="1100" spc="-40" dirty="0">
                <a:latin typeface="Arial"/>
                <a:cs typeface="Arial"/>
              </a:rPr>
              <a:t>mark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incorrect </a:t>
            </a:r>
            <a:r>
              <a:rPr sz="1100" spc="-35" dirty="0">
                <a:latin typeface="Arial"/>
                <a:cs typeface="Arial"/>
              </a:rPr>
              <a:t>‘zero </a:t>
            </a:r>
            <a:r>
              <a:rPr sz="1100" spc="-30" dirty="0">
                <a:latin typeface="Arial"/>
                <a:cs typeface="Arial"/>
              </a:rPr>
              <a:t>mark’. </a:t>
            </a:r>
            <a:r>
              <a:rPr sz="1100" spc="-65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b="1" spc="-90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4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100" spc="-40" dirty="0">
                <a:latin typeface="Arial"/>
                <a:cs typeface="Arial"/>
              </a:rPr>
              <a:t>Student 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65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45" dirty="0">
                <a:latin typeface="Arial"/>
                <a:cs typeface="Arial"/>
              </a:rPr>
              <a:t>specified computer-based </a:t>
            </a:r>
            <a:r>
              <a:rPr sz="1100" spc="-50" dirty="0">
                <a:latin typeface="Arial"/>
                <a:cs typeface="Arial"/>
              </a:rPr>
              <a:t>sheet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95" dirty="0">
                <a:latin typeface="Arial"/>
                <a:cs typeface="Arial"/>
              </a:rPr>
              <a:t>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0876" y="2196439"/>
            <a:ext cx="5859780" cy="294132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b="1" spc="-155" dirty="0">
                <a:latin typeface="Arial"/>
                <a:cs typeface="Arial"/>
              </a:rPr>
              <a:t>OSPE: </a:t>
            </a:r>
            <a:r>
              <a:rPr sz="1100" b="1" spc="-70" dirty="0">
                <a:latin typeface="Arial"/>
                <a:cs typeface="Arial"/>
              </a:rPr>
              <a:t>Objective </a:t>
            </a:r>
            <a:r>
              <a:rPr sz="1100" b="1" spc="-80" dirty="0">
                <a:latin typeface="Arial"/>
                <a:cs typeface="Arial"/>
              </a:rPr>
              <a:t>Structured Practical</a:t>
            </a:r>
            <a:r>
              <a:rPr sz="1100" b="1" spc="1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Examination</a:t>
            </a:r>
            <a:endParaRPr sz="1100">
              <a:latin typeface="Arial"/>
              <a:cs typeface="Arial"/>
            </a:endParaRPr>
          </a:p>
          <a:p>
            <a:pPr marL="446405" indent="-205104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content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110" dirty="0">
                <a:latin typeface="Arial"/>
                <a:cs typeface="Arial"/>
              </a:rPr>
              <a:t>assess </a:t>
            </a:r>
            <a:r>
              <a:rPr sz="1100" spc="-30" dirty="0">
                <a:latin typeface="Arial"/>
                <a:cs typeface="Arial"/>
              </a:rPr>
              <a:t>application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45" dirty="0">
                <a:latin typeface="Arial"/>
                <a:cs typeface="Arial"/>
              </a:rPr>
              <a:t>knowledge,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23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practical </a:t>
            </a:r>
            <a:r>
              <a:rPr sz="1100" spc="-50" dirty="0">
                <a:latin typeface="Arial"/>
                <a:cs typeface="Arial"/>
              </a:rPr>
              <a:t>skills.</a:t>
            </a:r>
            <a:endParaRPr sz="1100">
              <a:latin typeface="Arial"/>
              <a:cs typeface="Arial"/>
            </a:endParaRPr>
          </a:p>
          <a:p>
            <a:pPr marL="446405" indent="-205104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40" dirty="0">
                <a:latin typeface="Arial"/>
                <a:cs typeface="Arial"/>
              </a:rPr>
              <a:t>Student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complete</a:t>
            </a:r>
            <a:r>
              <a:rPr sz="1100" spc="-55" dirty="0">
                <a:latin typeface="Arial"/>
                <a:cs typeface="Arial"/>
              </a:rPr>
              <a:t> task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define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one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given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station.</a:t>
            </a:r>
            <a:endParaRPr sz="1100">
              <a:latin typeface="Arial"/>
              <a:cs typeface="Arial"/>
            </a:endParaRPr>
          </a:p>
          <a:p>
            <a:pPr marL="446405" marR="26670" indent="-205104">
              <a:lnSpc>
                <a:spcPct val="152700"/>
              </a:lnSpc>
              <a:spcBef>
                <a:spcPts val="595"/>
              </a:spcBef>
              <a:buFont typeface="Symbol"/>
              <a:buChar char=""/>
              <a:tabLst>
                <a:tab pos="446405" algn="l"/>
                <a:tab pos="447040" algn="l"/>
              </a:tabLst>
            </a:pPr>
            <a:r>
              <a:rPr sz="1100" spc="-30" dirty="0">
                <a:latin typeface="Arial"/>
                <a:cs typeface="Arial"/>
              </a:rPr>
              <a:t>All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are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on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content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by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same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allocated  </a:t>
            </a:r>
            <a:r>
              <a:rPr sz="1100" spc="-1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46405" indent="-205104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95" dirty="0">
                <a:latin typeface="Arial"/>
                <a:cs typeface="Arial"/>
              </a:rPr>
              <a:t>A </a:t>
            </a:r>
            <a:r>
              <a:rPr sz="1100" spc="-25" dirty="0">
                <a:latin typeface="Arial"/>
                <a:cs typeface="Arial"/>
              </a:rPr>
              <a:t>structured </a:t>
            </a:r>
            <a:r>
              <a:rPr sz="1100" spc="-40" dirty="0">
                <a:latin typeface="Arial"/>
                <a:cs typeface="Arial"/>
              </a:rPr>
              <a:t>examination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observed, unobserved,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0" dirty="0">
                <a:latin typeface="Arial"/>
                <a:cs typeface="Arial"/>
              </a:rPr>
              <a:t>rest</a:t>
            </a:r>
            <a:r>
              <a:rPr sz="1100" spc="-22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endParaRPr sz="1100">
              <a:latin typeface="Arial"/>
              <a:cs typeface="Arial"/>
            </a:endParaRPr>
          </a:p>
          <a:p>
            <a:pPr marL="446405" indent="-205104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65" dirty="0">
                <a:latin typeface="Arial"/>
                <a:cs typeface="Arial"/>
              </a:rPr>
              <a:t>Observed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5" dirty="0">
                <a:latin typeface="Arial"/>
                <a:cs typeface="Arial"/>
              </a:rPr>
              <a:t>interactive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5" dirty="0">
                <a:latin typeface="Arial"/>
                <a:cs typeface="Arial"/>
              </a:rPr>
              <a:t>external</a:t>
            </a:r>
            <a:r>
              <a:rPr sz="1100" spc="-1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examiners.</a:t>
            </a:r>
            <a:endParaRPr sz="1100">
              <a:latin typeface="Arial"/>
              <a:cs typeface="Arial"/>
            </a:endParaRPr>
          </a:p>
          <a:p>
            <a:pPr marL="502920" marR="5080" indent="-228600">
              <a:lnSpc>
                <a:spcPct val="150900"/>
              </a:lnSpc>
              <a:spcBef>
                <a:spcPts val="385"/>
              </a:spcBef>
              <a:buFont typeface="Symbol"/>
              <a:buChar char=""/>
              <a:tabLst>
                <a:tab pos="502920" algn="l"/>
                <a:tab pos="503555" algn="l"/>
              </a:tabLst>
            </a:pPr>
            <a:r>
              <a:rPr sz="1100" spc="-55" dirty="0">
                <a:latin typeface="Arial"/>
                <a:cs typeface="Arial"/>
              </a:rPr>
              <a:t>Unobserved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30" dirty="0">
                <a:latin typeface="Arial"/>
                <a:cs typeface="Arial"/>
              </a:rPr>
              <a:t>static </a:t>
            </a:r>
            <a:r>
              <a:rPr sz="1100" spc="-35" dirty="0">
                <a:latin typeface="Arial"/>
                <a:cs typeface="Arial"/>
              </a:rPr>
              <a:t>stations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10" dirty="0">
                <a:latin typeface="Arial"/>
                <a:cs typeface="Arial"/>
              </a:rPr>
              <a:t>to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15" dirty="0">
                <a:latin typeface="Arial"/>
                <a:cs typeface="Arial"/>
              </a:rPr>
              <a:t>the </a:t>
            </a:r>
            <a:r>
              <a:rPr sz="1100" spc="-45" dirty="0">
                <a:latin typeface="Arial"/>
                <a:cs typeface="Arial"/>
              </a:rPr>
              <a:t>questions  </a:t>
            </a:r>
            <a:r>
              <a:rPr sz="1100" spc="-25" dirty="0">
                <a:latin typeface="Arial"/>
                <a:cs typeface="Arial"/>
              </a:rPr>
              <a:t>related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given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pictures,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models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specimens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provided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response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sheet.</a:t>
            </a:r>
            <a:endParaRPr sz="1100">
              <a:latin typeface="Arial"/>
              <a:cs typeface="Arial"/>
            </a:endParaRPr>
          </a:p>
          <a:p>
            <a:pPr marL="502920" marR="9525" indent="-228600">
              <a:lnSpc>
                <a:spcPct val="117300"/>
              </a:lnSpc>
              <a:spcBef>
                <a:spcPts val="515"/>
              </a:spcBef>
              <a:buFont typeface="Symbol"/>
              <a:buChar char=""/>
              <a:tabLst>
                <a:tab pos="502920" algn="l"/>
                <a:tab pos="503555" algn="l"/>
              </a:tabLst>
            </a:pPr>
            <a:r>
              <a:rPr sz="1100" spc="-80" dirty="0">
                <a:latin typeface="Arial"/>
                <a:cs typeface="Arial"/>
              </a:rPr>
              <a:t>Rest </a:t>
            </a:r>
            <a:r>
              <a:rPr sz="1100" spc="-25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85" dirty="0">
                <a:latin typeface="Arial"/>
                <a:cs typeface="Arial"/>
              </a:rPr>
              <a:t>a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30" dirty="0">
                <a:latin typeface="Arial"/>
                <a:cs typeface="Arial"/>
              </a:rPr>
              <a:t>where </a:t>
            </a:r>
            <a:r>
              <a:rPr sz="1100" spc="-20" dirty="0">
                <a:latin typeface="Arial"/>
                <a:cs typeface="Arial"/>
              </a:rPr>
              <a:t>there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45" dirty="0">
                <a:latin typeface="Arial"/>
                <a:cs typeface="Arial"/>
              </a:rPr>
              <a:t>no </a:t>
            </a:r>
            <a:r>
              <a:rPr sz="1100" spc="-55" dirty="0">
                <a:latin typeface="Arial"/>
                <a:cs typeface="Arial"/>
              </a:rPr>
              <a:t>task </a:t>
            </a:r>
            <a:r>
              <a:rPr sz="1100" spc="-50" dirty="0">
                <a:latin typeface="Arial"/>
                <a:cs typeface="Arial"/>
              </a:rPr>
              <a:t>given,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5" dirty="0">
                <a:latin typeface="Arial"/>
                <a:cs typeface="Arial"/>
              </a:rPr>
              <a:t>this </a:t>
            </a:r>
            <a:r>
              <a:rPr sz="1100" spc="-15" dirty="0">
                <a:latin typeface="Arial"/>
                <a:cs typeface="Arial"/>
              </a:rPr>
              <a:t>time </a:t>
            </a:r>
            <a:r>
              <a:rPr sz="1100" spc="-30" dirty="0">
                <a:latin typeface="Arial"/>
                <a:cs typeface="Arial"/>
              </a:rPr>
              <a:t>student </a:t>
            </a:r>
            <a:r>
              <a:rPr sz="1100" spc="-70" dirty="0">
                <a:latin typeface="Arial"/>
                <a:cs typeface="Arial"/>
              </a:rPr>
              <a:t>can  </a:t>
            </a:r>
            <a:r>
              <a:rPr sz="1100" spc="-55" dirty="0">
                <a:latin typeface="Arial"/>
                <a:cs typeface="Arial"/>
              </a:rPr>
              <a:t>organize </a:t>
            </a:r>
            <a:r>
              <a:rPr sz="1100" spc="-20" dirty="0">
                <a:latin typeface="Arial"/>
                <a:cs typeface="Arial"/>
              </a:rPr>
              <a:t>his/her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thoughts.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5508726"/>
            <a:ext cx="5819775" cy="22739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spc="-50" dirty="0">
                <a:latin typeface="Arial"/>
                <a:cs typeface="Arial"/>
              </a:rPr>
              <a:t>Internal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7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45" dirty="0">
                <a:latin typeface="Arial"/>
                <a:cs typeface="Arial"/>
              </a:rPr>
              <a:t>During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module,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be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95" dirty="0">
                <a:latin typeface="Arial"/>
                <a:cs typeface="Arial"/>
              </a:rPr>
              <a:t>assessed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determine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achievement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objectives.</a:t>
            </a:r>
            <a:endParaRPr sz="1100">
              <a:latin typeface="Arial"/>
              <a:cs typeface="Arial"/>
            </a:endParaRPr>
          </a:p>
          <a:p>
            <a:pPr marL="469265" marR="26034" indent="-228600" algn="just">
              <a:lnSpc>
                <a:spcPct val="150900"/>
              </a:lnSpc>
              <a:spcBef>
                <a:spcPts val="275"/>
              </a:spcBef>
              <a:buFont typeface="Symbol"/>
              <a:buChar char=""/>
              <a:tabLst>
                <a:tab pos="465455" algn="l"/>
              </a:tabLst>
            </a:pPr>
            <a:r>
              <a:rPr sz="1100" b="1" spc="-55" dirty="0">
                <a:latin typeface="Arial"/>
                <a:cs typeface="Arial"/>
              </a:rPr>
              <a:t>Module </a:t>
            </a:r>
            <a:r>
              <a:rPr sz="1100" b="1" spc="-80" dirty="0">
                <a:latin typeface="Arial"/>
                <a:cs typeface="Arial"/>
              </a:rPr>
              <a:t>Examination: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35" dirty="0">
                <a:latin typeface="Arial"/>
                <a:cs typeface="Arial"/>
              </a:rPr>
              <a:t>module. </a:t>
            </a:r>
            <a:r>
              <a:rPr sz="1100" spc="-9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method </a:t>
            </a:r>
            <a:r>
              <a:rPr sz="1100" spc="-5" dirty="0">
                <a:latin typeface="Arial"/>
                <a:cs typeface="Arial"/>
              </a:rPr>
              <a:t>of  </a:t>
            </a:r>
            <a:r>
              <a:rPr sz="1100" spc="-35" dirty="0">
                <a:latin typeface="Arial"/>
                <a:cs typeface="Arial"/>
              </a:rPr>
              <a:t>examination </a:t>
            </a:r>
            <a:r>
              <a:rPr sz="1100" spc="-55" dirty="0">
                <a:latin typeface="Arial"/>
                <a:cs typeface="Arial"/>
              </a:rPr>
              <a:t>comprises </a:t>
            </a:r>
            <a:r>
              <a:rPr sz="1100" spc="-25" dirty="0">
                <a:latin typeface="Arial"/>
                <a:cs typeface="Arial"/>
              </a:rPr>
              <a:t>theory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5" dirty="0">
                <a:latin typeface="Arial"/>
                <a:cs typeface="Arial"/>
              </a:rPr>
              <a:t>which </a:t>
            </a:r>
            <a:r>
              <a:rPr sz="1100" spc="-50" dirty="0">
                <a:latin typeface="Arial"/>
                <a:cs typeface="Arial"/>
              </a:rPr>
              <a:t>includes </a:t>
            </a:r>
            <a:r>
              <a:rPr sz="1100" spc="-120" dirty="0">
                <a:latin typeface="Arial"/>
                <a:cs typeface="Arial"/>
              </a:rPr>
              <a:t>BCQs,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0" dirty="0">
                <a:latin typeface="Arial"/>
                <a:cs typeface="Arial"/>
              </a:rPr>
              <a:t>practical (Objective  </a:t>
            </a:r>
            <a:r>
              <a:rPr sz="1100" spc="-35" dirty="0">
                <a:latin typeface="Arial"/>
                <a:cs typeface="Arial"/>
              </a:rPr>
              <a:t>Structured </a:t>
            </a:r>
            <a:r>
              <a:rPr sz="1100" spc="-50" dirty="0">
                <a:latin typeface="Arial"/>
                <a:cs typeface="Arial"/>
              </a:rPr>
              <a:t>Practical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Examination).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265" marR="27940" indent="-228600" algn="just">
              <a:lnSpc>
                <a:spcPct val="151000"/>
              </a:lnSpc>
              <a:buFont typeface="Symbol"/>
              <a:buChar char=""/>
              <a:tabLst>
                <a:tab pos="465455" algn="l"/>
              </a:tabLst>
            </a:pPr>
            <a:r>
              <a:rPr sz="1100" spc="-105" dirty="0">
                <a:latin typeface="Arial"/>
                <a:cs typeface="Arial"/>
              </a:rPr>
              <a:t>20% </a:t>
            </a:r>
            <a:r>
              <a:rPr sz="1100" spc="-55" dirty="0">
                <a:latin typeface="Arial"/>
                <a:cs typeface="Arial"/>
              </a:rPr>
              <a:t>marks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20" dirty="0">
                <a:latin typeface="Arial"/>
                <a:cs typeface="Arial"/>
              </a:rPr>
              <a:t>internal </a:t>
            </a:r>
            <a:r>
              <a:rPr sz="1100" spc="-35" dirty="0">
                <a:latin typeface="Arial"/>
                <a:cs typeface="Arial"/>
              </a:rPr>
              <a:t>evaluation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55" dirty="0">
                <a:latin typeface="Arial"/>
                <a:cs typeface="Arial"/>
              </a:rPr>
              <a:t>added </a:t>
            </a:r>
            <a:r>
              <a:rPr sz="1100" spc="-15" dirty="0">
                <a:latin typeface="Arial"/>
                <a:cs typeface="Arial"/>
              </a:rPr>
              <a:t>in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60" dirty="0">
                <a:latin typeface="Arial"/>
                <a:cs typeface="Arial"/>
              </a:rPr>
              <a:t>exam. </a:t>
            </a:r>
            <a:r>
              <a:rPr sz="1100" spc="-50" dirty="0">
                <a:latin typeface="Arial"/>
                <a:cs typeface="Arial"/>
              </a:rPr>
              <a:t>That </a:t>
            </a:r>
            <a:r>
              <a:rPr sz="1100" spc="-110" dirty="0">
                <a:latin typeface="Arial"/>
                <a:cs typeface="Arial"/>
              </a:rPr>
              <a:t>20%  </a:t>
            </a:r>
            <a:r>
              <a:rPr sz="1100" spc="-60" dirty="0">
                <a:latin typeface="Arial"/>
                <a:cs typeface="Arial"/>
              </a:rPr>
              <a:t>may </a:t>
            </a:r>
            <a:r>
              <a:rPr sz="1100" spc="-40" dirty="0">
                <a:latin typeface="Arial"/>
                <a:cs typeface="Arial"/>
              </a:rPr>
              <a:t>include </a:t>
            </a:r>
            <a:r>
              <a:rPr sz="1100" spc="-80" dirty="0">
                <a:latin typeface="Arial"/>
                <a:cs typeface="Arial"/>
              </a:rPr>
              <a:t>class </a:t>
            </a:r>
            <a:r>
              <a:rPr sz="1100" spc="-40" dirty="0">
                <a:latin typeface="Arial"/>
                <a:cs typeface="Arial"/>
              </a:rPr>
              <a:t>tests, </a:t>
            </a:r>
            <a:r>
              <a:rPr sz="1100" spc="-50" dirty="0">
                <a:latin typeface="Arial"/>
                <a:cs typeface="Arial"/>
              </a:rPr>
              <a:t>assignment, </a:t>
            </a:r>
            <a:r>
              <a:rPr sz="1100" spc="-35" dirty="0">
                <a:latin typeface="Arial"/>
                <a:cs typeface="Arial"/>
              </a:rPr>
              <a:t>journals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the </a:t>
            </a:r>
            <a:r>
              <a:rPr sz="1100" spc="-30" dirty="0">
                <a:latin typeface="Arial"/>
                <a:cs typeface="Arial"/>
              </a:rPr>
              <a:t>modular </a:t>
            </a:r>
            <a:r>
              <a:rPr sz="1100" spc="-70" dirty="0">
                <a:latin typeface="Arial"/>
                <a:cs typeface="Arial"/>
              </a:rPr>
              <a:t>exam </a:t>
            </a:r>
            <a:r>
              <a:rPr sz="1100" spc="-30" dirty="0">
                <a:latin typeface="Arial"/>
                <a:cs typeface="Arial"/>
              </a:rPr>
              <a:t>which </a:t>
            </a:r>
            <a:r>
              <a:rPr sz="1100" spc="-25" dirty="0">
                <a:latin typeface="Arial"/>
                <a:cs typeface="Arial"/>
              </a:rPr>
              <a:t>all </a:t>
            </a:r>
            <a:r>
              <a:rPr sz="1100" spc="-65" dirty="0">
                <a:latin typeface="Arial"/>
                <a:cs typeface="Arial"/>
              </a:rPr>
              <a:t>have  </a:t>
            </a:r>
            <a:r>
              <a:rPr sz="1100" spc="-50" dirty="0">
                <a:latin typeface="Arial"/>
                <a:cs typeface="Arial"/>
              </a:rPr>
              <a:t>specific </a:t>
            </a:r>
            <a:r>
              <a:rPr sz="1100" spc="-60" dirty="0">
                <a:latin typeface="Arial"/>
                <a:cs typeface="Arial"/>
              </a:rPr>
              <a:t>marks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allocation.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0" y="454025"/>
            <a:ext cx="2273935" cy="172085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0"/>
              </a:lnSpc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8300" y="3639184"/>
            <a:ext cx="4701540" cy="2208530"/>
          </a:xfrm>
          <a:custGeom>
            <a:avLst/>
            <a:gdLst/>
            <a:ahLst/>
            <a:cxnLst/>
            <a:rect l="l" t="t" r="r" b="b"/>
            <a:pathLst>
              <a:path w="4701540" h="2208529">
                <a:moveTo>
                  <a:pt x="2350770" y="592963"/>
                </a:moveTo>
                <a:lnTo>
                  <a:pt x="3160522" y="0"/>
                </a:lnTo>
                <a:lnTo>
                  <a:pt x="3080766" y="544067"/>
                </a:lnTo>
                <a:lnTo>
                  <a:pt x="4000246" y="455675"/>
                </a:lnTo>
                <a:lnTo>
                  <a:pt x="3635248" y="747522"/>
                </a:lnTo>
                <a:lnTo>
                  <a:pt x="4591812" y="831595"/>
                </a:lnTo>
                <a:lnTo>
                  <a:pt x="3832098" y="1070864"/>
                </a:lnTo>
                <a:lnTo>
                  <a:pt x="4701540" y="1358391"/>
                </a:lnTo>
                <a:lnTo>
                  <a:pt x="3664458" y="1323086"/>
                </a:lnTo>
                <a:lnTo>
                  <a:pt x="3949065" y="1849881"/>
                </a:lnTo>
                <a:lnTo>
                  <a:pt x="3051429" y="1477772"/>
                </a:lnTo>
                <a:lnTo>
                  <a:pt x="2883280" y="2018156"/>
                </a:lnTo>
                <a:lnTo>
                  <a:pt x="2292223" y="1526539"/>
                </a:lnTo>
                <a:lnTo>
                  <a:pt x="1846199" y="2208529"/>
                </a:lnTo>
                <a:lnTo>
                  <a:pt x="1678686" y="1597660"/>
                </a:lnTo>
                <a:lnTo>
                  <a:pt x="1035812" y="1801114"/>
                </a:lnTo>
                <a:lnTo>
                  <a:pt x="1233297" y="1424559"/>
                </a:lnTo>
                <a:lnTo>
                  <a:pt x="29210" y="1491361"/>
                </a:lnTo>
                <a:lnTo>
                  <a:pt x="809751" y="1203832"/>
                </a:lnTo>
                <a:lnTo>
                  <a:pt x="0" y="880490"/>
                </a:lnTo>
                <a:lnTo>
                  <a:pt x="1006601" y="778382"/>
                </a:lnTo>
                <a:lnTo>
                  <a:pt x="80391" y="234314"/>
                </a:lnTo>
                <a:lnTo>
                  <a:pt x="1591564" y="646049"/>
                </a:lnTo>
                <a:lnTo>
                  <a:pt x="1817624" y="234314"/>
                </a:lnTo>
                <a:lnTo>
                  <a:pt x="2350770" y="5929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9860" y="958596"/>
          <a:ext cx="6188074" cy="1113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1673860"/>
                <a:gridCol w="1715134"/>
                <a:gridCol w="1816100"/>
              </a:tblGrid>
              <a:tr h="286385">
                <a:tc gridSpan="4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000" b="1" spc="-90" dirty="0">
                          <a:latin typeface="Arial"/>
                          <a:cs typeface="Arial"/>
                        </a:rPr>
                        <a:t>Example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Marks allocated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Semester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197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4511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5615" marR="240665" indent="-226060">
                        <a:lnSpc>
                          <a:spcPct val="101000"/>
                        </a:lnSpc>
                        <a:spcBef>
                          <a:spcPts val="585"/>
                        </a:spcBef>
                      </a:pPr>
                      <a:r>
                        <a:rPr sz="1000" b="1" spc="-80" dirty="0">
                          <a:latin typeface="Arial"/>
                          <a:cs typeface="Arial"/>
                        </a:rPr>
                        <a:t>Semester Examination 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Theory</a:t>
                      </a:r>
                      <a:r>
                        <a:rPr sz="10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Marks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150"/>
                        </a:lnSpc>
                      </a:pPr>
                      <a:r>
                        <a:rPr sz="1000" b="1" spc="-45" dirty="0">
                          <a:latin typeface="Arial"/>
                          <a:cs typeface="Arial"/>
                        </a:rPr>
                        <a:t>Internal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Evaluation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40029" marR="231140" indent="-635" algn="ctr">
                        <a:lnSpc>
                          <a:spcPct val="101499"/>
                        </a:lnSpc>
                        <a:spcBef>
                          <a:spcPts val="30"/>
                        </a:spcBef>
                      </a:pPr>
                      <a:r>
                        <a:rPr sz="1000" b="1" spc="-110" dirty="0">
                          <a:latin typeface="Arial"/>
                          <a:cs typeface="Arial"/>
                        </a:rPr>
                        <a:t>(Class </a:t>
                      </a:r>
                      <a:r>
                        <a:rPr sz="1000" b="1" spc="-70" dirty="0">
                          <a:latin typeface="Arial"/>
                          <a:cs typeface="Arial"/>
                        </a:rPr>
                        <a:t>tests 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Journals +  </a:t>
                      </a:r>
                      <a:r>
                        <a:rPr sz="1000" b="1" spc="-105" dirty="0">
                          <a:latin typeface="Arial"/>
                          <a:cs typeface="Arial"/>
                        </a:rPr>
                        <a:t>Assignments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+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Modular  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Exam)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60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(Theory)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80%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b="1" spc="-95" dirty="0"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spc="-95" dirty="0">
                          <a:latin typeface="Arial"/>
                          <a:cs typeface="Arial"/>
                        </a:rPr>
                        <a:t>100%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84884" y="2386939"/>
            <a:ext cx="5795010" cy="8077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100" b="1" spc="-75" dirty="0">
                <a:latin typeface="Arial"/>
                <a:cs typeface="Arial"/>
              </a:rPr>
              <a:t>Formative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Assessment</a:t>
            </a:r>
            <a:endParaRPr sz="1100">
              <a:latin typeface="Arial"/>
              <a:cs typeface="Arial"/>
            </a:endParaRPr>
          </a:p>
          <a:p>
            <a:pPr marL="469265" marR="5080" indent="-228600">
              <a:lnSpc>
                <a:spcPct val="152000"/>
              </a:lnSpc>
              <a:spcBef>
                <a:spcPts val="70"/>
              </a:spcBef>
              <a:buFont typeface="Symbol"/>
              <a:buChar char=""/>
              <a:tabLst>
                <a:tab pos="464820" algn="l"/>
                <a:tab pos="465455" algn="l"/>
              </a:tabLst>
            </a:pPr>
            <a:r>
              <a:rPr sz="1100" spc="-30" dirty="0">
                <a:latin typeface="Arial"/>
                <a:cs typeface="Arial"/>
              </a:rPr>
              <a:t>Individual </a:t>
            </a:r>
            <a:r>
              <a:rPr sz="1100" spc="-25" dirty="0">
                <a:latin typeface="Arial"/>
                <a:cs typeface="Arial"/>
              </a:rPr>
              <a:t>department </a:t>
            </a:r>
            <a:r>
              <a:rPr sz="1100" spc="-65" dirty="0">
                <a:latin typeface="Arial"/>
                <a:cs typeface="Arial"/>
              </a:rPr>
              <a:t>may </a:t>
            </a:r>
            <a:r>
              <a:rPr sz="1100" spc="-25" dirty="0">
                <a:latin typeface="Arial"/>
                <a:cs typeface="Arial"/>
              </a:rPr>
              <a:t>hold </a:t>
            </a:r>
            <a:r>
              <a:rPr sz="1100" spc="-50" dirty="0">
                <a:latin typeface="Arial"/>
                <a:cs typeface="Arial"/>
              </a:rPr>
              <a:t>quiz </a:t>
            </a:r>
            <a:r>
              <a:rPr sz="1100" spc="-5" dirty="0">
                <a:latin typeface="Arial"/>
                <a:cs typeface="Arial"/>
              </a:rPr>
              <a:t>or </a:t>
            </a:r>
            <a:r>
              <a:rPr sz="1100" spc="-30" dirty="0">
                <a:latin typeface="Arial"/>
                <a:cs typeface="Arial"/>
              </a:rPr>
              <a:t>short </a:t>
            </a:r>
            <a:r>
              <a:rPr sz="1100" spc="-55" dirty="0">
                <a:latin typeface="Arial"/>
                <a:cs typeface="Arial"/>
              </a:rPr>
              <a:t>answer </a:t>
            </a:r>
            <a:r>
              <a:rPr sz="1100" spc="-45" dirty="0">
                <a:latin typeface="Arial"/>
                <a:cs typeface="Arial"/>
              </a:rPr>
              <a:t>questions </a:t>
            </a:r>
            <a:r>
              <a:rPr sz="1100" dirty="0">
                <a:latin typeface="Arial"/>
                <a:cs typeface="Arial"/>
              </a:rPr>
              <a:t>to </a:t>
            </a:r>
            <a:r>
              <a:rPr sz="1100" spc="-35" dirty="0">
                <a:latin typeface="Arial"/>
                <a:cs typeface="Arial"/>
              </a:rPr>
              <a:t>help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110" dirty="0">
                <a:latin typeface="Arial"/>
                <a:cs typeface="Arial"/>
              </a:rPr>
              <a:t>assess 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25" dirty="0">
                <a:latin typeface="Arial"/>
                <a:cs typeface="Arial"/>
              </a:rPr>
              <a:t>own </a:t>
            </a:r>
            <a:r>
              <a:rPr sz="1100" spc="-40" dirty="0">
                <a:latin typeface="Arial"/>
                <a:cs typeface="Arial"/>
              </a:rPr>
              <a:t>learning.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marks </a:t>
            </a:r>
            <a:r>
              <a:rPr sz="1100" spc="-30" dirty="0">
                <a:latin typeface="Arial"/>
                <a:cs typeface="Arial"/>
              </a:rPr>
              <a:t>obtained </a:t>
            </a:r>
            <a:r>
              <a:rPr sz="1100" spc="-45" dirty="0">
                <a:latin typeface="Arial"/>
                <a:cs typeface="Arial"/>
              </a:rPr>
              <a:t>are </a:t>
            </a:r>
            <a:r>
              <a:rPr sz="1100" spc="-10" dirty="0">
                <a:latin typeface="Arial"/>
                <a:cs typeface="Arial"/>
              </a:rPr>
              <a:t>not </a:t>
            </a:r>
            <a:r>
              <a:rPr sz="1100" spc="-40" dirty="0">
                <a:latin typeface="Arial"/>
                <a:cs typeface="Arial"/>
              </a:rPr>
              <a:t>included </a:t>
            </a:r>
            <a:r>
              <a:rPr sz="1100" spc="-15" dirty="0">
                <a:latin typeface="Arial"/>
                <a:cs typeface="Arial"/>
              </a:rPr>
              <a:t>in the </a:t>
            </a:r>
            <a:r>
              <a:rPr sz="1100" spc="-20" dirty="0">
                <a:latin typeface="Arial"/>
                <a:cs typeface="Arial"/>
              </a:rPr>
              <a:t>internal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evaluation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7167" y="4412716"/>
            <a:ext cx="1980564" cy="612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70" algn="ctr">
              <a:lnSpc>
                <a:spcPct val="116799"/>
              </a:lnSpc>
              <a:spcBef>
                <a:spcPts val="90"/>
              </a:spcBef>
            </a:pPr>
            <a:r>
              <a:rPr sz="1100" b="1" spc="-35" dirty="0">
                <a:latin typeface="Arial"/>
                <a:cs typeface="Arial"/>
              </a:rPr>
              <a:t>More </a:t>
            </a:r>
            <a:r>
              <a:rPr sz="1100" b="1" spc="-60" dirty="0">
                <a:latin typeface="Arial"/>
                <a:cs typeface="Arial"/>
              </a:rPr>
              <a:t>than </a:t>
            </a:r>
            <a:r>
              <a:rPr sz="1100" b="1" spc="-100" dirty="0">
                <a:latin typeface="Arial"/>
                <a:cs typeface="Arial"/>
              </a:rPr>
              <a:t>75% </a:t>
            </a:r>
            <a:r>
              <a:rPr sz="1100" b="1" spc="-70" dirty="0">
                <a:latin typeface="Arial"/>
                <a:cs typeface="Arial"/>
              </a:rPr>
              <a:t>attendance </a:t>
            </a:r>
            <a:r>
              <a:rPr sz="1100" b="1" spc="-105" dirty="0">
                <a:latin typeface="Arial"/>
                <a:cs typeface="Arial"/>
              </a:rPr>
              <a:t>is  </a:t>
            </a:r>
            <a:r>
              <a:rPr sz="1100" b="1" spc="-75" dirty="0">
                <a:latin typeface="Arial"/>
                <a:cs typeface="Arial"/>
              </a:rPr>
              <a:t>needed </a:t>
            </a:r>
            <a:r>
              <a:rPr sz="1100" b="1" spc="-35" dirty="0">
                <a:latin typeface="Arial"/>
                <a:cs typeface="Arial"/>
              </a:rPr>
              <a:t>to </a:t>
            </a:r>
            <a:r>
              <a:rPr sz="1100" b="1" spc="-65" dirty="0">
                <a:latin typeface="Arial"/>
                <a:cs typeface="Arial"/>
              </a:rPr>
              <a:t>sit </a:t>
            </a:r>
            <a:r>
              <a:rPr sz="1100" b="1" spc="-55" dirty="0">
                <a:latin typeface="Arial"/>
                <a:cs typeface="Arial"/>
              </a:rPr>
              <a:t>for </a:t>
            </a:r>
            <a:r>
              <a:rPr sz="1100" b="1" spc="-45" dirty="0">
                <a:latin typeface="Arial"/>
                <a:cs typeface="Arial"/>
              </a:rPr>
              <a:t>the </a:t>
            </a:r>
            <a:r>
              <a:rPr sz="1100" b="1" spc="-75" dirty="0">
                <a:latin typeface="Arial"/>
                <a:cs typeface="Arial"/>
              </a:rPr>
              <a:t>modular</a:t>
            </a:r>
            <a:r>
              <a:rPr sz="1100" b="1" spc="-13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and  </a:t>
            </a:r>
            <a:r>
              <a:rPr sz="1100" b="1" spc="-85" dirty="0">
                <a:latin typeface="Arial"/>
                <a:cs typeface="Arial"/>
              </a:rPr>
              <a:t>semester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75" dirty="0">
                <a:latin typeface="Arial"/>
                <a:cs typeface="Arial"/>
              </a:rPr>
              <a:t>examinations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500" y="3953255"/>
            <a:ext cx="2371725" cy="1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60" dirty="0"/>
              <a:t>2</a:t>
            </a:r>
            <a:r>
              <a:rPr spc="-70" dirty="0"/>
              <a:t>0</a:t>
            </a:r>
            <a:r>
              <a:rPr spc="-60" dirty="0"/>
              <a:t>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8</a:t>
            </a:fld>
            <a:endParaRPr spc="-55" dirty="0"/>
          </a:p>
        </p:txBody>
      </p:sp>
      <p:sp>
        <p:nvSpPr>
          <p:cNvPr id="11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211"/>
            <a:ext cx="5982335" cy="762000"/>
          </a:xfrm>
          <a:prstGeom prst="rect">
            <a:avLst/>
          </a:prstGeom>
          <a:solidFill>
            <a:srgbClr val="C5D9E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2932430" algn="l"/>
              </a:tabLst>
            </a:pPr>
            <a:r>
              <a:rPr lang="en-US" sz="1100" b="1" spc="-114" dirty="0" smtClean="0">
                <a:latin typeface="Arial"/>
                <a:cs typeface="Arial"/>
              </a:rPr>
              <a:t>AVICENNA MEDICAL COLLEGE</a:t>
            </a:r>
            <a:r>
              <a:rPr sz="1100" b="1" spc="-190">
                <a:latin typeface="Arial"/>
                <a:cs typeface="Arial"/>
              </a:rPr>
              <a:t>	</a:t>
            </a:r>
            <a:endParaRPr sz="1650" baseline="5050">
              <a:latin typeface="Arial"/>
              <a:cs typeface="Arial"/>
            </a:endParaRPr>
          </a:p>
          <a:p>
            <a:pPr marL="12700" marR="239395">
              <a:lnSpc>
                <a:spcPct val="117600"/>
              </a:lnSpc>
              <a:spcBef>
                <a:spcPts val="1005"/>
              </a:spcBef>
            </a:pPr>
            <a:r>
              <a:rPr sz="1200" b="1" u="heavy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SEMESTER </a:t>
            </a:r>
            <a:r>
              <a:rPr sz="1200" b="1" u="heavy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EXAMINATION </a:t>
            </a:r>
            <a:r>
              <a:rPr sz="1200" b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RULES 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&amp; </a:t>
            </a:r>
            <a:r>
              <a:rPr sz="1200" b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REGULATIONS </a:t>
            </a:r>
            <a:r>
              <a:rPr sz="1200" b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sz="1200" b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JINNAH 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SINDH </a:t>
            </a:r>
            <a:r>
              <a:rPr sz="1200" b="1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MEDICAL </a:t>
            </a:r>
            <a:r>
              <a:rPr sz="1200" b="1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UNIVERSITY 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u="heavy" spc="-1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(JSMU)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105" dirty="0"/>
              <a:t>Page </a:t>
            </a:r>
            <a:r>
              <a:rPr spc="220" dirty="0"/>
              <a:t>|</a:t>
            </a:r>
            <a:r>
              <a:rPr spc="-80" dirty="0"/>
              <a:t> </a:t>
            </a:r>
            <a:fld id="{81D60167-4931-47E6-BA6A-407CBD079E47}" type="slidenum">
              <a:rPr spc="-55" dirty="0"/>
              <a:pPr marL="12700">
                <a:lnSpc>
                  <a:spcPts val="1150"/>
                </a:lnSpc>
              </a:pPr>
              <a:t>9</a:t>
            </a:fld>
            <a:endParaRPr spc="-55" dirty="0"/>
          </a:p>
        </p:txBody>
      </p:sp>
      <p:sp>
        <p:nvSpPr>
          <p:cNvPr id="3" name="object 3"/>
          <p:cNvSpPr txBox="1"/>
          <p:nvPr/>
        </p:nvSpPr>
        <p:spPr>
          <a:xfrm>
            <a:off x="1062024" y="1285088"/>
            <a:ext cx="5938520" cy="7994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125" marR="8255" indent="-228600">
              <a:lnSpc>
                <a:spcPct val="117300"/>
              </a:lnSpc>
              <a:spcBef>
                <a:spcPts val="9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35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65" dirty="0">
                <a:latin typeface="Arial"/>
                <a:cs typeface="Arial"/>
              </a:rPr>
              <a:t>academic </a:t>
            </a:r>
            <a:r>
              <a:rPr sz="1100" spc="-50" dirty="0">
                <a:latin typeface="Arial"/>
                <a:cs typeface="Arial"/>
              </a:rPr>
              <a:t>year </a:t>
            </a:r>
            <a:r>
              <a:rPr sz="1100" spc="-25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two </a:t>
            </a:r>
            <a:r>
              <a:rPr sz="1100" spc="-60" dirty="0">
                <a:latin typeface="Arial"/>
                <a:cs typeface="Arial"/>
              </a:rPr>
              <a:t>semesters. </a:t>
            </a: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20" dirty="0">
                <a:latin typeface="Arial"/>
                <a:cs typeface="Arial"/>
              </a:rPr>
              <a:t>duration </a:t>
            </a:r>
            <a:r>
              <a:rPr sz="1100" spc="-70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approximately  </a:t>
            </a:r>
            <a:r>
              <a:rPr sz="1100" spc="-45" dirty="0">
                <a:latin typeface="Arial"/>
                <a:cs typeface="Arial"/>
              </a:rPr>
              <a:t>sixteen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weeks.</a:t>
            </a:r>
            <a:endParaRPr sz="1100">
              <a:latin typeface="Arial"/>
              <a:cs typeface="Arial"/>
            </a:endParaRPr>
          </a:p>
          <a:p>
            <a:pPr marL="492125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may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have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two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5" dirty="0">
                <a:latin typeface="Arial"/>
                <a:cs typeface="Arial"/>
              </a:rPr>
              <a:t>to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three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modules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from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two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10" dirty="0">
                <a:latin typeface="Arial"/>
                <a:cs typeface="Arial"/>
              </a:rPr>
              <a:t>to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eight</a:t>
            </a:r>
            <a:r>
              <a:rPr sz="1100" spc="-65" dirty="0">
                <a:latin typeface="Arial"/>
                <a:cs typeface="Arial"/>
              </a:rPr>
              <a:t> weeks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duration</a:t>
            </a:r>
            <a:r>
              <a:rPr sz="1200" spc="-25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35560">
              <a:lnSpc>
                <a:spcPct val="100000"/>
              </a:lnSpc>
            </a:pPr>
            <a:r>
              <a:rPr sz="1100" b="1" spc="-130" dirty="0">
                <a:latin typeface="Arial"/>
                <a:cs typeface="Arial"/>
              </a:rPr>
              <a:t>JSMU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00" dirty="0">
                <a:latin typeface="Arial"/>
                <a:cs typeface="Arial"/>
              </a:rPr>
              <a:t>EXAMINATIONS: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492125" indent="-228600">
              <a:lnSpc>
                <a:spcPct val="100000"/>
              </a:lnSpc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b="1" spc="-130" dirty="0">
                <a:latin typeface="Arial"/>
                <a:cs typeface="Arial"/>
              </a:rPr>
              <a:t>JSMU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schedule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35" dirty="0">
                <a:latin typeface="Arial"/>
                <a:cs typeface="Arial"/>
              </a:rPr>
              <a:t>hold </a:t>
            </a:r>
            <a:r>
              <a:rPr sz="1100" spc="-65" dirty="0">
                <a:latin typeface="Arial"/>
                <a:cs typeface="Arial"/>
              </a:rPr>
              <a:t>Semester </a:t>
            </a:r>
            <a:r>
              <a:rPr sz="1100" spc="-55" dirty="0">
                <a:latin typeface="Arial"/>
                <a:cs typeface="Arial"/>
              </a:rPr>
              <a:t>Examinations </a:t>
            </a:r>
            <a:r>
              <a:rPr sz="1100" spc="-40" dirty="0">
                <a:latin typeface="Arial"/>
                <a:cs typeface="Arial"/>
              </a:rPr>
              <a:t>on </a:t>
            </a:r>
            <a:r>
              <a:rPr sz="1100" spc="-30" dirty="0">
                <a:latin typeface="Arial"/>
                <a:cs typeface="Arial"/>
              </a:rPr>
              <a:t>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70" dirty="0">
                <a:latin typeface="Arial"/>
                <a:cs typeface="Arial"/>
              </a:rPr>
              <a:t>each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marL="492125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65" dirty="0">
                <a:latin typeface="Arial"/>
                <a:cs typeface="Arial"/>
              </a:rPr>
              <a:t>academic </a:t>
            </a:r>
            <a:r>
              <a:rPr sz="1100" spc="-45" dirty="0">
                <a:latin typeface="Arial"/>
                <a:cs typeface="Arial"/>
              </a:rPr>
              <a:t>year, </a:t>
            </a:r>
            <a:r>
              <a:rPr sz="1100" spc="-20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dirty="0">
                <a:latin typeface="Arial"/>
                <a:cs typeface="Arial"/>
              </a:rPr>
              <a:t>two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semester </a:t>
            </a:r>
            <a:r>
              <a:rPr sz="1100" spc="-45" dirty="0">
                <a:latin typeface="Arial"/>
                <a:cs typeface="Arial"/>
              </a:rPr>
              <a:t>examinations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one </a:t>
            </a:r>
            <a:r>
              <a:rPr sz="1100" spc="-75" dirty="0">
                <a:latin typeface="Arial"/>
                <a:cs typeface="Arial"/>
              </a:rPr>
              <a:t>Retake </a:t>
            </a:r>
            <a:r>
              <a:rPr sz="1100" spc="-50" dirty="0">
                <a:latin typeface="Arial"/>
                <a:cs typeface="Arial"/>
              </a:rPr>
              <a:t>Examination.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b="1" spc="-130" dirty="0">
                <a:latin typeface="Arial"/>
                <a:cs typeface="Arial"/>
              </a:rPr>
              <a:t>MBBS </a:t>
            </a:r>
            <a:r>
              <a:rPr sz="1100" b="1" spc="-125" dirty="0">
                <a:latin typeface="Arial"/>
                <a:cs typeface="Arial"/>
              </a:rPr>
              <a:t>Second</a:t>
            </a:r>
            <a:r>
              <a:rPr sz="1100" b="1" spc="-195" dirty="0">
                <a:latin typeface="Arial"/>
                <a:cs typeface="Arial"/>
              </a:rPr>
              <a:t> </a:t>
            </a:r>
            <a:r>
              <a:rPr sz="1100" b="1" spc="-65" dirty="0">
                <a:latin typeface="Arial"/>
                <a:cs typeface="Arial"/>
              </a:rPr>
              <a:t>year:</a:t>
            </a:r>
            <a:endParaRPr sz="1100">
              <a:latin typeface="Arial"/>
              <a:cs typeface="Arial"/>
            </a:endParaRPr>
          </a:p>
          <a:p>
            <a:pPr marL="411480" marR="440055" indent="-147955">
              <a:lnSpc>
                <a:spcPct val="100899"/>
              </a:lnSpc>
              <a:spcBef>
                <a:spcPts val="760"/>
              </a:spcBef>
              <a:buFont typeface="Symbol"/>
              <a:buChar char=""/>
              <a:tabLst>
                <a:tab pos="412115" algn="l"/>
              </a:tabLst>
            </a:pPr>
            <a:r>
              <a:rPr sz="1100" b="1" spc="-90" dirty="0">
                <a:latin typeface="Arial"/>
                <a:cs typeface="Arial"/>
              </a:rPr>
              <a:t>Semester </a:t>
            </a:r>
            <a:r>
              <a:rPr sz="1100" b="1" spc="-20" dirty="0">
                <a:latin typeface="Arial"/>
                <a:cs typeface="Arial"/>
              </a:rPr>
              <a:t>III </a:t>
            </a:r>
            <a:r>
              <a:rPr sz="1100" b="1" spc="-70" dirty="0">
                <a:latin typeface="Arial"/>
                <a:cs typeface="Arial"/>
              </a:rPr>
              <a:t>examination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80" dirty="0">
                <a:latin typeface="Arial"/>
                <a:cs typeface="Arial"/>
              </a:rPr>
              <a:t>Head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Neck, Neurosciences </a:t>
            </a:r>
            <a:r>
              <a:rPr sz="1100" spc="-50" dirty="0">
                <a:latin typeface="Arial"/>
                <a:cs typeface="Arial"/>
              </a:rPr>
              <a:t>and  </a:t>
            </a:r>
            <a:r>
              <a:rPr sz="1100" spc="-55" dirty="0">
                <a:latin typeface="Arial"/>
                <a:cs typeface="Arial"/>
              </a:rPr>
              <a:t>Endocrine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 marL="411480" marR="103505" indent="-147955">
              <a:lnSpc>
                <a:spcPct val="101800"/>
              </a:lnSpc>
              <a:spcBef>
                <a:spcPts val="735"/>
              </a:spcBef>
              <a:buFont typeface="Symbol"/>
              <a:buChar char=""/>
              <a:tabLst>
                <a:tab pos="412115" algn="l"/>
              </a:tabLst>
            </a:pPr>
            <a:r>
              <a:rPr sz="1100" b="1" spc="-90" dirty="0">
                <a:latin typeface="Arial"/>
                <a:cs typeface="Arial"/>
              </a:rPr>
              <a:t>Semester </a:t>
            </a:r>
            <a:r>
              <a:rPr sz="1100" b="1" spc="-45" dirty="0">
                <a:latin typeface="Arial"/>
                <a:cs typeface="Arial"/>
              </a:rPr>
              <a:t>IV </a:t>
            </a:r>
            <a:r>
              <a:rPr sz="1100" b="1" spc="-80" dirty="0">
                <a:latin typeface="Arial"/>
                <a:cs typeface="Arial"/>
              </a:rPr>
              <a:t>Examination </a:t>
            </a:r>
            <a:r>
              <a:rPr sz="1100" spc="-65" dirty="0">
                <a:latin typeface="Arial"/>
                <a:cs typeface="Arial"/>
              </a:rPr>
              <a:t>is </a:t>
            </a:r>
            <a:r>
              <a:rPr sz="1100" spc="-55" dirty="0">
                <a:latin typeface="Arial"/>
                <a:cs typeface="Arial"/>
              </a:rPr>
              <a:t>scheduled </a:t>
            </a:r>
            <a:r>
              <a:rPr sz="1100" spc="-30" dirty="0">
                <a:latin typeface="Arial"/>
                <a:cs typeface="Arial"/>
              </a:rPr>
              <a:t>on completion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110" dirty="0">
                <a:latin typeface="Arial"/>
                <a:cs typeface="Arial"/>
              </a:rPr>
              <a:t>GIT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50" dirty="0">
                <a:latin typeface="Arial"/>
                <a:cs typeface="Arial"/>
              </a:rPr>
              <a:t>Liver, </a:t>
            </a:r>
            <a:r>
              <a:rPr sz="1100" spc="-75" dirty="0">
                <a:latin typeface="Arial"/>
                <a:cs typeface="Arial"/>
              </a:rPr>
              <a:t>Renal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Reproductive  </a:t>
            </a:r>
            <a:r>
              <a:rPr sz="1100" spc="-60" dirty="0">
                <a:latin typeface="Arial"/>
                <a:cs typeface="Arial"/>
              </a:rPr>
              <a:t>system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module.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ymbol"/>
              <a:buChar char=""/>
            </a:pPr>
            <a:endParaRPr sz="85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1100" b="1" spc="-80" dirty="0">
                <a:latin typeface="Arial"/>
                <a:cs typeface="Arial"/>
              </a:rPr>
              <a:t>Examination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90" dirty="0">
                <a:latin typeface="Arial"/>
                <a:cs typeface="Arial"/>
              </a:rPr>
              <a:t>Protocols:</a:t>
            </a:r>
            <a:endParaRPr sz="1100">
              <a:latin typeface="Arial"/>
              <a:cs typeface="Arial"/>
            </a:endParaRPr>
          </a:p>
          <a:p>
            <a:pPr marL="492125" marR="193675" indent="-228600">
              <a:lnSpc>
                <a:spcPct val="152700"/>
              </a:lnSpc>
              <a:spcBef>
                <a:spcPts val="72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30" dirty="0">
                <a:latin typeface="Arial"/>
                <a:cs typeface="Arial"/>
              </a:rPr>
              <a:t>In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50" dirty="0">
                <a:latin typeface="Arial"/>
                <a:cs typeface="Arial"/>
              </a:rPr>
              <a:t>semester, </a:t>
            </a:r>
            <a:r>
              <a:rPr sz="1100" spc="-35" dirty="0">
                <a:latin typeface="Arial"/>
                <a:cs typeface="Arial"/>
              </a:rPr>
              <a:t>module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60" dirty="0">
                <a:latin typeface="Arial"/>
                <a:cs typeface="Arial"/>
              </a:rPr>
              <a:t>be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20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-50" dirty="0">
                <a:latin typeface="Arial"/>
                <a:cs typeface="Arial"/>
              </a:rPr>
              <a:t>comprising </a:t>
            </a:r>
            <a:r>
              <a:rPr sz="1100" spc="-105" dirty="0">
                <a:latin typeface="Arial"/>
                <a:cs typeface="Arial"/>
              </a:rPr>
              <a:t>MCQs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85" dirty="0">
                <a:latin typeface="Arial"/>
                <a:cs typeface="Arial"/>
              </a:rPr>
              <a:t>EMQs. </a:t>
            </a:r>
            <a:r>
              <a:rPr sz="1100" spc="-65" dirty="0">
                <a:latin typeface="Arial"/>
                <a:cs typeface="Arial"/>
              </a:rPr>
              <a:t>For  </a:t>
            </a:r>
            <a:r>
              <a:rPr sz="1100" spc="-50" dirty="0">
                <a:latin typeface="Arial"/>
                <a:cs typeface="Arial"/>
              </a:rPr>
              <a:t>example, </a:t>
            </a:r>
            <a:r>
              <a:rPr sz="1100" spc="-55" dirty="0">
                <a:latin typeface="Arial"/>
                <a:cs typeface="Arial"/>
              </a:rPr>
              <a:t>semester 2 </a:t>
            </a:r>
            <a:r>
              <a:rPr sz="1100" dirty="0">
                <a:latin typeface="Arial"/>
                <a:cs typeface="Arial"/>
              </a:rPr>
              <a:t>will </a:t>
            </a:r>
            <a:r>
              <a:rPr sz="1100" spc="-65" dirty="0">
                <a:latin typeface="Arial"/>
                <a:cs typeface="Arial"/>
              </a:rPr>
              <a:t>have </a:t>
            </a:r>
            <a:r>
              <a:rPr sz="1100" spc="-50" dirty="0">
                <a:latin typeface="Arial"/>
                <a:cs typeface="Arial"/>
              </a:rPr>
              <a:t>separate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80" dirty="0">
                <a:latin typeface="Arial"/>
                <a:cs typeface="Arial"/>
              </a:rPr>
              <a:t>Head </a:t>
            </a:r>
            <a:r>
              <a:rPr sz="1100" spc="15" dirty="0">
                <a:latin typeface="Arial"/>
                <a:cs typeface="Arial"/>
              </a:rPr>
              <a:t>&amp; </a:t>
            </a:r>
            <a:r>
              <a:rPr sz="1100" spc="-65" dirty="0">
                <a:latin typeface="Arial"/>
                <a:cs typeface="Arial"/>
              </a:rPr>
              <a:t>Neck, Neurosciences </a:t>
            </a:r>
            <a:r>
              <a:rPr sz="1100" spc="-55" dirty="0">
                <a:latin typeface="Arial"/>
                <a:cs typeface="Arial"/>
              </a:rPr>
              <a:t>and  </a:t>
            </a:r>
            <a:r>
              <a:rPr sz="1100" spc="-45" dirty="0">
                <a:latin typeface="Arial"/>
                <a:cs typeface="Arial"/>
              </a:rPr>
              <a:t>Endocrinology.</a:t>
            </a:r>
            <a:endParaRPr sz="1100">
              <a:latin typeface="Arial"/>
              <a:cs typeface="Arial"/>
            </a:endParaRPr>
          </a:p>
          <a:p>
            <a:pPr marL="469265" marR="280035" indent="-228600">
              <a:lnSpc>
                <a:spcPct val="1527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one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85" dirty="0">
                <a:latin typeface="Arial"/>
                <a:cs typeface="Arial"/>
              </a:rPr>
              <a:t>OSPE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(Objective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Structured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Practical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Examination)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which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cover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the  </a:t>
            </a:r>
            <a:r>
              <a:rPr sz="1100" spc="-50" dirty="0">
                <a:latin typeface="Arial"/>
                <a:cs typeface="Arial"/>
              </a:rPr>
              <a:t>modules </a:t>
            </a:r>
            <a:r>
              <a:rPr sz="1100" dirty="0">
                <a:latin typeface="Arial"/>
                <a:cs typeface="Arial"/>
              </a:rPr>
              <a:t>of </a:t>
            </a:r>
            <a:r>
              <a:rPr sz="1100" spc="-55" dirty="0">
                <a:latin typeface="Arial"/>
                <a:cs typeface="Arial"/>
              </a:rPr>
              <a:t>semester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3.</a:t>
            </a:r>
            <a:endParaRPr sz="1100">
              <a:latin typeface="Arial"/>
              <a:cs typeface="Arial"/>
            </a:endParaRPr>
          </a:p>
          <a:p>
            <a:pPr marL="263525" indent="-227965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264160" algn="l"/>
              </a:tabLst>
            </a:pPr>
            <a:r>
              <a:rPr sz="1100" b="1" spc="-80" dirty="0">
                <a:latin typeface="Arial"/>
                <a:cs typeface="Arial"/>
              </a:rPr>
              <a:t>Theory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80" dirty="0">
                <a:latin typeface="Arial"/>
                <a:cs typeface="Arial"/>
              </a:rPr>
              <a:t>(Knowledge)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950">
              <a:latin typeface="Times New Roman"/>
              <a:cs typeface="Times New Roman"/>
            </a:endParaRPr>
          </a:p>
          <a:p>
            <a:pPr marL="492125" lvl="1" indent="-228600">
              <a:lnSpc>
                <a:spcPct val="100000"/>
              </a:lnSpc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55" dirty="0">
                <a:latin typeface="Arial"/>
                <a:cs typeface="Arial"/>
              </a:rPr>
              <a:t>Theory </a:t>
            </a:r>
            <a:r>
              <a:rPr sz="1100" spc="-45" dirty="0">
                <a:latin typeface="Arial"/>
                <a:cs typeface="Arial"/>
              </a:rPr>
              <a:t>paper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50" dirty="0">
                <a:latin typeface="Arial"/>
                <a:cs typeface="Arial"/>
              </a:rPr>
              <a:t>comprise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80 </a:t>
            </a:r>
            <a:r>
              <a:rPr sz="1100" spc="-45" dirty="0">
                <a:latin typeface="Arial"/>
                <a:cs typeface="Arial"/>
              </a:rPr>
              <a:t>one best </a:t>
            </a:r>
            <a:r>
              <a:rPr sz="1100" spc="-30" dirty="0">
                <a:latin typeface="Arial"/>
                <a:cs typeface="Arial"/>
              </a:rPr>
              <a:t>type </a:t>
            </a:r>
            <a:r>
              <a:rPr sz="1100" spc="-110" dirty="0">
                <a:latin typeface="Arial"/>
                <a:cs typeface="Arial"/>
              </a:rPr>
              <a:t>MCQs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50" dirty="0">
                <a:latin typeface="Arial"/>
                <a:cs typeface="Arial"/>
              </a:rPr>
              <a:t>20 </a:t>
            </a:r>
            <a:r>
              <a:rPr sz="1100" spc="-90" dirty="0">
                <a:latin typeface="Arial"/>
                <a:cs typeface="Arial"/>
              </a:rPr>
              <a:t>EMQs.</a:t>
            </a:r>
            <a:endParaRPr sz="1100">
              <a:latin typeface="Arial"/>
              <a:cs typeface="Arial"/>
            </a:endParaRPr>
          </a:p>
          <a:p>
            <a:pPr marL="49212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60" dirty="0">
                <a:latin typeface="Arial"/>
                <a:cs typeface="Arial"/>
              </a:rPr>
              <a:t>Time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duration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for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theory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paper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be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120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minutes.</a:t>
            </a:r>
            <a:endParaRPr sz="1100">
              <a:latin typeface="Arial"/>
              <a:cs typeface="Arial"/>
            </a:endParaRPr>
          </a:p>
          <a:p>
            <a:pPr marL="492125" marR="5080" lvl="1" indent="-228600">
              <a:lnSpc>
                <a:spcPct val="152700"/>
              </a:lnSpc>
              <a:spcBef>
                <a:spcPts val="6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50" dirty="0">
                <a:latin typeface="Arial"/>
                <a:cs typeface="Arial"/>
              </a:rPr>
              <a:t>Students </a:t>
            </a:r>
            <a:r>
              <a:rPr sz="1100" spc="5" dirty="0">
                <a:latin typeface="Arial"/>
                <a:cs typeface="Arial"/>
              </a:rPr>
              <a:t>will </a:t>
            </a:r>
            <a:r>
              <a:rPr sz="1100" spc="-45" dirty="0">
                <a:latin typeface="Arial"/>
                <a:cs typeface="Arial"/>
              </a:rPr>
              <a:t>mark </a:t>
            </a:r>
            <a:r>
              <a:rPr sz="1100" spc="-5" dirty="0">
                <a:latin typeface="Arial"/>
                <a:cs typeface="Arial"/>
              </a:rPr>
              <a:t>their </a:t>
            </a:r>
            <a:r>
              <a:rPr sz="1100" spc="-70" dirty="0">
                <a:latin typeface="Arial"/>
                <a:cs typeface="Arial"/>
              </a:rPr>
              <a:t>responses </a:t>
            </a:r>
            <a:r>
              <a:rPr sz="1100" spc="-30" dirty="0">
                <a:latin typeface="Arial"/>
                <a:cs typeface="Arial"/>
              </a:rPr>
              <a:t>on </a:t>
            </a:r>
            <a:r>
              <a:rPr sz="1100" spc="-125" dirty="0">
                <a:latin typeface="Arial"/>
                <a:cs typeface="Arial"/>
              </a:rPr>
              <a:t>JSMU </a:t>
            </a:r>
            <a:r>
              <a:rPr sz="1100" spc="-45" dirty="0">
                <a:latin typeface="Arial"/>
                <a:cs typeface="Arial"/>
              </a:rPr>
              <a:t>specified </a:t>
            </a:r>
            <a:r>
              <a:rPr sz="1100" spc="-60" dirty="0">
                <a:latin typeface="Arial"/>
                <a:cs typeface="Arial"/>
              </a:rPr>
              <a:t>response sheets </a:t>
            </a:r>
            <a:r>
              <a:rPr sz="1100" spc="-100" dirty="0">
                <a:latin typeface="Arial"/>
                <a:cs typeface="Arial"/>
              </a:rPr>
              <a:t>assessed </a:t>
            </a:r>
            <a:r>
              <a:rPr sz="1100" spc="-45" dirty="0">
                <a:latin typeface="Arial"/>
                <a:cs typeface="Arial"/>
              </a:rPr>
              <a:t>by </a:t>
            </a:r>
            <a:r>
              <a:rPr sz="1100" spc="-30" dirty="0">
                <a:latin typeface="Arial"/>
                <a:cs typeface="Arial"/>
              </a:rPr>
              <a:t>computer  software.</a:t>
            </a:r>
            <a:endParaRPr sz="1100">
              <a:latin typeface="Arial"/>
              <a:cs typeface="Arial"/>
            </a:endParaRPr>
          </a:p>
          <a:p>
            <a:pPr marL="492125" lvl="1" indent="-228600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80%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contribution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in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theory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results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the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Semester.</a:t>
            </a:r>
            <a:endParaRPr sz="110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100" spc="-60" dirty="0">
                <a:latin typeface="Arial"/>
                <a:cs typeface="Arial"/>
              </a:rPr>
              <a:t>There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no </a:t>
            </a:r>
            <a:r>
              <a:rPr sz="1100" spc="-45" dirty="0">
                <a:latin typeface="Arial"/>
                <a:cs typeface="Arial"/>
              </a:rPr>
              <a:t>negative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marking.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750">
              <a:latin typeface="Times New Roman"/>
              <a:cs typeface="Times New Roman"/>
            </a:endParaRPr>
          </a:p>
          <a:p>
            <a:pPr marL="263525" indent="-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4160" algn="l"/>
              </a:tabLst>
            </a:pPr>
            <a:r>
              <a:rPr sz="1100" b="1" spc="-150" dirty="0">
                <a:latin typeface="Arial"/>
                <a:cs typeface="Arial"/>
              </a:rPr>
              <a:t>OSPE: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900">
              <a:latin typeface="Times New Roman"/>
              <a:cs typeface="Times New Roman"/>
            </a:endParaRPr>
          </a:p>
          <a:p>
            <a:pPr marL="487680" lvl="1" indent="-224154">
              <a:lnSpc>
                <a:spcPct val="100000"/>
              </a:lnSpc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15" dirty="0">
                <a:latin typeface="Arial"/>
                <a:cs typeface="Arial"/>
              </a:rPr>
              <a:t>It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35" dirty="0">
                <a:latin typeface="Arial"/>
                <a:cs typeface="Arial"/>
              </a:rPr>
              <a:t>held </a:t>
            </a:r>
            <a:r>
              <a:rPr sz="1100" spc="-20" dirty="0">
                <a:latin typeface="Arial"/>
                <a:cs typeface="Arial"/>
              </a:rPr>
              <a:t>at the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respective </a:t>
            </a:r>
            <a:r>
              <a:rPr sz="1100" spc="-50" dirty="0">
                <a:latin typeface="Arial"/>
                <a:cs typeface="Arial"/>
              </a:rPr>
              <a:t>college </a:t>
            </a:r>
            <a:r>
              <a:rPr sz="1100" spc="-70" dirty="0">
                <a:latin typeface="Arial"/>
                <a:cs typeface="Arial"/>
              </a:rPr>
              <a:t>unless </a:t>
            </a:r>
            <a:r>
              <a:rPr sz="1100" spc="-45" dirty="0">
                <a:latin typeface="Arial"/>
                <a:cs typeface="Arial"/>
              </a:rPr>
              <a:t>specified </a:t>
            </a:r>
            <a:r>
              <a:rPr sz="1100" spc="-55" dirty="0">
                <a:latin typeface="Arial"/>
                <a:cs typeface="Arial"/>
              </a:rPr>
              <a:t>by </a:t>
            </a:r>
            <a:r>
              <a:rPr sz="1100" spc="-110" dirty="0">
                <a:latin typeface="Arial"/>
                <a:cs typeface="Arial"/>
              </a:rPr>
              <a:t>JSMU.</a:t>
            </a:r>
            <a:endParaRPr sz="1100">
              <a:latin typeface="Arial"/>
              <a:cs typeface="Arial"/>
            </a:endParaRPr>
          </a:p>
          <a:p>
            <a:pPr marL="487680" lvl="1" indent="-224154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15" dirty="0">
                <a:latin typeface="Arial"/>
                <a:cs typeface="Arial"/>
              </a:rPr>
              <a:t>It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may</a:t>
            </a:r>
            <a:r>
              <a:rPr sz="1100" spc="-50" dirty="0">
                <a:latin typeface="Arial"/>
                <a:cs typeface="Arial"/>
              </a:rPr>
              <a:t> comprise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between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12-</a:t>
            </a:r>
            <a:r>
              <a:rPr sz="1100" spc="-60" dirty="0">
                <a:latin typeface="Arial"/>
                <a:cs typeface="Arial"/>
              </a:rPr>
              <a:t> 25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stations.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05" dirty="0">
                <a:latin typeface="Arial"/>
                <a:cs typeface="Arial"/>
              </a:rPr>
              <a:t>Each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station</a:t>
            </a:r>
            <a:r>
              <a:rPr sz="1100" spc="-8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will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carry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60" dirty="0">
                <a:latin typeface="Arial"/>
                <a:cs typeface="Arial"/>
              </a:rPr>
              <a:t>10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5" dirty="0">
                <a:latin typeface="Arial"/>
                <a:cs typeface="Arial"/>
              </a:rPr>
              <a:t>marks.</a:t>
            </a:r>
            <a:endParaRPr sz="1100">
              <a:latin typeface="Arial"/>
              <a:cs typeface="Arial"/>
            </a:endParaRPr>
          </a:p>
          <a:p>
            <a:pPr marL="487680" lvl="1" indent="-224154">
              <a:lnSpc>
                <a:spcPct val="100000"/>
              </a:lnSpc>
              <a:spcBef>
                <a:spcPts val="760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30" dirty="0">
                <a:latin typeface="Arial"/>
                <a:cs typeface="Arial"/>
              </a:rPr>
              <a:t>All </a:t>
            </a:r>
            <a:r>
              <a:rPr sz="1100" spc="-40" dirty="0">
                <a:latin typeface="Arial"/>
                <a:cs typeface="Arial"/>
              </a:rPr>
              <a:t>students </a:t>
            </a:r>
            <a:r>
              <a:rPr sz="1100" spc="-45" dirty="0">
                <a:latin typeface="Arial"/>
                <a:cs typeface="Arial"/>
              </a:rPr>
              <a:t>begin </a:t>
            </a:r>
            <a:r>
              <a:rPr sz="1100" spc="-55" dirty="0">
                <a:latin typeface="Arial"/>
                <a:cs typeface="Arial"/>
              </a:rPr>
              <a:t>and </a:t>
            </a:r>
            <a:r>
              <a:rPr sz="1100" spc="-45" dirty="0">
                <a:latin typeface="Arial"/>
                <a:cs typeface="Arial"/>
              </a:rPr>
              <a:t>end </a:t>
            </a:r>
            <a:r>
              <a:rPr sz="1100" spc="-15" dirty="0">
                <a:latin typeface="Arial"/>
                <a:cs typeface="Arial"/>
              </a:rPr>
              <a:t>at </a:t>
            </a:r>
            <a:r>
              <a:rPr sz="1100" spc="-10" dirty="0">
                <a:latin typeface="Arial"/>
                <a:cs typeface="Arial"/>
              </a:rPr>
              <a:t>the</a:t>
            </a:r>
            <a:r>
              <a:rPr sz="1100" spc="-204" dirty="0">
                <a:latin typeface="Arial"/>
                <a:cs typeface="Arial"/>
              </a:rPr>
              <a:t> </a:t>
            </a:r>
            <a:r>
              <a:rPr sz="1100" spc="-85" dirty="0">
                <a:latin typeface="Arial"/>
                <a:cs typeface="Arial"/>
              </a:rPr>
              <a:t>same </a:t>
            </a:r>
            <a:r>
              <a:rPr sz="1100" spc="-20" dirty="0">
                <a:latin typeface="Arial"/>
                <a:cs typeface="Arial"/>
              </a:rPr>
              <a:t>time.</a:t>
            </a:r>
            <a:endParaRPr sz="1100">
              <a:latin typeface="Arial"/>
              <a:cs typeface="Arial"/>
            </a:endParaRPr>
          </a:p>
          <a:p>
            <a:pPr marL="487680" lvl="1" indent="-224154">
              <a:lnSpc>
                <a:spcPct val="100000"/>
              </a:lnSpc>
              <a:spcBef>
                <a:spcPts val="75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25" dirty="0">
                <a:latin typeface="Arial"/>
                <a:cs typeface="Arial"/>
              </a:rPr>
              <a:t>content </a:t>
            </a:r>
            <a:r>
              <a:rPr sz="1100" spc="-95" dirty="0">
                <a:latin typeface="Arial"/>
                <a:cs typeface="Arial"/>
              </a:rPr>
              <a:t>assessed </a:t>
            </a:r>
            <a:r>
              <a:rPr sz="1100" spc="-55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80" dirty="0">
                <a:latin typeface="Arial"/>
                <a:cs typeface="Arial"/>
              </a:rPr>
              <a:t>same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all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40" dirty="0">
                <a:latin typeface="Arial"/>
                <a:cs typeface="Arial"/>
              </a:rPr>
              <a:t>students.</a:t>
            </a:r>
            <a:endParaRPr sz="1100">
              <a:latin typeface="Arial"/>
              <a:cs typeface="Arial"/>
            </a:endParaRPr>
          </a:p>
          <a:p>
            <a:pPr marL="487680" lvl="1" indent="-224154">
              <a:lnSpc>
                <a:spcPct val="100000"/>
              </a:lnSpc>
              <a:spcBef>
                <a:spcPts val="745"/>
              </a:spcBef>
              <a:buFont typeface="Symbol"/>
              <a:buChar char=""/>
              <a:tabLst>
                <a:tab pos="487680" algn="l"/>
                <a:tab pos="488315" algn="l"/>
              </a:tabLst>
            </a:pPr>
            <a:r>
              <a:rPr sz="1100" spc="-80" dirty="0">
                <a:latin typeface="Arial"/>
                <a:cs typeface="Arial"/>
              </a:rPr>
              <a:t>The </a:t>
            </a:r>
            <a:r>
              <a:rPr sz="1100" spc="-10" dirty="0">
                <a:latin typeface="Arial"/>
                <a:cs typeface="Arial"/>
              </a:rPr>
              <a:t>time </a:t>
            </a:r>
            <a:r>
              <a:rPr sz="1100" spc="-40" dirty="0">
                <a:latin typeface="Arial"/>
                <a:cs typeface="Arial"/>
              </a:rPr>
              <a:t>allocated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215" dirty="0">
                <a:latin typeface="Arial"/>
                <a:cs typeface="Arial"/>
              </a:rPr>
              <a:t> </a:t>
            </a:r>
            <a:r>
              <a:rPr sz="1100" spc="-70" dirty="0">
                <a:latin typeface="Arial"/>
                <a:cs typeface="Arial"/>
              </a:rPr>
              <a:t>each </a:t>
            </a:r>
            <a:r>
              <a:rPr sz="1100" spc="-20" dirty="0">
                <a:latin typeface="Arial"/>
                <a:cs typeface="Arial"/>
              </a:rPr>
              <a:t>station </a:t>
            </a:r>
            <a:r>
              <a:rPr sz="1100" spc="-60" dirty="0">
                <a:latin typeface="Arial"/>
                <a:cs typeface="Arial"/>
              </a:rPr>
              <a:t>is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70" dirty="0">
                <a:latin typeface="Arial"/>
                <a:cs typeface="Arial"/>
              </a:rPr>
              <a:t>same.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005198" y="426211"/>
            <a:ext cx="3061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5" dirty="0">
                <a:latin typeface="Arial"/>
                <a:cs typeface="Arial"/>
              </a:rPr>
              <a:t>2</a:t>
            </a:r>
            <a:r>
              <a:rPr sz="1050" b="1" i="1" spc="-82" baseline="31746" dirty="0">
                <a:latin typeface="Arial"/>
                <a:cs typeface="Arial"/>
              </a:rPr>
              <a:t>ND </a:t>
            </a:r>
            <a:r>
              <a:rPr sz="1100" b="1" i="1" spc="-170" dirty="0">
                <a:latin typeface="Arial"/>
                <a:cs typeface="Arial"/>
              </a:rPr>
              <a:t>YEAR </a:t>
            </a:r>
            <a:r>
              <a:rPr sz="1100" b="1" i="1" spc="-114" dirty="0">
                <a:latin typeface="Arial"/>
                <a:cs typeface="Arial"/>
              </a:rPr>
              <a:t>MBBS</a:t>
            </a:r>
            <a:r>
              <a:rPr sz="1100" b="1" i="1" spc="-114">
                <a:latin typeface="Arial"/>
                <a:cs typeface="Arial"/>
              </a:rPr>
              <a:t>, </a:t>
            </a:r>
            <a:r>
              <a:rPr lang="en-US" sz="1100" b="1" i="1" spc="-170" dirty="0" smtClean="0">
                <a:latin typeface="Arial"/>
                <a:cs typeface="Arial"/>
              </a:rPr>
              <a:t> </a:t>
            </a:r>
            <a:r>
              <a:rPr sz="1100" b="1" i="1" spc="-140" smtClean="0">
                <a:latin typeface="Arial"/>
                <a:cs typeface="Arial"/>
              </a:rPr>
              <a:t>HEAD </a:t>
            </a:r>
            <a:r>
              <a:rPr sz="1100" b="1" i="1" spc="-20" dirty="0">
                <a:latin typeface="Arial"/>
                <a:cs typeface="Arial"/>
              </a:rPr>
              <a:t>&amp; </a:t>
            </a:r>
            <a:r>
              <a:rPr sz="1100" b="1" i="1" spc="-185" dirty="0">
                <a:latin typeface="Arial"/>
                <a:cs typeface="Arial"/>
              </a:rPr>
              <a:t>NECK</a:t>
            </a:r>
            <a:r>
              <a:rPr sz="1100" b="1" i="1" spc="-140" dirty="0">
                <a:latin typeface="Arial"/>
                <a:cs typeface="Arial"/>
              </a:rPr>
              <a:t> </a:t>
            </a:r>
            <a:r>
              <a:rPr sz="1100" b="1" i="1" spc="-114" dirty="0">
                <a:latin typeface="Arial"/>
                <a:cs typeface="Arial"/>
              </a:rPr>
              <a:t>MODULE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4343</Words>
  <Application>Microsoft Office PowerPoint</Application>
  <PresentationFormat>Custom</PresentationFormat>
  <Paragraphs>892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STUDY GUIDE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GUIDE</dc:title>
  <cp:lastModifiedBy>Muzzammil</cp:lastModifiedBy>
  <cp:revision>8</cp:revision>
  <dcterms:created xsi:type="dcterms:W3CDTF">2019-06-10T13:30:47Z</dcterms:created>
  <dcterms:modified xsi:type="dcterms:W3CDTF">2019-06-13T14:48:49Z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2019-06-10T00:00:00Z</vt:filetime>
  </property>
</Properties>
</file>