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172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76625" y="4105147"/>
            <a:ext cx="3832787" cy="4080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92455" y="4625847"/>
            <a:ext cx="2382520" cy="3274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06620" y="815164"/>
            <a:ext cx="2950979" cy="3156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7356" y="687069"/>
            <a:ext cx="637768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hyperlink" Target="http://www.pathologyatlas.ro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050029" y="1299210"/>
            <a:ext cx="3168396" cy="64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0029" y="2062733"/>
            <a:ext cx="3168396" cy="877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70096" y="1274444"/>
            <a:ext cx="3152775" cy="1225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65" dirty="0">
                <a:solidFill>
                  <a:srgbClr val="5F4879"/>
                </a:solidFill>
                <a:latin typeface="Arial"/>
                <a:cs typeface="Arial"/>
              </a:rPr>
              <a:t>GASTROINTESTINAL</a:t>
            </a:r>
            <a:r>
              <a:rPr sz="2200" b="1" spc="-165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200" b="1" spc="-315" dirty="0">
                <a:solidFill>
                  <a:srgbClr val="5F4879"/>
                </a:solidFill>
                <a:latin typeface="Arial"/>
                <a:cs typeface="Arial"/>
              </a:rPr>
              <a:t>TRACT</a:t>
            </a:r>
            <a:endParaRPr sz="2200">
              <a:latin typeface="Arial"/>
              <a:cs typeface="Arial"/>
            </a:endParaRPr>
          </a:p>
          <a:p>
            <a:pPr marL="958850">
              <a:lnSpc>
                <a:spcPct val="100000"/>
              </a:lnSpc>
              <a:spcBef>
                <a:spcPts val="50"/>
              </a:spcBef>
            </a:pPr>
            <a:r>
              <a:rPr sz="2200" b="1" spc="-40" dirty="0">
                <a:solidFill>
                  <a:srgbClr val="5F4879"/>
                </a:solidFill>
                <a:latin typeface="Arial"/>
                <a:cs typeface="Arial"/>
              </a:rPr>
              <a:t>&amp; </a:t>
            </a:r>
            <a:r>
              <a:rPr sz="2200" b="1" spc="-275" dirty="0">
                <a:solidFill>
                  <a:srgbClr val="5F4879"/>
                </a:solidFill>
                <a:latin typeface="Arial"/>
                <a:cs typeface="Arial"/>
              </a:rPr>
              <a:t>LIVER</a:t>
            </a:r>
            <a:r>
              <a:rPr sz="2200" b="1" spc="-245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200" b="1" spc="-180" dirty="0">
                <a:solidFill>
                  <a:srgbClr val="5F4879"/>
                </a:solidFill>
                <a:latin typeface="Arial"/>
                <a:cs typeface="Arial"/>
              </a:rPr>
              <a:t>MODULE-I</a:t>
            </a:r>
            <a:endParaRPr sz="2200">
              <a:latin typeface="Arial"/>
              <a:cs typeface="Arial"/>
            </a:endParaRPr>
          </a:p>
          <a:p>
            <a:pPr marL="532130">
              <a:lnSpc>
                <a:spcPct val="100000"/>
              </a:lnSpc>
              <a:spcBef>
                <a:spcPts val="1190"/>
              </a:spcBef>
            </a:pPr>
            <a:r>
              <a:rPr sz="2400" b="1" spc="-335" dirty="0">
                <a:solidFill>
                  <a:srgbClr val="30849B"/>
                </a:solidFill>
                <a:latin typeface="Arial"/>
                <a:cs typeface="Arial"/>
              </a:rPr>
              <a:t>SECOND  </a:t>
            </a:r>
            <a:r>
              <a:rPr sz="2400" b="1" spc="-365">
                <a:solidFill>
                  <a:srgbClr val="30849B"/>
                </a:solidFill>
                <a:latin typeface="Arial"/>
                <a:cs typeface="Arial"/>
              </a:rPr>
              <a:t>YEAR</a:t>
            </a:r>
            <a:r>
              <a:rPr sz="2400" b="1" spc="-31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30849B"/>
                </a:solidFill>
                <a:latin typeface="Arial"/>
                <a:cs typeface="Arial"/>
              </a:rPr>
              <a:t>MB</a:t>
            </a:r>
            <a:r>
              <a:rPr lang="en-US" sz="2400" b="1" spc="-295" dirty="0" smtClean="0">
                <a:solidFill>
                  <a:srgbClr val="30849B"/>
                </a:solidFill>
                <a:latin typeface="Arial"/>
                <a:cs typeface="Arial"/>
              </a:rPr>
              <a:t>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50029" y="541781"/>
            <a:ext cx="3168396" cy="6507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49115">
              <a:lnSpc>
                <a:spcPct val="100000"/>
              </a:lnSpc>
              <a:spcBef>
                <a:spcPts val="95"/>
              </a:spcBef>
            </a:pPr>
            <a:r>
              <a:rPr spc="-350" dirty="0"/>
              <a:t>STUDY</a:t>
            </a:r>
            <a:r>
              <a:rPr spc="-21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15" name="Picture 14" descr="download.png"/>
          <p:cNvPicPr>
            <a:picLocks noChangeAspect="1"/>
          </p:cNvPicPr>
          <p:nvPr/>
        </p:nvPicPr>
        <p:blipFill>
          <a:blip r:embed="rId5"/>
          <a:srcRect t="35778" b="32222"/>
          <a:stretch>
            <a:fillRect/>
          </a:stretch>
        </p:blipFill>
        <p:spPr>
          <a:xfrm>
            <a:off x="457200" y="8686800"/>
            <a:ext cx="3048000" cy="914400"/>
          </a:xfrm>
          <a:prstGeom prst="rect">
            <a:avLst/>
          </a:prstGeom>
        </p:spPr>
      </p:pic>
      <p:pic>
        <p:nvPicPr>
          <p:cNvPr id="16" name="Picture 15" descr="logo_hospita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06722" y="426211"/>
            <a:ext cx="30327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65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4 </a:t>
            </a:r>
            <a:r>
              <a:rPr sz="1100" b="1" i="1" spc="-100" dirty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16015" cy="8401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229870">
                <a:tc>
                  <a:txBody>
                    <a:bodyPr/>
                    <a:lstStyle/>
                    <a:p>
                      <a:pPr marL="299720">
                        <a:lnSpc>
                          <a:spcPts val="1430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6.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Peritoneal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cavity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0078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layers,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folds,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recesses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45440">
                        <a:lnSpc>
                          <a:spcPct val="1018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compartments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peritoneum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5890" indent="-228600">
                        <a:lnSpc>
                          <a:spcPct val="101800"/>
                        </a:lnSpc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extent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peritoneum,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peritoneal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cavity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greater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lesser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sac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7.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Smooth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muscles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5979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smooth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electric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properties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smooth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muscle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contraction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smooth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skeletal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BER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GI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motility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0020" marR="146050" indent="635" algn="ctr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8. </a:t>
                      </a:r>
                      <a:r>
                        <a:rPr sz="1200" b="1" spc="-135" dirty="0">
                          <a:latin typeface="Arial"/>
                          <a:cs typeface="Arial"/>
                        </a:rPr>
                        <a:t>Esophagus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Stomach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5095" indent="-228600">
                        <a:lnSpc>
                          <a:spcPct val="101499"/>
                        </a:lnSpc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peritoneal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visceral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supply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0020" marR="146050" indent="635" algn="ctr">
                        <a:lnSpc>
                          <a:spcPct val="101400"/>
                        </a:lnSpc>
                        <a:spcBef>
                          <a:spcPts val="7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383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peritoneal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visceral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4"/>
                        <a:tabLst>
                          <a:tab pos="54292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motor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9115" indent="-239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4"/>
                        <a:tabLst>
                          <a:tab pos="5397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emptying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72085" indent="-228600">
                        <a:lnSpc>
                          <a:spcPct val="101800"/>
                        </a:lnSpc>
                        <a:buAutoNum type="alphaLcParenR" startAt="4"/>
                        <a:tabLst>
                          <a:tab pos="543560" algn="l"/>
                          <a:tab pos="54419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secretions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0020" marR="146050" indent="635" algn="ctr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mechanism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triggering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vomiting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6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06680">
                        <a:lnSpc>
                          <a:spcPct val="1018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antiemetic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prokinetic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9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esophagitis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53720" indent="-228600">
                        <a:lnSpc>
                          <a:spcPct val="101800"/>
                        </a:lnSpc>
                        <a:buAutoNum type="alphaLcParenR" startAt="9"/>
                        <a:tabLst>
                          <a:tab pos="534670" algn="l"/>
                          <a:tab pos="53530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esophageal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varices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achalasia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Barret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esophagitis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(risk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pathogenesis,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3276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l)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gastritis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emphasis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Pylori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gastritis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autoimmune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13"/>
                        <a:tabLst>
                          <a:tab pos="518159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peptic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ulcer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77495" indent="-228600">
                        <a:lnSpc>
                          <a:spcPct val="101800"/>
                        </a:lnSpc>
                        <a:buAutoNum type="alphaLcParenR" startAt="13"/>
                        <a:tabLst>
                          <a:tab pos="54292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H.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Pylori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o)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228600"/>
            <a:ext cx="1295400" cy="36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16015" cy="8444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229870">
                <a:tc>
                  <a:txBody>
                    <a:bodyPr/>
                    <a:lstStyle/>
                    <a:p>
                      <a:pPr marL="299720">
                        <a:lnSpc>
                          <a:spcPts val="1430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9.</a:t>
                      </a:r>
                      <a:r>
                        <a:rPr sz="1200" b="1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Pancreas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8159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00025">
                        <a:lnSpc>
                          <a:spcPct val="1018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peritoneal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 marL="528320" marR="116205" indent="-22860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46050" indent="271145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46405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tumorous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condition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74650">
                        <a:lnSpc>
                          <a:spcPct val="1018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(congenital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pancreatitis,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non-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neoplastic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cysts)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5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peptic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61315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AutoNum type="alphaLcParenR" startAt="5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peptic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ts val="1290"/>
                        </a:lnSpc>
                        <a:buAutoNum type="alphaLcParenR" startAt="5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2611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uses,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H2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receptor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antagonist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2611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uses,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proton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pump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inhibitor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4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9527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uses,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mucosal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protective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Sucralfate,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colloidal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Bismuth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compounds 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prostaglandins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j)	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Antacids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antimicrobial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Pylori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9720">
                        <a:lnSpc>
                          <a:spcPts val="1415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10.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large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intestine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large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small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large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9235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intestine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0345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large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intestine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like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volvulus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intussusception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4"/>
                        <a:tabLst>
                          <a:tab pos="54292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secretions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small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large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intestines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00330" indent="-228600">
                        <a:lnSpc>
                          <a:spcPct val="101800"/>
                        </a:lnSpc>
                        <a:buAutoNum type="alphaLcParenR" startAt="5"/>
                        <a:tabLst>
                          <a:tab pos="5397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secretions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small and large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intestines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6"/>
                        <a:tabLst>
                          <a:tab pos="543560" algn="l"/>
                          <a:tab pos="54419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segmentation,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peristalsis,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mass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movement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defecation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255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AutoNum type="alphaLcParenR" startAt="7"/>
                        <a:tabLst>
                          <a:tab pos="53530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modulating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motility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46050" indent="635" algn="ctr">
                        <a:lnSpc>
                          <a:spcPct val="101800"/>
                        </a:lnSpc>
                        <a:spcBef>
                          <a:spcPts val="6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4356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	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vomiting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16015" cy="8439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1033144">
                <a:tc>
                  <a:txBody>
                    <a:bodyPr/>
                    <a:lstStyle/>
                    <a:p>
                      <a:pPr marL="528320" marR="384175" indent="-228600">
                        <a:lnSpc>
                          <a:spcPts val="1340"/>
                        </a:lnSpc>
                        <a:spcBef>
                          <a:spcPts val="20"/>
                        </a:spcBef>
                        <a:buAutoNum type="alphaLcParenR" startAt="9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(cystic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fibrosis,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celiac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environmental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enteropathy,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autoimmune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enteropathy,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lactase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42240" indent="-228600">
                        <a:lnSpc>
                          <a:spcPts val="1340"/>
                        </a:lnSpc>
                        <a:spcBef>
                          <a:spcPts val="15"/>
                        </a:spcBef>
                        <a:buAutoNum type="alphaLcParenR" startAt="9"/>
                        <a:tabLst>
                          <a:tab pos="534670" algn="l"/>
                          <a:tab pos="53530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factors, 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celiac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disesase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ts val="1300"/>
                        </a:lnSpc>
                        <a:buAutoNum type="alphaLcParenR" startAt="9"/>
                        <a:tabLst>
                          <a:tab pos="53340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517525" indent="-217804">
                        <a:lnSpc>
                          <a:spcPts val="1290"/>
                        </a:lnSpc>
                        <a:buAutoNum type="alphaLcParenR" startAt="13"/>
                        <a:tabLst>
                          <a:tab pos="518159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ulcerative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colitis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Crohn’s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7945">
                        <a:lnSpc>
                          <a:spcPct val="1018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morphology,  clinical 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43560" indent="-24384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14"/>
                        <a:tabLst>
                          <a:tab pos="543560" algn="l"/>
                          <a:tab pos="54419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irritable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 marL="299720" marR="845819">
                        <a:lnSpc>
                          <a:spcPct val="101800"/>
                        </a:lnSpc>
                        <a:spcBef>
                          <a:spcPts val="7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o)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anti-diarrhreal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46050" indent="635" algn="ctr">
                        <a:lnSpc>
                          <a:spcPct val="101800"/>
                        </a:lnSpc>
                        <a:spcBef>
                          <a:spcPts val="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471805" indent="-172085">
                        <a:lnSpc>
                          <a:spcPts val="1290"/>
                        </a:lnSpc>
                        <a:buAutoNum type="alphaLcParenR" startAt="16"/>
                        <a:tabLst>
                          <a:tab pos="480059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enteric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1805" indent="-17208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16"/>
                        <a:tabLst>
                          <a:tab pos="480059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enteric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1805" marR="77470" indent="-172085">
                        <a:lnSpc>
                          <a:spcPct val="100899"/>
                        </a:lnSpc>
                        <a:spcBef>
                          <a:spcPts val="10"/>
                        </a:spcBef>
                        <a:buAutoNum type="alphaLcParenR" startAt="16"/>
                        <a:tabLst>
                          <a:tab pos="486409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immunization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enteric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1805" marR="509905" indent="-172085">
                        <a:lnSpc>
                          <a:spcPct val="101800"/>
                        </a:lnSpc>
                        <a:buAutoNum type="alphaLcParenR" startAt="16"/>
                        <a:tabLst>
                          <a:tab pos="46228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enteric/typhoid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5755" marR="245745" indent="-67310">
                        <a:lnSpc>
                          <a:spcPct val="100899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385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t)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appendix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18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299720">
                        <a:lnSpc>
                          <a:spcPts val="1415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11.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Rectum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anal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canal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4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528320" marR="330835" indent="-22860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 supply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31140">
                        <a:lnSpc>
                          <a:spcPct val="1018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anorectal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junction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defecation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60020" marR="146050" algn="ctr">
                        <a:lnSpc>
                          <a:spcPct val="1018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707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laxatives and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purgatives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7526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9720">
                        <a:lnSpc>
                          <a:spcPts val="142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12.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Liver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Hepatic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portal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16559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parenchyma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lobule,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portal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lobule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acinus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49860" indent="-228600">
                        <a:lnSpc>
                          <a:spcPct val="101800"/>
                        </a:lnSpc>
                        <a:buAutoNum type="alphaLcParenR" startAt="2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exocrine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959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45440">
                        <a:lnSpc>
                          <a:spcPct val="1018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correlation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gall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extra-hepatic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apparatus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532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16015" cy="8578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692150">
                <a:tc>
                  <a:txBody>
                    <a:bodyPr/>
                    <a:lstStyle/>
                    <a:p>
                      <a:pPr marL="528320" marR="302895" indent="-228600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venous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GIT,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portal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tributaries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sites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porto-systemic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anastomosis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ts val="1305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528320" marR="28257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60020" marR="146050" indent="635" algn="ctr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patterns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injury,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33705">
                        <a:lnSpc>
                          <a:spcPct val="1018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cholestasis,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portal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hypertension,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cirrhosis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circulatory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2796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i)	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528320" marR="39814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tabLst>
                          <a:tab pos="52832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j)	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528320" marR="268605" indent="-228600">
                        <a:lnSpc>
                          <a:spcPts val="1340"/>
                        </a:lnSpc>
                        <a:spcBef>
                          <a:spcPts val="3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causes,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values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969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12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80035" indent="-228600">
                        <a:lnSpc>
                          <a:spcPct val="101800"/>
                        </a:lnSpc>
                        <a:buAutoNum type="alphaLcParenR" startAt="12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B,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71450" indent="-228600">
                        <a:lnSpc>
                          <a:spcPct val="101800"/>
                        </a:lnSpc>
                        <a:buAutoNum type="alphaLcParenR" startAt="12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host,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agent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environment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Hepatitis 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A,B,C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62610" indent="-228600">
                        <a:lnSpc>
                          <a:spcPct val="100899"/>
                        </a:lnSpc>
                        <a:spcBef>
                          <a:spcPts val="10"/>
                        </a:spcBef>
                        <a:buAutoNum type="alphaLcParenR" startAt="12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A,B,C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12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25755" marR="245745" indent="-6731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q)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13.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Gall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bladder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834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0350">
                        <a:lnSpc>
                          <a:spcPct val="1018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extra-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apparatus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707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bile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conjugation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salts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acids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fats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emulsification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3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enterohepatic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circulation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salts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528320" algn="l"/>
                        </a:tabLst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14.	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Anterior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posterior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wall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140">
                <a:tc>
                  <a:txBody>
                    <a:bodyPr/>
                    <a:lstStyle/>
                    <a:p>
                      <a:pPr marL="528320" marR="330835" indent="-228600">
                        <a:lnSpc>
                          <a:spcPts val="1340"/>
                        </a:lnSpc>
                        <a:spcBef>
                          <a:spcPts val="3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fascia,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neurovascular  supply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anterior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rectus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sheath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lumbar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vertebrae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528320" marR="570865" indent="-228600">
                        <a:lnSpc>
                          <a:spcPct val="100899"/>
                        </a:lnSpc>
                        <a:spcBef>
                          <a:spcPts val="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528320" marR="123189" indent="-22860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16015" cy="8317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567055">
                <a:tc>
                  <a:txBody>
                    <a:bodyPr/>
                    <a:lstStyle/>
                    <a:p>
                      <a:pPr marL="358140" marR="468630" indent="-228600">
                        <a:lnSpc>
                          <a:spcPts val="1460"/>
                        </a:lnSpc>
                        <a:spcBef>
                          <a:spcPts val="20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15.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lymphatics and 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abdomen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410">
                <a:tc>
                  <a:txBody>
                    <a:bodyPr/>
                    <a:lstStyle/>
                    <a:p>
                      <a:pPr marL="528320" marR="440690" indent="-22860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paired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unpaired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528320" marR="675640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formation,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extent,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tributaries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Inferior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vena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cava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lumbosacral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plexus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0325" indent="-228600">
                        <a:lnSpc>
                          <a:spcPct val="101800"/>
                        </a:lnSpc>
                        <a:buAutoNum type="alphaLcParenR" startAt="4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nerves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abdomen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cisterna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chyli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16.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Digestion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Carbohydrates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939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carbohydrates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glycemic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index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fibers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3855">
                <a:tc>
                  <a:txBody>
                    <a:bodyPr/>
                    <a:lstStyle/>
                    <a:p>
                      <a:pPr marL="528320" marR="182245" indent="-228600">
                        <a:lnSpc>
                          <a:spcPct val="101800"/>
                        </a:lnSpc>
                        <a:spcBef>
                          <a:spcPts val="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digestive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carbohydrate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175260" indent="-228600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digestive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enzyme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monosaccharaides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intestinal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mucosal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lactose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intolerance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serum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glucose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estimation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(kit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method)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3581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17.Digestion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Proteins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 marL="528320" marR="129539" indent="-228600">
                        <a:lnSpc>
                          <a:spcPct val="101800"/>
                        </a:lnSpc>
                        <a:spcBef>
                          <a:spcPts val="40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digestion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protein 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 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28320" marR="412115" indent="-228600">
                        <a:lnSpc>
                          <a:spcPct val="101800"/>
                        </a:lnSpc>
                        <a:spcBef>
                          <a:spcPts val="10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List 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proteolytic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enzymes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amino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461645" indent="-228600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biomedical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protein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allergy,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celiac sprue and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cystinuria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amino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pool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nitrogen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18.Digestion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Lipid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621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constituents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lipids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steatorrhea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marL="528320" marR="302895" indent="-228600">
                        <a:lnSpc>
                          <a:spcPct val="101800"/>
                        </a:lnSpc>
                        <a:spcBef>
                          <a:spcPts val="1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</a:t>
                      </a:r>
                      <a:r>
                        <a:rPr sz="11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digestion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lipid 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stomach 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lipases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lipid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digestion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660772" y="2179066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7870" y="2179066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5748" y="661416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0113" y="661416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33592" y="661416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5748" y="1201166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67180" y="740156"/>
            <a:ext cx="3058160" cy="12820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0665" marR="128270" indent="-227965">
              <a:lnSpc>
                <a:spcPct val="102000"/>
              </a:lnSpc>
              <a:spcBef>
                <a:spcPts val="75"/>
              </a:spcBef>
              <a:buAutoNum type="alphaLcParenR" startAt="5"/>
              <a:tabLst>
                <a:tab pos="2413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digestion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dietary </a:t>
            </a:r>
            <a:r>
              <a:rPr sz="1100" spc="-35" dirty="0">
                <a:latin typeface="Arial"/>
                <a:cs typeface="Arial"/>
              </a:rPr>
              <a:t>cholesterol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phospholipid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R" startAt="5"/>
            </a:pP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AutoNum type="alphaLcParenR" startAt="5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hormonal </a:t>
            </a:r>
            <a:r>
              <a:rPr sz="1100" spc="-25" dirty="0">
                <a:latin typeface="Arial"/>
                <a:cs typeface="Arial"/>
              </a:rPr>
              <a:t>regulation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lipid </a:t>
            </a:r>
            <a:r>
              <a:rPr sz="1100" spc="-35" dirty="0">
                <a:latin typeface="Arial"/>
                <a:cs typeface="Arial"/>
              </a:rPr>
              <a:t>digestion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arenR" startAt="5"/>
            </a:pPr>
            <a:endParaRPr sz="1350">
              <a:latin typeface="Times New Roman"/>
              <a:cs typeface="Times New Roman"/>
            </a:endParaRPr>
          </a:p>
          <a:p>
            <a:pPr marL="240665" marR="151765" indent="-227965">
              <a:lnSpc>
                <a:spcPct val="101800"/>
              </a:lnSpc>
              <a:buAutoNum type="alphaLcParenR" startAt="5"/>
              <a:tabLst>
                <a:tab pos="241300" algn="l"/>
              </a:tabLst>
            </a:pPr>
            <a:r>
              <a:rPr sz="1100" spc="-85" dirty="0">
                <a:latin typeface="Arial"/>
                <a:cs typeface="Arial"/>
              </a:rPr>
              <a:t>Discuss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absorption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lipid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intestinal  </a:t>
            </a:r>
            <a:r>
              <a:rPr sz="1100" spc="-60" dirty="0">
                <a:latin typeface="Arial"/>
                <a:cs typeface="Arial"/>
              </a:rPr>
              <a:t>mucosal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cells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5748" y="157911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7180" y="2112010"/>
            <a:ext cx="302895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latin typeface="Arial"/>
                <a:cs typeface="Arial"/>
              </a:rPr>
              <a:t>h) </a:t>
            </a: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resynthesize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secretion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lipid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by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enterocytes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5748" y="2118614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5748" y="248742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5748" y="2834894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748" y="324218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30545" y="658368"/>
            <a:ext cx="0" cy="2825115"/>
          </a:xfrm>
          <a:custGeom>
            <a:avLst/>
            <a:gdLst/>
            <a:ahLst/>
            <a:cxnLst/>
            <a:rect l="l" t="t" r="r" b="b"/>
            <a:pathLst>
              <a:path h="2825115">
                <a:moveTo>
                  <a:pt x="0" y="0"/>
                </a:moveTo>
                <a:lnTo>
                  <a:pt x="0" y="282460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5748" y="3482975"/>
            <a:ext cx="3568700" cy="279400"/>
          </a:xfrm>
          <a:custGeom>
            <a:avLst/>
            <a:gdLst/>
            <a:ahLst/>
            <a:cxnLst/>
            <a:rect l="l" t="t" r="r" b="b"/>
            <a:pathLst>
              <a:path w="3568700" h="279400">
                <a:moveTo>
                  <a:pt x="0" y="278891"/>
                </a:moveTo>
                <a:lnTo>
                  <a:pt x="3568319" y="278891"/>
                </a:lnTo>
                <a:lnTo>
                  <a:pt x="3568319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1280" y="3530219"/>
            <a:ext cx="3437254" cy="186055"/>
          </a:xfrm>
          <a:custGeom>
            <a:avLst/>
            <a:gdLst/>
            <a:ahLst/>
            <a:cxnLst/>
            <a:rect l="l" t="t" r="r" b="b"/>
            <a:pathLst>
              <a:path w="3437254" h="186054">
                <a:moveTo>
                  <a:pt x="0" y="185927"/>
                </a:moveTo>
                <a:lnTo>
                  <a:pt x="3437254" y="185927"/>
                </a:lnTo>
                <a:lnTo>
                  <a:pt x="3437254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60113" y="3482975"/>
            <a:ext cx="2635250" cy="279400"/>
          </a:xfrm>
          <a:custGeom>
            <a:avLst/>
            <a:gdLst/>
            <a:ahLst/>
            <a:cxnLst/>
            <a:rect l="l" t="t" r="r" b="b"/>
            <a:pathLst>
              <a:path w="2635250" h="279400">
                <a:moveTo>
                  <a:pt x="0" y="278891"/>
                </a:moveTo>
                <a:lnTo>
                  <a:pt x="2635250" y="278891"/>
                </a:lnTo>
                <a:lnTo>
                  <a:pt x="2635250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25645" y="3537839"/>
            <a:ext cx="2504440" cy="170815"/>
          </a:xfrm>
          <a:custGeom>
            <a:avLst/>
            <a:gdLst/>
            <a:ahLst/>
            <a:cxnLst/>
            <a:rect l="l" t="t" r="r" b="b"/>
            <a:pathLst>
              <a:path w="2504440" h="170814">
                <a:moveTo>
                  <a:pt x="0" y="170688"/>
                </a:moveTo>
                <a:lnTo>
                  <a:pt x="2504185" y="170688"/>
                </a:lnTo>
                <a:lnTo>
                  <a:pt x="2504185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5748" y="347992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60113" y="3479927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3592" y="3479927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60772" y="4825110"/>
            <a:ext cx="7670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17870" y="4654422"/>
            <a:ext cx="10953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5748" y="376491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60113" y="3764915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33592" y="3764915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38580" y="2470149"/>
            <a:ext cx="3397250" cy="209168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69265" marR="454025" indent="-227965">
              <a:lnSpc>
                <a:spcPct val="101800"/>
              </a:lnSpc>
              <a:spcBef>
                <a:spcPts val="80"/>
              </a:spcBef>
              <a:buAutoNum type="alphaLcParenR" startAt="9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secretion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chylomicron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enterocytes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02000"/>
              </a:lnSpc>
              <a:spcBef>
                <a:spcPts val="270"/>
              </a:spcBef>
              <a:buAutoNum type="alphaLcParenR" startAt="9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abnormalities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lipid </a:t>
            </a:r>
            <a:r>
              <a:rPr sz="1100" spc="-35" dirty="0">
                <a:latin typeface="Arial"/>
                <a:cs typeface="Arial"/>
              </a:rPr>
              <a:t>digestion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30" dirty="0">
                <a:latin typeface="Arial"/>
                <a:cs typeface="Arial"/>
              </a:rPr>
              <a:t>absorption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especial </a:t>
            </a:r>
            <a:r>
              <a:rPr sz="1100" spc="-40" dirty="0">
                <a:latin typeface="Arial"/>
                <a:cs typeface="Arial"/>
              </a:rPr>
              <a:t>reference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cystic </a:t>
            </a:r>
            <a:r>
              <a:rPr sz="1100" spc="-35" dirty="0">
                <a:latin typeface="Arial"/>
                <a:cs typeface="Arial"/>
              </a:rPr>
              <a:t>fibrosis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555"/>
              </a:spcBef>
              <a:buAutoNum type="alphaLcParenR" startAt="9"/>
              <a:tabLst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steatorrhoea</a:t>
            </a:r>
            <a:endParaRPr sz="1100">
              <a:latin typeface="Arial"/>
              <a:cs typeface="Arial"/>
            </a:endParaRPr>
          </a:p>
          <a:p>
            <a:pPr marL="242570" indent="-229870">
              <a:lnSpc>
                <a:spcPct val="100000"/>
              </a:lnSpc>
              <a:spcBef>
                <a:spcPts val="680"/>
              </a:spcBef>
              <a:buAutoNum type="arabicPeriod" startAt="19"/>
              <a:tabLst>
                <a:tab pos="243204" algn="l"/>
              </a:tabLst>
            </a:pPr>
            <a:r>
              <a:rPr sz="1200" b="1" spc="-95" dirty="0">
                <a:latin typeface="Arial"/>
                <a:cs typeface="Arial"/>
              </a:rPr>
              <a:t>Glycolytic </a:t>
            </a:r>
            <a:r>
              <a:rPr sz="1200" b="1" spc="-80" dirty="0">
                <a:latin typeface="Arial"/>
                <a:cs typeface="Arial"/>
              </a:rPr>
              <a:t>Pathway </a:t>
            </a:r>
            <a:r>
              <a:rPr sz="1200" b="1" spc="-60" dirty="0">
                <a:latin typeface="Arial"/>
                <a:cs typeface="Arial"/>
              </a:rPr>
              <a:t>of </a:t>
            </a:r>
            <a:r>
              <a:rPr sz="1200" b="1" spc="-95" dirty="0">
                <a:latin typeface="Arial"/>
                <a:cs typeface="Arial"/>
              </a:rPr>
              <a:t>Carbohydrates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65" dirty="0">
                <a:latin typeface="Arial"/>
                <a:cs typeface="Arial"/>
              </a:rPr>
              <a:t>Metabolism</a:t>
            </a:r>
            <a:endParaRPr sz="1200">
              <a:latin typeface="Arial"/>
              <a:cs typeface="Arial"/>
            </a:endParaRPr>
          </a:p>
          <a:p>
            <a:pPr marL="469265" marR="361950" lvl="1" indent="-227965">
              <a:lnSpc>
                <a:spcPct val="101800"/>
              </a:lnSpc>
              <a:spcBef>
                <a:spcPts val="819"/>
              </a:spcBef>
              <a:buAutoNum type="alphaLcParenR"/>
              <a:tabLst>
                <a:tab pos="469900" algn="l"/>
              </a:tabLst>
            </a:pPr>
            <a:r>
              <a:rPr sz="1100" spc="-20" dirty="0">
                <a:latin typeface="Arial"/>
                <a:cs typeface="Arial"/>
              </a:rPr>
              <a:t>Differentiate </a:t>
            </a:r>
            <a:r>
              <a:rPr sz="1100" spc="-35" dirty="0">
                <a:latin typeface="Arial"/>
                <a:cs typeface="Arial"/>
              </a:rPr>
              <a:t>between </a:t>
            </a:r>
            <a:r>
              <a:rPr sz="1100" spc="-45" dirty="0">
                <a:latin typeface="Arial"/>
                <a:cs typeface="Arial"/>
              </a:rPr>
              <a:t>aerobic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anaerobic  </a:t>
            </a:r>
            <a:r>
              <a:rPr sz="1100" spc="-55" dirty="0">
                <a:latin typeface="Arial"/>
                <a:cs typeface="Arial"/>
              </a:rPr>
              <a:t>glycolysis</a:t>
            </a:r>
            <a:endParaRPr sz="1100">
              <a:latin typeface="Arial"/>
              <a:cs typeface="Arial"/>
            </a:endParaRPr>
          </a:p>
          <a:p>
            <a:pPr marL="469265" marR="175260" lvl="1" indent="-227965">
              <a:lnSpc>
                <a:spcPct val="101800"/>
              </a:lnSpc>
              <a:spcBef>
                <a:spcPts val="445"/>
              </a:spcBef>
              <a:buAutoNum type="alphaLcParenR"/>
              <a:tabLst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role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insulin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transport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glucose  </a:t>
            </a:r>
            <a:r>
              <a:rPr sz="1100" spc="-45" dirty="0">
                <a:latin typeface="Arial"/>
                <a:cs typeface="Arial"/>
              </a:rPr>
              <a:t>inside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cells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85748" y="421449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167180" y="4544695"/>
            <a:ext cx="2946400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AutoNum type="alphaLcParenR" startAt="3"/>
              <a:tabLst>
                <a:tab pos="241300" algn="l"/>
              </a:tabLst>
            </a:pPr>
            <a:r>
              <a:rPr sz="1100" spc="-5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reactions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two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stages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glycolysis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75" dirty="0">
                <a:latin typeface="Arial"/>
                <a:cs typeface="Arial"/>
              </a:rPr>
              <a:t>Energy </a:t>
            </a:r>
            <a:r>
              <a:rPr sz="1100" spc="-30" dirty="0">
                <a:latin typeface="Arial"/>
                <a:cs typeface="Arial"/>
              </a:rPr>
              <a:t>investment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75" dirty="0">
                <a:latin typeface="Arial"/>
                <a:cs typeface="Arial"/>
              </a:rPr>
              <a:t>Energy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generation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85748" y="456196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5748" y="508012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85748" y="530745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5748" y="555891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30545" y="3761867"/>
            <a:ext cx="0" cy="1998345"/>
          </a:xfrm>
          <a:custGeom>
            <a:avLst/>
            <a:gdLst/>
            <a:ahLst/>
            <a:cxnLst/>
            <a:rect l="l" t="t" r="r" b="b"/>
            <a:pathLst>
              <a:path h="1998345">
                <a:moveTo>
                  <a:pt x="0" y="0"/>
                </a:moveTo>
                <a:lnTo>
                  <a:pt x="0" y="199821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5748" y="5760084"/>
            <a:ext cx="3568700" cy="352425"/>
          </a:xfrm>
          <a:custGeom>
            <a:avLst/>
            <a:gdLst/>
            <a:ahLst/>
            <a:cxnLst/>
            <a:rect l="l" t="t" r="r" b="b"/>
            <a:pathLst>
              <a:path w="3568700" h="352425">
                <a:moveTo>
                  <a:pt x="0" y="352044"/>
                </a:moveTo>
                <a:lnTo>
                  <a:pt x="3568319" y="352044"/>
                </a:lnTo>
                <a:lnTo>
                  <a:pt x="3568319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1280" y="5843904"/>
            <a:ext cx="3437254" cy="186055"/>
          </a:xfrm>
          <a:custGeom>
            <a:avLst/>
            <a:gdLst/>
            <a:ahLst/>
            <a:cxnLst/>
            <a:rect l="l" t="t" r="r" b="b"/>
            <a:pathLst>
              <a:path w="3437254" h="186054">
                <a:moveTo>
                  <a:pt x="0" y="185927"/>
                </a:moveTo>
                <a:lnTo>
                  <a:pt x="3437254" y="185927"/>
                </a:lnTo>
                <a:lnTo>
                  <a:pt x="3437254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60113" y="5760084"/>
            <a:ext cx="2635250" cy="352425"/>
          </a:xfrm>
          <a:custGeom>
            <a:avLst/>
            <a:gdLst/>
            <a:ahLst/>
            <a:cxnLst/>
            <a:rect l="l" t="t" r="r" b="b"/>
            <a:pathLst>
              <a:path w="2635250" h="352425">
                <a:moveTo>
                  <a:pt x="0" y="352044"/>
                </a:moveTo>
                <a:lnTo>
                  <a:pt x="2635250" y="352044"/>
                </a:lnTo>
                <a:lnTo>
                  <a:pt x="2635250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25645" y="5851525"/>
            <a:ext cx="2504440" cy="170815"/>
          </a:xfrm>
          <a:custGeom>
            <a:avLst/>
            <a:gdLst/>
            <a:ahLst/>
            <a:cxnLst/>
            <a:rect l="l" t="t" r="r" b="b"/>
            <a:pathLst>
              <a:path w="2504440" h="170814">
                <a:moveTo>
                  <a:pt x="0" y="170687"/>
                </a:moveTo>
                <a:lnTo>
                  <a:pt x="2504185" y="170687"/>
                </a:lnTo>
                <a:lnTo>
                  <a:pt x="2504185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85748" y="5757036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60113" y="5757036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33592" y="5757036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01585" y="575398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07681" y="5757036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7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938580" y="5019014"/>
            <a:ext cx="3020695" cy="14452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650"/>
              </a:spcBef>
              <a:buAutoNum type="alphaLcParenR" startAt="4"/>
              <a:tabLst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hormonal </a:t>
            </a:r>
            <a:r>
              <a:rPr sz="1100" spc="-25" dirty="0">
                <a:latin typeface="Arial"/>
                <a:cs typeface="Arial"/>
              </a:rPr>
              <a:t>regulation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glycolysis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555"/>
              </a:spcBef>
              <a:buAutoNum type="alphaLcParenR" startAt="4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fate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pyruvate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455"/>
              </a:spcBef>
              <a:buAutoNum type="alphaLcParenR" startAt="4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process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glycolysis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RBC’s</a:t>
            </a:r>
            <a:endParaRPr sz="1100">
              <a:latin typeface="Arial"/>
              <a:cs typeface="Arial"/>
            </a:endParaRPr>
          </a:p>
          <a:p>
            <a:pPr marL="242570" indent="-229870">
              <a:lnSpc>
                <a:spcPct val="100000"/>
              </a:lnSpc>
              <a:spcBef>
                <a:spcPts val="815"/>
              </a:spcBef>
              <a:buAutoNum type="arabicPeriod" startAt="20"/>
              <a:tabLst>
                <a:tab pos="243204" algn="l"/>
              </a:tabLst>
            </a:pPr>
            <a:r>
              <a:rPr sz="1200" b="1" spc="-175" dirty="0">
                <a:latin typeface="Arial"/>
                <a:cs typeface="Arial"/>
              </a:rPr>
              <a:t>TCA </a:t>
            </a:r>
            <a:r>
              <a:rPr sz="1200" b="1" spc="-125" dirty="0">
                <a:latin typeface="Arial"/>
                <a:cs typeface="Arial"/>
              </a:rPr>
              <a:t>Cycle </a:t>
            </a:r>
            <a:r>
              <a:rPr sz="1200" b="1" spc="-60" dirty="0">
                <a:latin typeface="Arial"/>
                <a:cs typeface="Arial"/>
              </a:rPr>
              <a:t>of </a:t>
            </a:r>
            <a:r>
              <a:rPr sz="1200" b="1" spc="-95" dirty="0">
                <a:latin typeface="Arial"/>
                <a:cs typeface="Arial"/>
              </a:rPr>
              <a:t>Carbohydrates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65" dirty="0">
                <a:latin typeface="Arial"/>
                <a:cs typeface="Arial"/>
              </a:rPr>
              <a:t>Metabolism</a:t>
            </a:r>
            <a:endParaRPr sz="1200">
              <a:latin typeface="Arial"/>
              <a:cs typeface="Arial"/>
            </a:endParaRPr>
          </a:p>
          <a:p>
            <a:pPr marL="469265" marR="171450" lvl="1" indent="-227965">
              <a:lnSpc>
                <a:spcPct val="101800"/>
              </a:lnSpc>
              <a:spcBef>
                <a:spcPts val="710"/>
              </a:spcBef>
              <a:buAutoNum type="alphaLcParenR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significance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0" dirty="0">
                <a:latin typeface="Arial"/>
                <a:cs typeface="Arial"/>
              </a:rPr>
              <a:t>TCA </a:t>
            </a:r>
            <a:r>
              <a:rPr sz="1100" spc="-60" dirty="0">
                <a:latin typeface="Arial"/>
                <a:cs typeface="Arial"/>
              </a:rPr>
              <a:t>cycle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an  </a:t>
            </a:r>
            <a:r>
              <a:rPr sz="1100" spc="-35" dirty="0">
                <a:latin typeface="Arial"/>
                <a:cs typeface="Arial"/>
              </a:rPr>
              <a:t>amphibolic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pathways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60772" y="6801993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17870" y="6477380"/>
            <a:ext cx="10953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85748" y="611517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460113" y="6115177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33592" y="6115177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101585" y="611212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07681" y="6115177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7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167180" y="6468236"/>
            <a:ext cx="279654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latin typeface="Arial"/>
                <a:cs typeface="Arial"/>
              </a:rPr>
              <a:t>b) </a:t>
            </a: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reactions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150" dirty="0">
                <a:latin typeface="Arial"/>
                <a:cs typeface="Arial"/>
              </a:rPr>
              <a:t>TCA </a:t>
            </a:r>
            <a:r>
              <a:rPr sz="1100" spc="-60" dirty="0">
                <a:latin typeface="Arial"/>
                <a:cs typeface="Arial"/>
              </a:rPr>
              <a:t>cycle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its  </a:t>
            </a:r>
            <a:r>
              <a:rPr sz="1100" spc="-30" dirty="0">
                <a:latin typeface="Arial"/>
                <a:cs typeface="Arial"/>
              </a:rPr>
              <a:t>regulatory</a:t>
            </a:r>
            <a:r>
              <a:rPr sz="1100" spc="-60" dirty="0">
                <a:latin typeface="Arial"/>
                <a:cs typeface="Arial"/>
              </a:rPr>
              <a:t> steps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85748" y="646569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167180" y="6844665"/>
            <a:ext cx="28454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latin typeface="Arial"/>
                <a:cs typeface="Arial"/>
              </a:rPr>
              <a:t>c) 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energy </a:t>
            </a:r>
            <a:r>
              <a:rPr sz="1100" spc="-40" dirty="0">
                <a:latin typeface="Arial"/>
                <a:cs typeface="Arial"/>
              </a:rPr>
              <a:t>produced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150" dirty="0">
                <a:latin typeface="Arial"/>
                <a:cs typeface="Arial"/>
              </a:rPr>
              <a:t>TCA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cycle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85748" y="685279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167180" y="7097648"/>
            <a:ext cx="2958465" cy="3651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0665" marR="5080" indent="-228600">
              <a:lnSpc>
                <a:spcPct val="102000"/>
              </a:lnSpc>
              <a:spcBef>
                <a:spcPts val="75"/>
              </a:spcBef>
            </a:pPr>
            <a:r>
              <a:rPr sz="1100" spc="-35" dirty="0">
                <a:latin typeface="Arial"/>
                <a:cs typeface="Arial"/>
              </a:rPr>
              <a:t>d) 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disorder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0" dirty="0">
                <a:latin typeface="Arial"/>
                <a:cs typeface="Arial"/>
              </a:rPr>
              <a:t>TCA </a:t>
            </a:r>
            <a:r>
              <a:rPr sz="1100" spc="-60" dirty="0">
                <a:latin typeface="Arial"/>
                <a:cs typeface="Arial"/>
              </a:rPr>
              <a:t>cycle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60" dirty="0">
                <a:latin typeface="Arial"/>
                <a:cs typeface="Arial"/>
              </a:rPr>
              <a:t>special </a:t>
            </a:r>
            <a:r>
              <a:rPr sz="1100" spc="-25" dirty="0">
                <a:latin typeface="Arial"/>
                <a:cs typeface="Arial"/>
              </a:rPr>
              <a:t>re  </a:t>
            </a:r>
            <a:r>
              <a:rPr sz="1100" spc="-45" dirty="0">
                <a:latin typeface="Arial"/>
                <a:cs typeface="Arial"/>
              </a:rPr>
              <a:t>ference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30" dirty="0">
                <a:latin typeface="Arial"/>
                <a:cs typeface="Arial"/>
              </a:rPr>
              <a:t>PDH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deficiency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17870" y="7182993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85748" y="7049389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3592" y="7049389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30545" y="6112128"/>
            <a:ext cx="0" cy="1419225"/>
          </a:xfrm>
          <a:custGeom>
            <a:avLst/>
            <a:gdLst/>
            <a:ahLst/>
            <a:cxnLst/>
            <a:rect l="l" t="t" r="r" b="b"/>
            <a:pathLst>
              <a:path h="1419225">
                <a:moveTo>
                  <a:pt x="0" y="0"/>
                </a:moveTo>
                <a:lnTo>
                  <a:pt x="0" y="141922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88535" y="7531354"/>
            <a:ext cx="66040" cy="170815"/>
          </a:xfrm>
          <a:custGeom>
            <a:avLst/>
            <a:gdLst/>
            <a:ahLst/>
            <a:cxnLst/>
            <a:rect l="l" t="t" r="r" b="b"/>
            <a:pathLst>
              <a:path w="66039" h="170815">
                <a:moveTo>
                  <a:pt x="0" y="170688"/>
                </a:moveTo>
                <a:lnTo>
                  <a:pt x="65532" y="170688"/>
                </a:lnTo>
                <a:lnTo>
                  <a:pt x="65532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85748" y="7531354"/>
            <a:ext cx="66040" cy="170815"/>
          </a:xfrm>
          <a:custGeom>
            <a:avLst/>
            <a:gdLst/>
            <a:ahLst/>
            <a:cxnLst/>
            <a:rect l="l" t="t" r="r" b="b"/>
            <a:pathLst>
              <a:path w="66040" h="170815">
                <a:moveTo>
                  <a:pt x="0" y="170688"/>
                </a:moveTo>
                <a:lnTo>
                  <a:pt x="65531" y="170688"/>
                </a:lnTo>
                <a:lnTo>
                  <a:pt x="65531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1280" y="7531354"/>
            <a:ext cx="3437254" cy="170815"/>
          </a:xfrm>
          <a:custGeom>
            <a:avLst/>
            <a:gdLst/>
            <a:ahLst/>
            <a:cxnLst/>
            <a:rect l="l" t="t" r="r" b="b"/>
            <a:pathLst>
              <a:path w="3437254" h="170815">
                <a:moveTo>
                  <a:pt x="0" y="170688"/>
                </a:moveTo>
                <a:lnTo>
                  <a:pt x="3437254" y="170688"/>
                </a:lnTo>
                <a:lnTo>
                  <a:pt x="3437254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29831" y="7531354"/>
            <a:ext cx="66040" cy="170815"/>
          </a:xfrm>
          <a:custGeom>
            <a:avLst/>
            <a:gdLst/>
            <a:ahLst/>
            <a:cxnLst/>
            <a:rect l="l" t="t" r="r" b="b"/>
            <a:pathLst>
              <a:path w="66040" h="170815">
                <a:moveTo>
                  <a:pt x="0" y="170688"/>
                </a:moveTo>
                <a:lnTo>
                  <a:pt x="65532" y="170688"/>
                </a:lnTo>
                <a:lnTo>
                  <a:pt x="65532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60113" y="7531354"/>
            <a:ext cx="66040" cy="170815"/>
          </a:xfrm>
          <a:custGeom>
            <a:avLst/>
            <a:gdLst/>
            <a:ahLst/>
            <a:cxnLst/>
            <a:rect l="l" t="t" r="r" b="b"/>
            <a:pathLst>
              <a:path w="66039" h="170815">
                <a:moveTo>
                  <a:pt x="0" y="170688"/>
                </a:moveTo>
                <a:lnTo>
                  <a:pt x="65532" y="170688"/>
                </a:lnTo>
                <a:lnTo>
                  <a:pt x="65532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25645" y="7531354"/>
            <a:ext cx="2504440" cy="170815"/>
          </a:xfrm>
          <a:custGeom>
            <a:avLst/>
            <a:gdLst/>
            <a:ahLst/>
            <a:cxnLst/>
            <a:rect l="l" t="t" r="r" b="b"/>
            <a:pathLst>
              <a:path w="2504440" h="170815">
                <a:moveTo>
                  <a:pt x="0" y="170688"/>
                </a:moveTo>
                <a:lnTo>
                  <a:pt x="2504185" y="170688"/>
                </a:lnTo>
                <a:lnTo>
                  <a:pt x="2504185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85748" y="7528306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60113" y="7528306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33592" y="7528306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660772" y="8222742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17870" y="8222742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85748" y="7705089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460113" y="7705089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3592" y="7705089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38580" y="7482687"/>
            <a:ext cx="3364229" cy="79692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91770" indent="-179070">
              <a:lnSpc>
                <a:spcPct val="100000"/>
              </a:lnSpc>
              <a:spcBef>
                <a:spcPts val="325"/>
              </a:spcBef>
              <a:buSzPct val="90909"/>
              <a:buAutoNum type="arabicPeriod" startAt="21"/>
              <a:tabLst>
                <a:tab pos="192405" algn="l"/>
              </a:tabLst>
            </a:pPr>
            <a:r>
              <a:rPr sz="1100" b="1" spc="-60" dirty="0">
                <a:latin typeface="Arial"/>
                <a:cs typeface="Arial"/>
              </a:rPr>
              <a:t>Metabolism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105" dirty="0">
                <a:latin typeface="Arial"/>
                <a:cs typeface="Arial"/>
              </a:rPr>
              <a:t>Glycogen </a:t>
            </a:r>
            <a:r>
              <a:rPr sz="1100" b="1" spc="-35" dirty="0">
                <a:latin typeface="Arial"/>
                <a:cs typeface="Arial"/>
              </a:rPr>
              <a:t>with </a:t>
            </a:r>
            <a:r>
              <a:rPr sz="1100" b="1" spc="-60" dirty="0">
                <a:latin typeface="Arial"/>
                <a:cs typeface="Arial"/>
              </a:rPr>
              <a:t>Its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Disorders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229"/>
              </a:spcBef>
              <a:buAutoNum type="alphaLcParenR"/>
              <a:tabLst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structure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20" dirty="0">
                <a:latin typeface="Arial"/>
                <a:cs typeface="Arial"/>
              </a:rPr>
              <a:t>function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glycogen</a:t>
            </a:r>
            <a:endParaRPr sz="1100">
              <a:latin typeface="Arial"/>
              <a:cs typeface="Arial"/>
            </a:endParaRPr>
          </a:p>
          <a:p>
            <a:pPr marL="469265" marR="5080" lvl="1" indent="-227965">
              <a:lnSpc>
                <a:spcPct val="101800"/>
              </a:lnSpc>
              <a:spcBef>
                <a:spcPts val="285"/>
              </a:spcBef>
              <a:buAutoNum type="alphaLcParenR"/>
              <a:tabLst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mechanism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glycogen </a:t>
            </a:r>
            <a:r>
              <a:rPr sz="1100" spc="-55" dirty="0">
                <a:latin typeface="Arial"/>
                <a:cs typeface="Arial"/>
              </a:rPr>
              <a:t>synthesis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15" dirty="0">
                <a:latin typeface="Arial"/>
                <a:cs typeface="Arial"/>
              </a:rPr>
              <a:t>its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regulation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85748" y="792149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167180" y="8274557"/>
            <a:ext cx="312991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60" dirty="0">
                <a:latin typeface="Arial"/>
                <a:cs typeface="Arial"/>
              </a:rPr>
              <a:t>c) 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mechanism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glycognenolysis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its  </a:t>
            </a:r>
            <a:r>
              <a:rPr sz="1100" spc="-25" dirty="0">
                <a:latin typeface="Arial"/>
                <a:cs typeface="Arial"/>
              </a:rPr>
              <a:t>regulation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85748" y="8291830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167180" y="8689035"/>
            <a:ext cx="29279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5" dirty="0">
                <a:latin typeface="Arial"/>
                <a:cs typeface="Arial"/>
              </a:rPr>
              <a:t>d) </a:t>
            </a: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maintenance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blood </a:t>
            </a:r>
            <a:r>
              <a:rPr sz="1100" spc="-65" dirty="0">
                <a:latin typeface="Arial"/>
                <a:cs typeface="Arial"/>
              </a:rPr>
              <a:t>glucose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level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85748" y="863930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82700" y="658368"/>
            <a:ext cx="0" cy="8290559"/>
          </a:xfrm>
          <a:custGeom>
            <a:avLst/>
            <a:gdLst/>
            <a:ahLst/>
            <a:cxnLst/>
            <a:rect l="l" t="t" r="r" b="b"/>
            <a:pathLst>
              <a:path h="8290559">
                <a:moveTo>
                  <a:pt x="0" y="0"/>
                </a:moveTo>
                <a:lnTo>
                  <a:pt x="0" y="829025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9652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79652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85748" y="8951671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57065" y="658368"/>
            <a:ext cx="0" cy="8290559"/>
          </a:xfrm>
          <a:custGeom>
            <a:avLst/>
            <a:gdLst/>
            <a:ahLst/>
            <a:cxnLst/>
            <a:rect l="l" t="t" r="r" b="b"/>
            <a:pathLst>
              <a:path h="8290559">
                <a:moveTo>
                  <a:pt x="0" y="0"/>
                </a:moveTo>
                <a:lnTo>
                  <a:pt x="0" y="829025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54016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460113" y="8951671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30545" y="7702041"/>
            <a:ext cx="0" cy="1247140"/>
          </a:xfrm>
          <a:custGeom>
            <a:avLst/>
            <a:gdLst/>
            <a:ahLst/>
            <a:cxnLst/>
            <a:rect l="l" t="t" r="r" b="b"/>
            <a:pathLst>
              <a:path h="1247140">
                <a:moveTo>
                  <a:pt x="0" y="0"/>
                </a:moveTo>
                <a:lnTo>
                  <a:pt x="0" y="124658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27496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33592" y="8951671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98538" y="658368"/>
            <a:ext cx="0" cy="8290559"/>
          </a:xfrm>
          <a:custGeom>
            <a:avLst/>
            <a:gdLst/>
            <a:ahLst/>
            <a:cxnLst/>
            <a:rect l="l" t="t" r="r" b="b"/>
            <a:pathLst>
              <a:path h="8290559">
                <a:moveTo>
                  <a:pt x="0" y="0"/>
                </a:moveTo>
                <a:lnTo>
                  <a:pt x="0" y="829025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095490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95490" y="89486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pic>
        <p:nvPicPr>
          <p:cNvPr id="99" name="Picture 98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228600"/>
            <a:ext cx="1295400" cy="368470"/>
          </a:xfrm>
          <a:prstGeom prst="rect">
            <a:avLst/>
          </a:prstGeom>
        </p:spPr>
      </p:pic>
      <p:sp>
        <p:nvSpPr>
          <p:cNvPr id="100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3726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82651" y="838200"/>
          <a:ext cx="6889749" cy="8512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  <a:gridCol w="673734"/>
              </a:tblGrid>
              <a:tr h="402590">
                <a:tc>
                  <a:txBody>
                    <a:bodyPr/>
                    <a:lstStyle/>
                    <a:p>
                      <a:pPr marL="528320" marR="519430" indent="-228600">
                        <a:lnSpc>
                          <a:spcPct val="101800"/>
                        </a:lnSpc>
                        <a:spcBef>
                          <a:spcPts val="17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glycogen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storage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22.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Gluconeogenesis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gluconeogenesis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528320" marR="902335" indent="-228600">
                        <a:lnSpc>
                          <a:spcPct val="101800"/>
                        </a:lnSpc>
                        <a:spcBef>
                          <a:spcPts val="18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reactions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unique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gluconeogenesis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193040" indent="-228600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oxaloacetic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cytosol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528320" marR="245745" indent="-228600">
                        <a:lnSpc>
                          <a:spcPts val="1340"/>
                        </a:lnSpc>
                        <a:spcBef>
                          <a:spcPts val="3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gluconeogenesis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regulatory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enzymes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Cori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23.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HMP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Shunt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hexose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monophosphate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shunt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oxidative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non-oxidative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stages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HMP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shunt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HMP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shunt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regulation.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HMP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shunt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especially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G6PD.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9730">
                <a:tc>
                  <a:txBody>
                    <a:bodyPr/>
                    <a:lstStyle/>
                    <a:p>
                      <a:pPr marL="528320" marR="419734" indent="-228600">
                        <a:lnSpc>
                          <a:spcPts val="147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reactive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oxygen 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species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765"/>
                        </a:spcBef>
                        <a:tabLst>
                          <a:tab pos="52832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NADPH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glutathione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24.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Fructose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Galactose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fructose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alternative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monosaccharide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528320" marR="619760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important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fructose  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fructose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 marL="528320" marR="162560" indent="-228600">
                        <a:lnSpc>
                          <a:spcPct val="101800"/>
                        </a:lnSpc>
                        <a:spcBef>
                          <a:spcPts val="17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occur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fructose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enzyme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deficiencies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528320" marR="394335" indent="-228600">
                        <a:lnSpc>
                          <a:spcPts val="1340"/>
                        </a:lnSpc>
                        <a:spcBef>
                          <a:spcPts val="5"/>
                        </a:spcBef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important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enzymes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Galactose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28320" marR="553720" indent="-228600">
                        <a:lnSpc>
                          <a:spcPct val="101800"/>
                        </a:lnSpc>
                        <a:spcBef>
                          <a:spcPts val="1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Galactose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528320" marR="74930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occur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Galactose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metabolism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enzyme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deficiencies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528320" marR="173355" indent="-228600">
                        <a:lnSpc>
                          <a:spcPct val="101800"/>
                        </a:lnSpc>
                        <a:spcBef>
                          <a:spcPts val="40"/>
                        </a:spcBef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i)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uronic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detoxification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16015" cy="8610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2286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25.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Bioenergetics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Biological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Oxidation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843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high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energy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energy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phosphate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oxido-reductase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enzyme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marL="528320" marR="65405" indent="-22860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Define bioenergetics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laws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thermodynamics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free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energy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equilibrium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constant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528320" marR="160020" indent="-228600">
                        <a:lnSpc>
                          <a:spcPct val="101800"/>
                        </a:lnSpc>
                        <a:spcBef>
                          <a:spcPts val="6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coupling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endergonic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exergonic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reactions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high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intermediate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(e.g.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ATP)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ATP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carrier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biologic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oxidation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redox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26.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Oxidative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Phosphorylation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Electron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Transport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Chain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125">
                <a:tc>
                  <a:txBody>
                    <a:bodyPr/>
                    <a:lstStyle/>
                    <a:p>
                      <a:pPr marL="528320" marR="159385" indent="-228600">
                        <a:lnSpc>
                          <a:spcPct val="101800"/>
                        </a:lnSpc>
                        <a:spcBef>
                          <a:spcPts val="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transporters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inner mitochondrial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membranes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genetic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oxidative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phosphorylation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currency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ATP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marL="528320" marR="144780" indent="-228600">
                        <a:lnSpc>
                          <a:spcPct val="101800"/>
                        </a:lnSpc>
                        <a:spcBef>
                          <a:spcPts val="1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organization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electron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each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complex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ETC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7990">
                <a:tc>
                  <a:txBody>
                    <a:bodyPr/>
                    <a:lstStyle/>
                    <a:p>
                      <a:pPr marL="528320" marR="193675" indent="-228600">
                        <a:lnSpc>
                          <a:spcPct val="102000"/>
                        </a:lnSpc>
                        <a:spcBef>
                          <a:spcPts val="26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proton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are pumped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matrix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intermembrane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space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 marL="528320" marR="150495" indent="-228600">
                        <a:lnSpc>
                          <a:spcPct val="101800"/>
                        </a:lnSpc>
                        <a:spcBef>
                          <a:spcPts val="40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co-enzyme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Q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Q-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528320" marR="283845" indent="-228600">
                        <a:lnSpc>
                          <a:spcPct val="101800"/>
                        </a:lnSpc>
                        <a:spcBef>
                          <a:spcPts val="350"/>
                        </a:spcBef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uncouplers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ETC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528320" marR="178435" indent="-228600">
                        <a:lnSpc>
                          <a:spcPct val="100899"/>
                        </a:lnSpc>
                        <a:spcBef>
                          <a:spcPts val="385"/>
                        </a:spcBef>
                        <a:tabLst>
                          <a:tab pos="52832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j)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electron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chain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releases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free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generation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proton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gradient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329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60"/>
                        </a:spcBef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l)	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P.O.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Ratio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Mitchell’s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chemiosmosis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electrochemical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gradient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n)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glycerophosphate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shuttle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27.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Liver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Detoxification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3855">
                <a:tc>
                  <a:txBody>
                    <a:bodyPr/>
                    <a:lstStyle/>
                    <a:p>
                      <a:pPr marL="528320" marR="212090" indent="-228600">
                        <a:lnSpc>
                          <a:spcPct val="101800"/>
                        </a:lnSpc>
                        <a:spcBef>
                          <a:spcPts val="15"/>
                        </a:spcBef>
                      </a:pPr>
                      <a:r>
                        <a:rPr sz="1100" b="1" spc="-5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liver 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five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28320" marR="566420" indent="-228600">
                        <a:lnSpc>
                          <a:spcPct val="101800"/>
                        </a:lnSpc>
                        <a:spcBef>
                          <a:spcPts val="37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metabolic, synthetic,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excretory,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detoxification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storage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67180" y="727963"/>
            <a:ext cx="3199130" cy="7061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0665" marR="5080" indent="-228600">
              <a:lnSpc>
                <a:spcPct val="101899"/>
              </a:lnSpc>
              <a:spcBef>
                <a:spcPts val="75"/>
              </a:spcBef>
            </a:pPr>
            <a:r>
              <a:rPr sz="1100" spc="-60" dirty="0">
                <a:latin typeface="Arial"/>
                <a:cs typeface="Arial"/>
              </a:rPr>
              <a:t>c) 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normal level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serum </a:t>
            </a:r>
            <a:r>
              <a:rPr sz="1100" spc="-15" dirty="0">
                <a:latin typeface="Arial"/>
                <a:cs typeface="Arial"/>
              </a:rPr>
              <a:t>bilirubin </a:t>
            </a:r>
            <a:r>
              <a:rPr sz="1100" spc="-10" dirty="0">
                <a:latin typeface="Arial"/>
                <a:cs typeface="Arial"/>
              </a:rPr>
              <a:t>(total,  </a:t>
            </a:r>
            <a:r>
              <a:rPr sz="1100" spc="-40" dirty="0">
                <a:latin typeface="Arial"/>
                <a:cs typeface="Arial"/>
              </a:rPr>
              <a:t>conjugated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unconjugated), </a:t>
            </a:r>
            <a:r>
              <a:rPr sz="1100" spc="-25" dirty="0">
                <a:latin typeface="Arial"/>
                <a:cs typeface="Arial"/>
              </a:rPr>
              <a:t>urinary  </a:t>
            </a:r>
            <a:r>
              <a:rPr sz="1100" spc="-30" dirty="0">
                <a:latin typeface="Arial"/>
                <a:cs typeface="Arial"/>
              </a:rPr>
              <a:t>urobilinogen, urinary </a:t>
            </a:r>
            <a:r>
              <a:rPr sz="1100" spc="-15" dirty="0">
                <a:latin typeface="Arial"/>
                <a:cs typeface="Arial"/>
              </a:rPr>
              <a:t>bilirubin, </a:t>
            </a:r>
            <a:r>
              <a:rPr sz="1100" spc="-40" dirty="0">
                <a:latin typeface="Arial"/>
                <a:cs typeface="Arial"/>
              </a:rPr>
              <a:t>fecal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stercobilinogen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types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Jaundice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0772" y="1156461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7870" y="1156461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5748" y="661416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60113" y="661416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33592" y="661416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5748" y="1518158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5748" y="212775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57065" y="658368"/>
            <a:ext cx="0" cy="1871980"/>
          </a:xfrm>
          <a:custGeom>
            <a:avLst/>
            <a:gdLst/>
            <a:ahLst/>
            <a:cxnLst/>
            <a:rect l="l" t="t" r="r" b="b"/>
            <a:pathLst>
              <a:path h="1871980">
                <a:moveTo>
                  <a:pt x="0" y="0"/>
                </a:moveTo>
                <a:lnTo>
                  <a:pt x="0" y="187172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0545" y="658368"/>
            <a:ext cx="0" cy="1871980"/>
          </a:xfrm>
          <a:custGeom>
            <a:avLst/>
            <a:gdLst/>
            <a:ahLst/>
            <a:cxnLst/>
            <a:rect l="l" t="t" r="r" b="b"/>
            <a:pathLst>
              <a:path h="1871980">
                <a:moveTo>
                  <a:pt x="0" y="0"/>
                </a:moveTo>
                <a:lnTo>
                  <a:pt x="0" y="187172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5748" y="2530094"/>
            <a:ext cx="6209665" cy="277495"/>
          </a:xfrm>
          <a:custGeom>
            <a:avLst/>
            <a:gdLst/>
            <a:ahLst/>
            <a:cxnLst/>
            <a:rect l="l" t="t" r="r" b="b"/>
            <a:pathLst>
              <a:path w="6209665" h="277494">
                <a:moveTo>
                  <a:pt x="0" y="277368"/>
                </a:moveTo>
                <a:lnTo>
                  <a:pt x="6209664" y="277368"/>
                </a:lnTo>
                <a:lnTo>
                  <a:pt x="6209664" y="0"/>
                </a:lnTo>
                <a:lnTo>
                  <a:pt x="0" y="0"/>
                </a:lnTo>
                <a:lnTo>
                  <a:pt x="0" y="27736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1280" y="2583433"/>
            <a:ext cx="6078855" cy="170815"/>
          </a:xfrm>
          <a:custGeom>
            <a:avLst/>
            <a:gdLst/>
            <a:ahLst/>
            <a:cxnLst/>
            <a:rect l="l" t="t" r="r" b="b"/>
            <a:pathLst>
              <a:path w="6078855" h="170814">
                <a:moveTo>
                  <a:pt x="0" y="170688"/>
                </a:moveTo>
                <a:lnTo>
                  <a:pt x="6078601" y="170688"/>
                </a:lnTo>
                <a:lnTo>
                  <a:pt x="6078601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748" y="252704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60113" y="2527045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33592" y="2527045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660772" y="3295014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17870" y="3295014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5748" y="2810509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60113" y="2810509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33592" y="2810509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38580" y="1546606"/>
            <a:ext cx="3348354" cy="17989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69265" marR="133985" indent="-227965">
              <a:lnSpc>
                <a:spcPct val="101800"/>
              </a:lnSpc>
              <a:spcBef>
                <a:spcPts val="80"/>
              </a:spcBef>
              <a:buAutoNum type="alphaLcParenR" startAt="4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importance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serum </a:t>
            </a:r>
            <a:r>
              <a:rPr sz="1100" spc="-65" dirty="0">
                <a:latin typeface="Arial"/>
                <a:cs typeface="Arial"/>
              </a:rPr>
              <a:t>enzyme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 differential </a:t>
            </a:r>
            <a:r>
              <a:rPr sz="1100" spc="-60" dirty="0">
                <a:latin typeface="Arial"/>
                <a:cs typeface="Arial"/>
              </a:rPr>
              <a:t>diagnosis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Jaundice </a:t>
            </a:r>
            <a:r>
              <a:rPr sz="1100" spc="-95" dirty="0">
                <a:latin typeface="Arial"/>
                <a:cs typeface="Arial"/>
              </a:rPr>
              <a:t>(ALT, </a:t>
            </a:r>
            <a:r>
              <a:rPr sz="1100" spc="-125" dirty="0">
                <a:latin typeface="Arial"/>
                <a:cs typeface="Arial"/>
              </a:rPr>
              <a:t>AST, </a:t>
            </a:r>
            <a:r>
              <a:rPr sz="1100" spc="-120" dirty="0">
                <a:latin typeface="Arial"/>
                <a:cs typeface="Arial"/>
              </a:rPr>
              <a:t>ALP,  </a:t>
            </a:r>
            <a:r>
              <a:rPr sz="1100" spc="-105" dirty="0">
                <a:latin typeface="Arial"/>
                <a:cs typeface="Arial"/>
              </a:rPr>
              <a:t>LDH, </a:t>
            </a:r>
            <a:r>
              <a:rPr sz="1100" spc="-125" dirty="0">
                <a:latin typeface="Arial"/>
                <a:cs typeface="Arial"/>
              </a:rPr>
              <a:t>GGT,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5’-Nucleotidase)</a:t>
            </a:r>
            <a:endParaRPr sz="1100">
              <a:latin typeface="Arial"/>
              <a:cs typeface="Arial"/>
            </a:endParaRPr>
          </a:p>
          <a:p>
            <a:pPr marL="469265" marR="96520" indent="-227965">
              <a:lnSpc>
                <a:spcPct val="101800"/>
              </a:lnSpc>
              <a:spcBef>
                <a:spcPts val="610"/>
              </a:spcBef>
              <a:buAutoNum type="alphaLcParenR" startAt="4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importance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albumin, </a:t>
            </a:r>
            <a:r>
              <a:rPr sz="1100" dirty="0">
                <a:latin typeface="Arial"/>
                <a:cs typeface="Arial"/>
              </a:rPr>
              <a:t>total </a:t>
            </a:r>
            <a:r>
              <a:rPr sz="1100" spc="-15" dirty="0">
                <a:latin typeface="Arial"/>
                <a:cs typeface="Arial"/>
              </a:rPr>
              <a:t>protein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prothrombin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diagnosing </a:t>
            </a:r>
            <a:r>
              <a:rPr sz="1100" spc="-20" dirty="0">
                <a:latin typeface="Arial"/>
                <a:cs typeface="Arial"/>
              </a:rPr>
              <a:t>liver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disease</a:t>
            </a:r>
            <a:endParaRPr sz="1100">
              <a:latin typeface="Arial"/>
              <a:cs typeface="Arial"/>
            </a:endParaRPr>
          </a:p>
          <a:p>
            <a:pPr marL="223520" indent="-210820">
              <a:lnSpc>
                <a:spcPct val="100000"/>
              </a:lnSpc>
              <a:spcBef>
                <a:spcPts val="695"/>
              </a:spcBef>
              <a:buAutoNum type="arabicPeriod" startAt="28"/>
              <a:tabLst>
                <a:tab pos="224154" algn="l"/>
              </a:tabLst>
            </a:pPr>
            <a:r>
              <a:rPr sz="1100" b="1" spc="-75" dirty="0">
                <a:latin typeface="Arial"/>
                <a:cs typeface="Arial"/>
              </a:rPr>
              <a:t>Degradation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Hemoglobin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Bilirubin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Metabolism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List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steps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heme </a:t>
            </a:r>
            <a:r>
              <a:rPr sz="1100" spc="-40" dirty="0">
                <a:latin typeface="Arial"/>
                <a:cs typeface="Arial"/>
              </a:rPr>
              <a:t>degradation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bilirubin</a:t>
            </a:r>
            <a:endParaRPr sz="1100">
              <a:latin typeface="Arial"/>
              <a:cs typeface="Arial"/>
            </a:endParaRPr>
          </a:p>
          <a:p>
            <a:pPr marL="469265" marR="243204" lvl="1" indent="-227965">
              <a:lnSpc>
                <a:spcPct val="101800"/>
              </a:lnSpc>
              <a:spcBef>
                <a:spcPts val="90"/>
              </a:spcBef>
              <a:buAutoNum type="alphaLcParenR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role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liver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bilirubin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uptake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conjugation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85748" y="2997961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67180" y="3348354"/>
            <a:ext cx="24745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latin typeface="Arial"/>
                <a:cs typeface="Arial"/>
              </a:rPr>
              <a:t>c) </a:t>
            </a: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secretion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bilirubin in </a:t>
            </a:r>
            <a:r>
              <a:rPr sz="1100" spc="-25" dirty="0">
                <a:latin typeface="Arial"/>
                <a:cs typeface="Arial"/>
              </a:rPr>
              <a:t>bile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5748" y="334581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5748" y="3562223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57065" y="2807461"/>
            <a:ext cx="0" cy="1184910"/>
          </a:xfrm>
          <a:custGeom>
            <a:avLst/>
            <a:gdLst/>
            <a:ahLst/>
            <a:cxnLst/>
            <a:rect l="l" t="t" r="r" b="b"/>
            <a:pathLst>
              <a:path h="1184910">
                <a:moveTo>
                  <a:pt x="0" y="0"/>
                </a:moveTo>
                <a:lnTo>
                  <a:pt x="0" y="118452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30545" y="2807461"/>
            <a:ext cx="0" cy="1184910"/>
          </a:xfrm>
          <a:custGeom>
            <a:avLst/>
            <a:gdLst/>
            <a:ahLst/>
            <a:cxnLst/>
            <a:rect l="l" t="t" r="r" b="b"/>
            <a:pathLst>
              <a:path h="1184910">
                <a:moveTo>
                  <a:pt x="0" y="0"/>
                </a:moveTo>
                <a:lnTo>
                  <a:pt x="0" y="118452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5748" y="3993515"/>
            <a:ext cx="6209665" cy="346075"/>
          </a:xfrm>
          <a:custGeom>
            <a:avLst/>
            <a:gdLst/>
            <a:ahLst/>
            <a:cxnLst/>
            <a:rect l="l" t="t" r="r" b="b"/>
            <a:pathLst>
              <a:path w="6209665" h="346075">
                <a:moveTo>
                  <a:pt x="0" y="345948"/>
                </a:moveTo>
                <a:lnTo>
                  <a:pt x="6209664" y="345948"/>
                </a:lnTo>
                <a:lnTo>
                  <a:pt x="6209664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51280" y="4072763"/>
            <a:ext cx="6078855" cy="186055"/>
          </a:xfrm>
          <a:custGeom>
            <a:avLst/>
            <a:gdLst/>
            <a:ahLst/>
            <a:cxnLst/>
            <a:rect l="l" t="t" r="r" b="b"/>
            <a:pathLst>
              <a:path w="6078855" h="186054">
                <a:moveTo>
                  <a:pt x="0" y="185927"/>
                </a:moveTo>
                <a:lnTo>
                  <a:pt x="6078601" y="185927"/>
                </a:lnTo>
                <a:lnTo>
                  <a:pt x="6078601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85748" y="398894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60113" y="3988942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33592" y="3988942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660772" y="5451728"/>
            <a:ext cx="7670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latin typeface="Arial"/>
                <a:cs typeface="Arial"/>
              </a:rPr>
              <a:t>Bio</a:t>
            </a:r>
            <a:r>
              <a:rPr sz="1100" spc="-60" dirty="0">
                <a:latin typeface="Arial"/>
                <a:cs typeface="Arial"/>
              </a:rPr>
              <a:t>ch</a:t>
            </a:r>
            <a:r>
              <a:rPr sz="1100" spc="-80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ist</a:t>
            </a:r>
            <a:r>
              <a:rPr sz="1100" spc="-25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17870" y="5261228"/>
            <a:ext cx="10953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85748" y="4342510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60113" y="4342510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33592" y="4342510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01585" y="433946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07681" y="4342510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7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85748" y="4529963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938580" y="3584575"/>
            <a:ext cx="3319145" cy="14922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692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latin typeface="Arial"/>
                <a:cs typeface="Arial"/>
              </a:rPr>
              <a:t>d)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fate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bilirubin 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intestine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its  </a:t>
            </a:r>
            <a:r>
              <a:rPr sz="1100" spc="-30" dirty="0">
                <a:latin typeface="Arial"/>
                <a:cs typeface="Arial"/>
              </a:rPr>
              <a:t>excretion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urine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stool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243840" indent="-231140">
              <a:lnSpc>
                <a:spcPct val="100000"/>
              </a:lnSpc>
              <a:buAutoNum type="arabicPeriod" startAt="29"/>
              <a:tabLst>
                <a:tab pos="244475" algn="l"/>
              </a:tabLst>
            </a:pPr>
            <a:r>
              <a:rPr sz="1200" b="1" spc="-114" dirty="0">
                <a:latin typeface="Arial"/>
                <a:cs typeface="Arial"/>
              </a:rPr>
              <a:t>Jaundice </a:t>
            </a:r>
            <a:r>
              <a:rPr sz="1200" b="1" spc="-90" dirty="0">
                <a:latin typeface="Arial"/>
                <a:cs typeface="Arial"/>
              </a:rPr>
              <a:t>and </a:t>
            </a:r>
            <a:r>
              <a:rPr sz="1200" b="1" spc="-75" dirty="0">
                <a:latin typeface="Arial"/>
                <a:cs typeface="Arial"/>
              </a:rPr>
              <a:t>its </a:t>
            </a:r>
            <a:r>
              <a:rPr sz="1200" b="1" spc="-90" dirty="0">
                <a:latin typeface="Arial"/>
                <a:cs typeface="Arial"/>
              </a:rPr>
              <a:t>biochemical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investigations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60"/>
              </a:spcBef>
              <a:buAutoNum type="alphaLcParenR"/>
              <a:tabLst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disorders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bilirubin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metabolism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60"/>
              </a:spcBef>
              <a:buAutoNum type="alphaLcParenR"/>
              <a:tabLst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types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bilirubin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blood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944"/>
              </a:spcBef>
              <a:buAutoNum type="alphaLcParenR"/>
              <a:tabLst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jaundice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85748" y="486981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67180" y="5099684"/>
            <a:ext cx="311213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latin typeface="Arial"/>
                <a:cs typeface="Arial"/>
              </a:rPr>
              <a:t>d) 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causes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diagnostic </a:t>
            </a:r>
            <a:r>
              <a:rPr sz="1100" spc="-40" dirty="0">
                <a:latin typeface="Arial"/>
                <a:cs typeface="Arial"/>
              </a:rPr>
              <a:t>investigations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pre-hepatic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Jaundice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85748" y="5109083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167180" y="5502020"/>
            <a:ext cx="311213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50" dirty="0">
                <a:latin typeface="Arial"/>
                <a:cs typeface="Arial"/>
              </a:rPr>
              <a:t>e) 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causes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diagnostic </a:t>
            </a:r>
            <a:r>
              <a:rPr sz="1100" spc="-40" dirty="0">
                <a:latin typeface="Arial"/>
                <a:cs typeface="Arial"/>
              </a:rPr>
              <a:t>investigations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0" dirty="0">
                <a:latin typeface="Arial"/>
                <a:cs typeface="Arial"/>
              </a:rPr>
              <a:t>hepatocellular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Jaundice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85748" y="5473573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167180" y="5960745"/>
            <a:ext cx="311213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  <a:tabLst>
                <a:tab pos="240665" algn="l"/>
              </a:tabLst>
            </a:pPr>
            <a:r>
              <a:rPr sz="1100" spc="-5" dirty="0">
                <a:latin typeface="Arial"/>
                <a:cs typeface="Arial"/>
              </a:rPr>
              <a:t>f)	</a:t>
            </a: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causes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diagnostic </a:t>
            </a:r>
            <a:r>
              <a:rPr sz="1100" spc="-40" dirty="0">
                <a:latin typeface="Arial"/>
                <a:cs typeface="Arial"/>
              </a:rPr>
              <a:t>investigations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post-hepatic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obstructive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Jaundice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85748" y="591248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67180" y="6390513"/>
            <a:ext cx="298069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65" dirty="0">
                <a:latin typeface="Arial"/>
                <a:cs typeface="Arial"/>
              </a:rPr>
              <a:t>g) </a:t>
            </a:r>
            <a:r>
              <a:rPr sz="1100" spc="-40" dirty="0">
                <a:latin typeface="Arial"/>
                <a:cs typeface="Arial"/>
              </a:rPr>
              <a:t>Demonstrate </a:t>
            </a:r>
            <a:r>
              <a:rPr sz="1100" spc="-125" dirty="0">
                <a:latin typeface="Arial"/>
                <a:cs typeface="Arial"/>
              </a:rPr>
              <a:t>LFTs, </a:t>
            </a:r>
            <a:r>
              <a:rPr sz="1100" spc="-50" dirty="0">
                <a:latin typeface="Arial"/>
                <a:cs typeface="Arial"/>
              </a:rPr>
              <a:t>serum </a:t>
            </a:r>
            <a:r>
              <a:rPr sz="1100" spc="-45" dirty="0">
                <a:latin typeface="Arial"/>
                <a:cs typeface="Arial"/>
              </a:rPr>
              <a:t>aminotransferase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serum </a:t>
            </a:r>
            <a:r>
              <a:rPr sz="1100" spc="-15" dirty="0">
                <a:latin typeface="Arial"/>
                <a:cs typeface="Arial"/>
              </a:rPr>
              <a:t>bilirubin in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lab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10478" y="6475857"/>
            <a:ext cx="5105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Practical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85748" y="6391020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33592" y="6391020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57065" y="43394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59">
                <a:moveTo>
                  <a:pt x="0" y="0"/>
                </a:moveTo>
                <a:lnTo>
                  <a:pt x="0" y="243560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30545" y="43394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59">
                <a:moveTo>
                  <a:pt x="0" y="0"/>
                </a:moveTo>
                <a:lnTo>
                  <a:pt x="0" y="243560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5748" y="6775068"/>
            <a:ext cx="6209665" cy="353695"/>
          </a:xfrm>
          <a:custGeom>
            <a:avLst/>
            <a:gdLst/>
            <a:ahLst/>
            <a:cxnLst/>
            <a:rect l="l" t="t" r="r" b="b"/>
            <a:pathLst>
              <a:path w="6209665" h="353695">
                <a:moveTo>
                  <a:pt x="0" y="353567"/>
                </a:moveTo>
                <a:lnTo>
                  <a:pt x="6209664" y="353567"/>
                </a:lnTo>
                <a:lnTo>
                  <a:pt x="6209664" y="0"/>
                </a:lnTo>
                <a:lnTo>
                  <a:pt x="0" y="0"/>
                </a:lnTo>
                <a:lnTo>
                  <a:pt x="0" y="35356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1280" y="6858889"/>
            <a:ext cx="6078855" cy="186055"/>
          </a:xfrm>
          <a:custGeom>
            <a:avLst/>
            <a:gdLst/>
            <a:ahLst/>
            <a:cxnLst/>
            <a:rect l="l" t="t" r="r" b="b"/>
            <a:pathLst>
              <a:path w="6078855" h="186054">
                <a:moveTo>
                  <a:pt x="0" y="185928"/>
                </a:moveTo>
                <a:lnTo>
                  <a:pt x="6078601" y="185928"/>
                </a:lnTo>
                <a:lnTo>
                  <a:pt x="6078601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5748" y="6772020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60113" y="6772020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3592" y="6772020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938580" y="6734208"/>
            <a:ext cx="3326765" cy="57721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42570" indent="-229870">
              <a:lnSpc>
                <a:spcPct val="100000"/>
              </a:lnSpc>
              <a:spcBef>
                <a:spcPts val="919"/>
              </a:spcBef>
              <a:buAutoNum type="arabicPeriod" startAt="30"/>
              <a:tabLst>
                <a:tab pos="243204" algn="l"/>
              </a:tabLst>
            </a:pPr>
            <a:r>
              <a:rPr sz="1200" b="1" spc="-70" dirty="0">
                <a:latin typeface="Arial"/>
                <a:cs typeface="Arial"/>
              </a:rPr>
              <a:t>Growth </a:t>
            </a:r>
            <a:r>
              <a:rPr sz="1200" b="1" spc="-114" dirty="0">
                <a:latin typeface="Arial"/>
                <a:cs typeface="Arial"/>
              </a:rPr>
              <a:t>assessment </a:t>
            </a:r>
            <a:r>
              <a:rPr sz="1200" b="1" spc="-90" dirty="0">
                <a:latin typeface="Arial"/>
                <a:cs typeface="Arial"/>
              </a:rPr>
              <a:t>and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60" dirty="0">
                <a:latin typeface="Arial"/>
                <a:cs typeface="Arial"/>
              </a:rPr>
              <a:t>malnutrition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60"/>
              </a:spcBef>
              <a:buAutoNum type="alphaLcParenR"/>
              <a:tabLst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importance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uses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growth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chart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00396" y="7594854"/>
            <a:ext cx="68643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9375" marR="5080" indent="-67310">
              <a:lnSpc>
                <a:spcPct val="101800"/>
              </a:lnSpc>
              <a:spcBef>
                <a:spcPts val="80"/>
              </a:spcBef>
            </a:pPr>
            <a:r>
              <a:rPr sz="1100" spc="-140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mm</a:t>
            </a:r>
            <a:r>
              <a:rPr sz="1100" spc="-40" dirty="0">
                <a:latin typeface="Arial"/>
                <a:cs typeface="Arial"/>
              </a:rPr>
              <a:t>un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25" dirty="0">
                <a:latin typeface="Arial"/>
                <a:cs typeface="Arial"/>
              </a:rPr>
              <a:t>t</a:t>
            </a:r>
            <a:r>
              <a:rPr sz="1100" spc="-40" dirty="0">
                <a:latin typeface="Arial"/>
                <a:cs typeface="Arial"/>
              </a:rPr>
              <a:t>y  </a:t>
            </a:r>
            <a:r>
              <a:rPr sz="1100" spc="-30" dirty="0">
                <a:latin typeface="Arial"/>
                <a:cs typeface="Arial"/>
              </a:rPr>
              <a:t>Medicine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17870" y="7291578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85748" y="7131684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60113" y="7131684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33592" y="7131684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167180" y="7297673"/>
            <a:ext cx="311912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latin typeface="Arial"/>
                <a:cs typeface="Arial"/>
              </a:rPr>
              <a:t>b) </a:t>
            </a: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nutritional  </a:t>
            </a:r>
            <a:r>
              <a:rPr sz="1100" spc="-45" dirty="0">
                <a:latin typeface="Arial"/>
                <a:cs typeface="Arial"/>
              </a:rPr>
              <a:t>status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interpret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growth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chart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85748" y="7314564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67180" y="7645145"/>
            <a:ext cx="13696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latin typeface="Arial"/>
                <a:cs typeface="Arial"/>
              </a:rPr>
              <a:t>c) </a:t>
            </a:r>
            <a:r>
              <a:rPr sz="1100" spc="-45" dirty="0">
                <a:latin typeface="Arial"/>
                <a:cs typeface="Arial"/>
              </a:rPr>
              <a:t>Define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malnutrition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17870" y="7945373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85748" y="7662418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33592" y="7662418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167180" y="7823454"/>
            <a:ext cx="14319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904" algn="l"/>
              </a:tabLst>
            </a:pPr>
            <a:r>
              <a:rPr sz="1100" spc="-35" dirty="0">
                <a:latin typeface="Arial"/>
                <a:cs typeface="Arial"/>
              </a:rPr>
              <a:t>d)	</a:t>
            </a:r>
            <a:r>
              <a:rPr sz="1100" spc="-75" dirty="0">
                <a:latin typeface="Arial"/>
                <a:cs typeface="Arial"/>
              </a:rPr>
              <a:t>Classify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malnutrition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85748" y="7839202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167180" y="8036814"/>
            <a:ext cx="274764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1800"/>
              </a:lnSpc>
              <a:spcBef>
                <a:spcPts val="80"/>
              </a:spcBef>
            </a:pPr>
            <a:r>
              <a:rPr sz="1100" spc="-50" dirty="0">
                <a:latin typeface="Arial"/>
                <a:cs typeface="Arial"/>
              </a:rPr>
              <a:t>e) </a:t>
            </a: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5" dirty="0">
                <a:latin typeface="Arial"/>
                <a:cs typeface="Arial"/>
              </a:rPr>
              <a:t>control </a:t>
            </a:r>
            <a:r>
              <a:rPr sz="1100" spc="-65" dirty="0">
                <a:latin typeface="Arial"/>
                <a:cs typeface="Arial"/>
              </a:rPr>
              <a:t>measures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prevention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10" dirty="0">
                <a:latin typeface="Arial"/>
                <a:cs typeface="Arial"/>
              </a:rPr>
              <a:t>malnutrition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85748" y="8017509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57065" y="7128636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54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0545" y="7128636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54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85748" y="8442655"/>
            <a:ext cx="6209665" cy="352425"/>
          </a:xfrm>
          <a:custGeom>
            <a:avLst/>
            <a:gdLst/>
            <a:ahLst/>
            <a:cxnLst/>
            <a:rect l="l" t="t" r="r" b="b"/>
            <a:pathLst>
              <a:path w="6209665" h="352425">
                <a:moveTo>
                  <a:pt x="0" y="352044"/>
                </a:moveTo>
                <a:lnTo>
                  <a:pt x="6209664" y="352044"/>
                </a:lnTo>
                <a:lnTo>
                  <a:pt x="6209664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51280" y="8525002"/>
            <a:ext cx="6078855" cy="186055"/>
          </a:xfrm>
          <a:custGeom>
            <a:avLst/>
            <a:gdLst/>
            <a:ahLst/>
            <a:cxnLst/>
            <a:rect l="l" t="t" r="r" b="b"/>
            <a:pathLst>
              <a:path w="6078855" h="186054">
                <a:moveTo>
                  <a:pt x="0" y="185928"/>
                </a:moveTo>
                <a:lnTo>
                  <a:pt x="6078601" y="185928"/>
                </a:lnTo>
                <a:lnTo>
                  <a:pt x="6078601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938580" y="8504682"/>
            <a:ext cx="2646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31. </a:t>
            </a:r>
            <a:r>
              <a:rPr sz="1200" b="1" spc="-65" dirty="0">
                <a:latin typeface="Arial"/>
                <a:cs typeface="Arial"/>
              </a:rPr>
              <a:t>Medical </a:t>
            </a:r>
            <a:r>
              <a:rPr sz="1200" b="1" spc="-100" dirty="0">
                <a:latin typeface="Arial"/>
                <a:cs typeface="Arial"/>
              </a:rPr>
              <a:t>Entomology </a:t>
            </a:r>
            <a:r>
              <a:rPr sz="1200" b="1" spc="-90" dirty="0">
                <a:latin typeface="Arial"/>
                <a:cs typeface="Arial"/>
              </a:rPr>
              <a:t>and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Parasitology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85748" y="8438133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60113" y="8438133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33592" y="8438133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1167180" y="8780474"/>
            <a:ext cx="13430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latin typeface="Arial"/>
                <a:cs typeface="Arial"/>
              </a:rPr>
              <a:t>a) </a:t>
            </a:r>
            <a:r>
              <a:rPr sz="1100" spc="-40" dirty="0">
                <a:latin typeface="Arial"/>
                <a:cs typeface="Arial"/>
              </a:rPr>
              <a:t>Define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entomology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700396" y="8783523"/>
            <a:ext cx="68643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9375" marR="5080" indent="-67310">
              <a:lnSpc>
                <a:spcPct val="101800"/>
              </a:lnSpc>
              <a:spcBef>
                <a:spcPts val="80"/>
              </a:spcBef>
            </a:pPr>
            <a:r>
              <a:rPr sz="1100" spc="-140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mm</a:t>
            </a:r>
            <a:r>
              <a:rPr sz="1100" spc="-40" dirty="0">
                <a:latin typeface="Arial"/>
                <a:cs typeface="Arial"/>
              </a:rPr>
              <a:t>un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25" dirty="0">
                <a:latin typeface="Arial"/>
                <a:cs typeface="Arial"/>
              </a:rPr>
              <a:t>t</a:t>
            </a:r>
            <a:r>
              <a:rPr sz="1100" spc="-40" dirty="0">
                <a:latin typeface="Arial"/>
                <a:cs typeface="Arial"/>
              </a:rPr>
              <a:t>y  </a:t>
            </a:r>
            <a:r>
              <a:rPr sz="1100" spc="-30" dirty="0">
                <a:latin typeface="Arial"/>
                <a:cs typeface="Arial"/>
              </a:rPr>
              <a:t>Medicine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17870" y="8954211"/>
            <a:ext cx="1095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Lecture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85748" y="8797747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460113" y="8797747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33592" y="8797747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167180" y="8957259"/>
            <a:ext cx="13906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5" dirty="0">
                <a:latin typeface="Arial"/>
                <a:cs typeface="Arial"/>
              </a:rPr>
              <a:t>b) </a:t>
            </a:r>
            <a:r>
              <a:rPr sz="1100" spc="-75" dirty="0">
                <a:latin typeface="Arial"/>
                <a:cs typeface="Arial"/>
              </a:rPr>
              <a:t>Classify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entomology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85748" y="8974531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82700" y="658368"/>
            <a:ext cx="0" cy="8489950"/>
          </a:xfrm>
          <a:custGeom>
            <a:avLst/>
            <a:gdLst/>
            <a:ahLst/>
            <a:cxnLst/>
            <a:rect l="l" t="t" r="r" b="b"/>
            <a:pathLst>
              <a:path h="8489950">
                <a:moveTo>
                  <a:pt x="0" y="0"/>
                </a:moveTo>
                <a:lnTo>
                  <a:pt x="0" y="848989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79652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9652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5748" y="9151315"/>
            <a:ext cx="3568700" cy="0"/>
          </a:xfrm>
          <a:custGeom>
            <a:avLst/>
            <a:gdLst/>
            <a:ahLst/>
            <a:cxnLst/>
            <a:rect l="l" t="t" r="r" b="b"/>
            <a:pathLst>
              <a:path w="3568700">
                <a:moveTo>
                  <a:pt x="0" y="0"/>
                </a:moveTo>
                <a:lnTo>
                  <a:pt x="356831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57065" y="8794699"/>
            <a:ext cx="0" cy="353695"/>
          </a:xfrm>
          <a:custGeom>
            <a:avLst/>
            <a:gdLst/>
            <a:ahLst/>
            <a:cxnLst/>
            <a:rect l="l" t="t" r="r" b="b"/>
            <a:pathLst>
              <a:path h="353695">
                <a:moveTo>
                  <a:pt x="0" y="0"/>
                </a:moveTo>
                <a:lnTo>
                  <a:pt x="0" y="35356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54016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60113" y="9151315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30545" y="8794699"/>
            <a:ext cx="0" cy="353695"/>
          </a:xfrm>
          <a:custGeom>
            <a:avLst/>
            <a:gdLst/>
            <a:ahLst/>
            <a:cxnLst/>
            <a:rect l="l" t="t" r="r" b="b"/>
            <a:pathLst>
              <a:path h="353695">
                <a:moveTo>
                  <a:pt x="0" y="0"/>
                </a:moveTo>
                <a:lnTo>
                  <a:pt x="0" y="35356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27496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33592" y="9151315"/>
            <a:ext cx="1461770" cy="0"/>
          </a:xfrm>
          <a:custGeom>
            <a:avLst/>
            <a:gdLst/>
            <a:ahLst/>
            <a:cxnLst/>
            <a:rect l="l" t="t" r="r" b="b"/>
            <a:pathLst>
              <a:path w="1461770">
                <a:moveTo>
                  <a:pt x="0" y="0"/>
                </a:moveTo>
                <a:lnTo>
                  <a:pt x="146176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098538" y="658368"/>
            <a:ext cx="0" cy="8489950"/>
          </a:xfrm>
          <a:custGeom>
            <a:avLst/>
            <a:gdLst/>
            <a:ahLst/>
            <a:cxnLst/>
            <a:rect l="l" t="t" r="r" b="b"/>
            <a:pathLst>
              <a:path h="8489950">
                <a:moveTo>
                  <a:pt x="0" y="0"/>
                </a:moveTo>
                <a:lnTo>
                  <a:pt x="0" y="848989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095490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095490" y="914826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pic>
        <p:nvPicPr>
          <p:cNvPr id="110" name="Picture 109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111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16015" cy="2207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350520">
                <a:tc>
                  <a:txBody>
                    <a:bodyPr/>
                    <a:lstStyle/>
                    <a:p>
                      <a:pPr marL="528320" marR="202565" indent="-228600">
                        <a:lnSpc>
                          <a:spcPts val="1340"/>
                        </a:lnSpc>
                        <a:spcBef>
                          <a:spcPts val="20"/>
                        </a:spcBef>
                        <a:tabLst>
                          <a:tab pos="56070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c)		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caused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winged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wingless  insects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5755" marR="245745" indent="-67310">
                        <a:lnSpc>
                          <a:spcPct val="102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parasites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parasites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spread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parasitic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32.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Substance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abuse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alcoholism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substance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abuse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alcoholism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5755" marR="245745" indent="-67310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situation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analysis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regarding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substance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abuse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alcoholism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375917" y="1135126"/>
            <a:ext cx="55276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GASTROINTESTINAL </a:t>
            </a:r>
            <a:r>
              <a:rPr sz="1600" b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TRACT </a:t>
            </a:r>
            <a:r>
              <a:rPr sz="16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LIVER</a:t>
            </a:r>
            <a:r>
              <a:rPr sz="1600" b="1" u="heavy" spc="-3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MODULE-I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675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755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1: 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Liver-I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R="163830" algn="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Liver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7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83360" y="772159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134110"/>
          <a:ext cx="6202679" cy="7741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ts val="1315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ts val="1315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65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90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5"/>
          <a:srcRect t="35778" b="35778"/>
          <a:stretch>
            <a:fillRect/>
          </a:stretch>
        </p:blipFill>
        <p:spPr>
          <a:xfrm>
            <a:off x="1066800" y="2286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946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230122"/>
          <a:ext cx="6202679" cy="3944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11303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GIT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Liver-I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simulated 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experience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skills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22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940104" y="755395"/>
            <a:ext cx="6319520" cy="8330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16399"/>
              </a:lnSpc>
              <a:spcBef>
                <a:spcPts val="10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ourier New"/>
              <a:buChar char="o"/>
            </a:pPr>
            <a:endParaRPr sz="110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lvl="1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lvl="1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lvl="1" indent="-228600">
              <a:lnSpc>
                <a:spcPct val="150000"/>
              </a:lnSpc>
              <a:spcBef>
                <a:spcPts val="53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1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11430" lvl="1" indent="-228600">
              <a:lnSpc>
                <a:spcPct val="1524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240" lvl="1" indent="-228600">
              <a:lnSpc>
                <a:spcPct val="152700"/>
              </a:lnSpc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10" smtClean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86864" y="3088004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30" y="608965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10" y="767715"/>
                </a:lnTo>
                <a:lnTo>
                  <a:pt x="4785360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5" y="1899920"/>
                </a:lnTo>
                <a:lnTo>
                  <a:pt x="3180080" y="1517650"/>
                </a:lnTo>
                <a:lnTo>
                  <a:pt x="3004820" y="2072640"/>
                </a:lnTo>
                <a:lnTo>
                  <a:pt x="2388870" y="1567815"/>
                </a:lnTo>
                <a:lnTo>
                  <a:pt x="1924050" y="2268220"/>
                </a:lnTo>
                <a:lnTo>
                  <a:pt x="1749425" y="1640840"/>
                </a:lnTo>
                <a:lnTo>
                  <a:pt x="1079499" y="1849755"/>
                </a:lnTo>
                <a:lnTo>
                  <a:pt x="1285240" y="1463040"/>
                </a:lnTo>
                <a:lnTo>
                  <a:pt x="30479" y="1531620"/>
                </a:lnTo>
                <a:lnTo>
                  <a:pt x="843915" y="1236345"/>
                </a:lnTo>
                <a:lnTo>
                  <a:pt x="0" y="904240"/>
                </a:lnTo>
                <a:lnTo>
                  <a:pt x="1049020" y="799465"/>
                </a:lnTo>
                <a:lnTo>
                  <a:pt x="83820" y="240665"/>
                </a:lnTo>
                <a:lnTo>
                  <a:pt x="1658620" y="663575"/>
                </a:lnTo>
                <a:lnTo>
                  <a:pt x="1894205" y="240665"/>
                </a:lnTo>
                <a:lnTo>
                  <a:pt x="2449830" y="60896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2635" y="3997452"/>
            <a:ext cx="2375916" cy="597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1210310"/>
          <a:ext cx="6188074" cy="963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05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23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319883"/>
            <a:ext cx="5997575" cy="80581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3926561"/>
            <a:ext cx="2188845" cy="614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105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11" name="Picture 10" descr="download.png"/>
          <p:cNvPicPr>
            <a:picLocks noChangeAspect="1"/>
          </p:cNvPicPr>
          <p:nvPr/>
        </p:nvPicPr>
        <p:blipFill>
          <a:blip r:embed="rId3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12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5954395" cy="60593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934335" algn="l"/>
              </a:tabLst>
            </a:pP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04112" y="1062583"/>
            <a:ext cx="6055995" cy="45225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55054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27305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33020" indent="-228600">
              <a:lnSpc>
                <a:spcPct val="151100"/>
              </a:lnSpc>
              <a:spcBef>
                <a:spcPts val="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75" smtClean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Card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5" dirty="0">
                <a:latin typeface="Arial"/>
                <a:cs typeface="Arial"/>
              </a:rPr>
              <a:t>Lab  </a:t>
            </a:r>
            <a:r>
              <a:rPr sz="1100" spc="-75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24765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65405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100" b="1" spc="-130" dirty="0" smtClean="0">
                <a:latin typeface="Arial"/>
                <a:cs typeface="Arial"/>
              </a:rPr>
              <a:t>UHS</a:t>
            </a:r>
            <a:r>
              <a:rPr sz="1100" b="1" spc="-130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3868" y="5664072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77441" y="8852713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172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917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2624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5514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95514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2624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2624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874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6929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4203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1142745"/>
            <a:ext cx="6082030" cy="800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0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36015" indent="-228600">
              <a:lnSpc>
                <a:spcPct val="152700"/>
              </a:lnSpc>
              <a:spcBef>
                <a:spcPts val="3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50" dirty="0">
                <a:latin typeface="Arial"/>
                <a:cs typeface="Arial"/>
              </a:rPr>
              <a:t> 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7620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skills,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200"/>
              </a:lnSpc>
              <a:spcBef>
                <a:spcPts val="9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60" dirty="0">
                <a:latin typeface="Arial"/>
                <a:cs typeface="Arial"/>
              </a:rPr>
              <a:t>semesters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100" dirty="0">
                <a:latin typeface="Arial"/>
                <a:cs typeface="Arial"/>
              </a:rPr>
              <a:t>LNMC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accordance </a:t>
            </a:r>
            <a:r>
              <a:rPr sz="1100" spc="10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JSMU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700"/>
              </a:spcBef>
            </a:pPr>
            <a:r>
              <a:rPr sz="1100" spc="-40" dirty="0">
                <a:latin typeface="Arial"/>
                <a:cs typeface="Arial"/>
              </a:rPr>
              <a:t>guidelines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most recent </a:t>
            </a:r>
            <a:r>
              <a:rPr sz="1100" spc="-35" dirty="0">
                <a:latin typeface="Arial"/>
                <a:cs typeface="Arial"/>
              </a:rPr>
              <a:t>developments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impact on </a:t>
            </a:r>
            <a:r>
              <a:rPr sz="1100" spc="-20" dirty="0">
                <a:latin typeface="Arial"/>
                <a:cs typeface="Arial"/>
              </a:rPr>
              <a:t>individual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health</a:t>
            </a:r>
            <a:r>
              <a:rPr sz="1100" b="1" spc="-1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3345" marR="43815">
              <a:lnSpc>
                <a:spcPct val="152700"/>
              </a:lnSpc>
              <a:spcBef>
                <a:spcPts val="3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b="1" spc="-110" dirty="0">
                <a:latin typeface="Arial"/>
                <a:cs typeface="Arial"/>
              </a:rPr>
              <a:t>GIT </a:t>
            </a:r>
            <a:r>
              <a:rPr sz="1100" b="1" spc="-20" dirty="0">
                <a:latin typeface="Arial"/>
                <a:cs typeface="Arial"/>
              </a:rPr>
              <a:t>&amp; </a:t>
            </a:r>
            <a:r>
              <a:rPr sz="1100" b="1" spc="-80" dirty="0">
                <a:latin typeface="Arial"/>
                <a:cs typeface="Arial"/>
              </a:rPr>
              <a:t>Liver-I</a:t>
            </a:r>
            <a:r>
              <a:rPr sz="1100" spc="-80" dirty="0">
                <a:latin typeface="Arial"/>
                <a:cs typeface="Arial"/>
              </a:rPr>
              <a:t>, </a:t>
            </a:r>
            <a:r>
              <a:rPr sz="1100" spc="-90" dirty="0">
                <a:latin typeface="Arial"/>
                <a:cs typeface="Arial"/>
              </a:rPr>
              <a:t>Renal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Excretory  </a:t>
            </a:r>
            <a:r>
              <a:rPr sz="1100" spc="-80" dirty="0">
                <a:latin typeface="Arial"/>
                <a:cs typeface="Arial"/>
              </a:rPr>
              <a:t>System-I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Reproduction-I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0" dirty="0">
                <a:latin typeface="Arial"/>
                <a:cs typeface="Arial"/>
              </a:rPr>
              <a:t>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0" dirty="0">
                <a:latin typeface="Arial"/>
                <a:cs typeface="Arial"/>
              </a:rPr>
              <a:t> 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26034">
              <a:lnSpc>
                <a:spcPct val="151800"/>
              </a:lnSpc>
              <a:spcBef>
                <a:spcPts val="15"/>
              </a:spcBef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30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3764" y="662940"/>
            <a:ext cx="5969000" cy="0"/>
          </a:xfrm>
          <a:custGeom>
            <a:avLst/>
            <a:gdLst/>
            <a:ahLst/>
            <a:cxnLst/>
            <a:rect l="l" t="t" r="r" b="b"/>
            <a:pathLst>
              <a:path w="5969000">
                <a:moveTo>
                  <a:pt x="0" y="0"/>
                </a:moveTo>
                <a:lnTo>
                  <a:pt x="596887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84884" y="4943773"/>
            <a:ext cx="6000750" cy="405828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44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90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4154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Self-study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ts val="2020"/>
              </a:lnSpc>
              <a:spcBef>
                <a:spcPts val="170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5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40" dirty="0">
                <a:latin typeface="Arial"/>
                <a:cs typeface="Arial"/>
              </a:rPr>
              <a:t>Lecturer 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55" dirty="0">
                <a:latin typeface="Arial"/>
                <a:cs typeface="Arial"/>
              </a:rPr>
              <a:t>and explains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40" dirty="0">
                <a:latin typeface="Arial"/>
                <a:cs typeface="Arial"/>
              </a:rPr>
              <a:t>pictures, </a:t>
            </a:r>
            <a:r>
              <a:rPr sz="1100" spc="-50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actively </a:t>
            </a:r>
            <a:r>
              <a:rPr sz="1100" spc="-35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6350" algn="just">
              <a:lnSpc>
                <a:spcPct val="152700"/>
              </a:lnSpc>
              <a:spcBef>
                <a:spcPts val="795"/>
              </a:spcBef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4563" y="860160"/>
            <a:ext cx="5939808" cy="4098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3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9352" y="426211"/>
            <a:ext cx="6174740" cy="144180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85"/>
              </a:spcBef>
              <a:tabLst>
                <a:tab pos="2999740" algn="l"/>
              </a:tabLst>
            </a:pP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3000"/>
              </a:lnSpc>
              <a:spcBef>
                <a:spcPts val="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DISCUSSION </a:t>
            </a:r>
            <a:r>
              <a:rPr sz="1100" b="1" spc="-100" dirty="0">
                <a:latin typeface="Arial"/>
                <a:cs typeface="Arial"/>
              </a:rPr>
              <a:t>(SGD):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35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</a:t>
            </a:r>
            <a:r>
              <a:rPr sz="1100" spc="-45" dirty="0">
                <a:latin typeface="Arial"/>
                <a:cs typeface="Arial"/>
              </a:rPr>
              <a:t>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5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95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60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19352" y="2208630"/>
            <a:ext cx="6187440" cy="321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" algn="just">
              <a:lnSpc>
                <a:spcPct val="152700"/>
              </a:lnSpc>
              <a:spcBef>
                <a:spcPts val="100"/>
              </a:spcBef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12700" marR="22860" algn="just">
              <a:lnSpc>
                <a:spcPct val="152700"/>
              </a:lnSpc>
              <a:spcBef>
                <a:spcPts val="985"/>
              </a:spcBef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20320" algn="just">
              <a:lnSpc>
                <a:spcPct val="151800"/>
              </a:lnSpc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800"/>
              </a:lnSpc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5" dirty="0">
                <a:latin typeface="Arial"/>
                <a:cs typeface="Arial"/>
              </a:rPr>
              <a:t>Center, </a:t>
            </a:r>
            <a:r>
              <a:rPr sz="1100" spc="-50" dirty="0">
                <a:latin typeface="Arial"/>
                <a:cs typeface="Arial"/>
              </a:rPr>
              <a:t>teachers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resource 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scheduled </a:t>
            </a:r>
            <a:r>
              <a:rPr sz="1100" spc="-50" dirty="0">
                <a:latin typeface="Arial"/>
                <a:cs typeface="Arial"/>
              </a:rPr>
              <a:t>hours 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381000"/>
            <a:ext cx="1295400" cy="368470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2962782" y="964438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1: 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GIT 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200" b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580" y="1359154"/>
            <a:ext cx="6159500" cy="437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52700"/>
              </a:lnSpc>
              <a:spcBef>
                <a:spcPts val="545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module,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5" dirty="0">
                <a:latin typeface="Arial"/>
                <a:cs typeface="Arial"/>
              </a:rPr>
              <a:t>learn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detail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normal </a:t>
            </a:r>
            <a:r>
              <a:rPr sz="1100" spc="-25" dirty="0">
                <a:latin typeface="Arial"/>
                <a:cs typeface="Arial"/>
              </a:rPr>
              <a:t>structure, </a:t>
            </a:r>
            <a:r>
              <a:rPr sz="1100" spc="-20" dirty="0">
                <a:latin typeface="Arial"/>
                <a:cs typeface="Arial"/>
              </a:rPr>
              <a:t>function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diseases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0" dirty="0">
                <a:latin typeface="Arial"/>
                <a:cs typeface="Arial"/>
              </a:rPr>
              <a:t>GI </a:t>
            </a:r>
            <a:r>
              <a:rPr sz="1100" spc="-50" dirty="0">
                <a:latin typeface="Arial"/>
                <a:cs typeface="Arial"/>
              </a:rPr>
              <a:t>Tract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hepatobiliary </a:t>
            </a:r>
            <a:r>
              <a:rPr sz="1100" spc="-55" dirty="0">
                <a:latin typeface="Arial"/>
                <a:cs typeface="Arial"/>
              </a:rPr>
              <a:t>system. From </a:t>
            </a:r>
            <a:r>
              <a:rPr sz="1100" spc="-60" dirty="0">
                <a:latin typeface="Arial"/>
                <a:cs typeface="Arial"/>
              </a:rPr>
              <a:t>Pakistan’s </a:t>
            </a:r>
            <a:r>
              <a:rPr sz="1100" spc="-30" dirty="0">
                <a:latin typeface="Arial"/>
                <a:cs typeface="Arial"/>
              </a:rPr>
              <a:t>context,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prevalence and significance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10" dirty="0">
                <a:latin typeface="Arial"/>
                <a:cs typeface="Arial"/>
              </a:rPr>
              <a:t>GIT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20" dirty="0">
                <a:latin typeface="Arial"/>
                <a:cs typeface="Arial"/>
              </a:rPr>
              <a:t>liver </a:t>
            </a:r>
            <a:r>
              <a:rPr sz="1100" spc="-60" dirty="0">
                <a:latin typeface="Arial"/>
                <a:cs typeface="Arial"/>
              </a:rPr>
              <a:t>illnesses 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judged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dirty="0">
                <a:latin typeface="Arial"/>
                <a:cs typeface="Arial"/>
              </a:rPr>
              <a:t>total </a:t>
            </a:r>
            <a:r>
              <a:rPr sz="1100" spc="-75" dirty="0">
                <a:latin typeface="Arial"/>
                <a:cs typeface="Arial"/>
              </a:rPr>
              <a:t>days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35" dirty="0">
                <a:latin typeface="Arial"/>
                <a:cs typeface="Arial"/>
              </a:rPr>
              <a:t>adults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children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30" dirty="0">
                <a:latin typeface="Arial"/>
                <a:cs typeface="Arial"/>
              </a:rPr>
              <a:t>affected </a:t>
            </a:r>
            <a:r>
              <a:rPr sz="1100" spc="-35" dirty="0">
                <a:latin typeface="Arial"/>
                <a:cs typeface="Arial"/>
              </a:rPr>
              <a:t>remain </a:t>
            </a:r>
            <a:r>
              <a:rPr sz="1100" spc="-45" dirty="0">
                <a:latin typeface="Arial"/>
                <a:cs typeface="Arial"/>
              </a:rPr>
              <a:t>absent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20" dirty="0">
                <a:latin typeface="Arial"/>
                <a:cs typeface="Arial"/>
              </a:rPr>
              <a:t>work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55" dirty="0">
                <a:latin typeface="Arial"/>
                <a:cs typeface="Arial"/>
              </a:rPr>
              <a:t>schools; </a:t>
            </a:r>
            <a:r>
              <a:rPr sz="1100" spc="-35" dirty="0">
                <a:latin typeface="Arial"/>
                <a:cs typeface="Arial"/>
              </a:rPr>
              <a:t>number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admissions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hospitals;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number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surgical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procedures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performed.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7620">
              <a:lnSpc>
                <a:spcPct val="152600"/>
              </a:lnSpc>
              <a:spcBef>
                <a:spcPts val="5"/>
              </a:spcBef>
            </a:pPr>
            <a:r>
              <a:rPr sz="1100" spc="-45" dirty="0">
                <a:latin typeface="Arial"/>
                <a:cs typeface="Arial"/>
              </a:rPr>
              <a:t>Children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adults </a:t>
            </a:r>
            <a:r>
              <a:rPr sz="1100" spc="-40" dirty="0">
                <a:latin typeface="Arial"/>
                <a:cs typeface="Arial"/>
              </a:rPr>
              <a:t>present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general </a:t>
            </a:r>
            <a:r>
              <a:rPr sz="1100" spc="-35" dirty="0">
                <a:latin typeface="Arial"/>
                <a:cs typeface="Arial"/>
              </a:rPr>
              <a:t>practice,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hospitals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0" dirty="0">
                <a:latin typeface="Arial"/>
                <a:cs typeface="Arial"/>
              </a:rPr>
              <a:t>and symptoms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some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very  common </a:t>
            </a:r>
            <a:r>
              <a:rPr sz="1100" spc="-60" dirty="0">
                <a:latin typeface="Arial"/>
                <a:cs typeface="Arial"/>
              </a:rPr>
              <a:t>illnesses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GIT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Liver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25" dirty="0">
                <a:latin typeface="Arial"/>
                <a:cs typeface="Arial"/>
              </a:rPr>
              <a:t>vomiting, </a:t>
            </a:r>
            <a:r>
              <a:rPr sz="1100" spc="-35" dirty="0">
                <a:latin typeface="Arial"/>
                <a:cs typeface="Arial"/>
              </a:rPr>
              <a:t>chronic diarrhea, </a:t>
            </a:r>
            <a:r>
              <a:rPr sz="1100" spc="-30" dirty="0">
                <a:latin typeface="Arial"/>
                <a:cs typeface="Arial"/>
              </a:rPr>
              <a:t>constipation, peptic </a:t>
            </a:r>
            <a:r>
              <a:rPr sz="1100" spc="-50" dirty="0">
                <a:latin typeface="Arial"/>
                <a:cs typeface="Arial"/>
              </a:rPr>
              <a:t>ulcers,  </a:t>
            </a:r>
            <a:r>
              <a:rPr sz="1100" spc="-25" dirty="0">
                <a:latin typeface="Arial"/>
                <a:cs typeface="Arial"/>
              </a:rPr>
              <a:t>enteric </a:t>
            </a:r>
            <a:r>
              <a:rPr sz="1100" spc="-30" dirty="0">
                <a:latin typeface="Arial"/>
                <a:cs typeface="Arial"/>
              </a:rPr>
              <a:t>fever, </a:t>
            </a:r>
            <a:r>
              <a:rPr sz="1100" spc="-15" dirty="0">
                <a:latin typeface="Arial"/>
                <a:cs typeface="Arial"/>
              </a:rPr>
              <a:t>malnutrition, </a:t>
            </a:r>
            <a:r>
              <a:rPr sz="1100" spc="-45" dirty="0">
                <a:latin typeface="Arial"/>
                <a:cs typeface="Arial"/>
              </a:rPr>
              <a:t>jaundice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0" dirty="0">
                <a:latin typeface="Arial"/>
                <a:cs typeface="Arial"/>
              </a:rPr>
              <a:t>provide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opportunities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understand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70" dirty="0">
                <a:latin typeface="Arial"/>
                <a:cs typeface="Arial"/>
              </a:rPr>
              <a:t>basis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these </a:t>
            </a:r>
            <a:r>
              <a:rPr sz="1100" spc="-60" dirty="0">
                <a:latin typeface="Arial"/>
                <a:cs typeface="Arial"/>
              </a:rPr>
              <a:t>illnesses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mechanism </a:t>
            </a:r>
            <a:r>
              <a:rPr sz="1100" spc="-35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development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these </a:t>
            </a:r>
            <a:r>
              <a:rPr sz="1100" spc="-40" dirty="0">
                <a:latin typeface="Arial"/>
                <a:cs typeface="Arial"/>
              </a:rPr>
              <a:t>pathologies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25" dirty="0">
                <a:latin typeface="Arial"/>
                <a:cs typeface="Arial"/>
              </a:rPr>
              <a:t>integrate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problem-solving.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30480">
              <a:lnSpc>
                <a:spcPct val="152600"/>
              </a:lnSpc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15" dirty="0">
                <a:latin typeface="Arial"/>
                <a:cs typeface="Arial"/>
              </a:rPr>
              <a:t>identify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95" dirty="0">
                <a:latin typeface="Arial"/>
                <a:cs typeface="Arial"/>
              </a:rPr>
              <a:t>GI </a:t>
            </a:r>
            <a:r>
              <a:rPr sz="1100" spc="-25" dirty="0">
                <a:latin typeface="Arial"/>
                <a:cs typeface="Arial"/>
              </a:rPr>
              <a:t>structure </a:t>
            </a:r>
            <a:r>
              <a:rPr sz="1100" spc="-50" dirty="0">
                <a:latin typeface="Arial"/>
                <a:cs typeface="Arial"/>
              </a:rPr>
              <a:t>(Embryology, </a:t>
            </a:r>
            <a:r>
              <a:rPr sz="1100" spc="-40" dirty="0">
                <a:latin typeface="Arial"/>
                <a:cs typeface="Arial"/>
              </a:rPr>
              <a:t>Microscopic </a:t>
            </a:r>
            <a:r>
              <a:rPr sz="1100" spc="-45" dirty="0">
                <a:latin typeface="Arial"/>
                <a:cs typeface="Arial"/>
              </a:rPr>
              <a:t>Anatomy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85" dirty="0">
                <a:latin typeface="Arial"/>
                <a:cs typeface="Arial"/>
              </a:rPr>
              <a:t>Gross </a:t>
            </a:r>
            <a:r>
              <a:rPr sz="1100" spc="-45" dirty="0">
                <a:latin typeface="Arial"/>
                <a:cs typeface="Arial"/>
              </a:rPr>
              <a:t>Anatomy) </a:t>
            </a:r>
            <a:r>
              <a:rPr sz="1100" spc="-35" dirty="0">
                <a:latin typeface="Arial"/>
                <a:cs typeface="Arial"/>
              </a:rPr>
              <a:t>integrates 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20" dirty="0">
                <a:latin typeface="Arial"/>
                <a:cs typeface="Arial"/>
              </a:rPr>
              <a:t>function </a:t>
            </a:r>
            <a:r>
              <a:rPr sz="1100" spc="-45" dirty="0">
                <a:latin typeface="Arial"/>
                <a:cs typeface="Arial"/>
              </a:rPr>
              <a:t>(physiologic </a:t>
            </a:r>
            <a:r>
              <a:rPr sz="1100" spc="-65" dirty="0">
                <a:latin typeface="Arial"/>
                <a:cs typeface="Arial"/>
              </a:rPr>
              <a:t>mechanisms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95" dirty="0">
                <a:latin typeface="Arial"/>
                <a:cs typeface="Arial"/>
              </a:rPr>
              <a:t>GI </a:t>
            </a:r>
            <a:r>
              <a:rPr sz="1100" spc="-5" dirty="0">
                <a:latin typeface="Arial"/>
                <a:cs typeface="Arial"/>
              </a:rPr>
              <a:t>motility, </a:t>
            </a:r>
            <a:r>
              <a:rPr sz="1100" spc="-35" dirty="0">
                <a:latin typeface="Arial"/>
                <a:cs typeface="Arial"/>
              </a:rPr>
              <a:t>digestion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absorption,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0" dirty="0">
                <a:latin typeface="Arial"/>
                <a:cs typeface="Arial"/>
              </a:rPr>
              <a:t>liver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pancreatic  </a:t>
            </a:r>
            <a:r>
              <a:rPr sz="1100" spc="-20" dirty="0">
                <a:latin typeface="Arial"/>
                <a:cs typeface="Arial"/>
              </a:rPr>
              <a:t>function). </a:t>
            </a:r>
            <a:r>
              <a:rPr sz="1100" spc="-45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40" dirty="0">
                <a:latin typeface="Arial"/>
                <a:cs typeface="Arial"/>
              </a:rPr>
              <a:t>acquire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wider, </a:t>
            </a:r>
            <a:r>
              <a:rPr sz="1100" spc="-30" dirty="0">
                <a:latin typeface="Arial"/>
                <a:cs typeface="Arial"/>
              </a:rPr>
              <a:t>more </a:t>
            </a:r>
            <a:r>
              <a:rPr sz="1100" spc="-45" dirty="0">
                <a:latin typeface="Arial"/>
                <a:cs typeface="Arial"/>
              </a:rPr>
              <a:t>generally </a:t>
            </a:r>
            <a:r>
              <a:rPr sz="1100" spc="-40" dirty="0">
                <a:latin typeface="Arial"/>
                <a:cs typeface="Arial"/>
              </a:rPr>
              <a:t>applicable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0" dirty="0">
                <a:latin typeface="Arial"/>
                <a:cs typeface="Arial"/>
              </a:rPr>
              <a:t>immunology, </a:t>
            </a:r>
            <a:r>
              <a:rPr sz="1100" spc="-35" dirty="0">
                <a:latin typeface="Arial"/>
                <a:cs typeface="Arial"/>
              </a:rPr>
              <a:t>metabolism, </a:t>
            </a:r>
            <a:r>
              <a:rPr sz="1100" spc="-30" dirty="0">
                <a:latin typeface="Arial"/>
                <a:cs typeface="Arial"/>
              </a:rPr>
              <a:t>infectious </a:t>
            </a:r>
            <a:r>
              <a:rPr sz="1100" spc="-75" dirty="0">
                <a:latin typeface="Arial"/>
                <a:cs typeface="Arial"/>
              </a:rPr>
              <a:t>disease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pathology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95" dirty="0">
                <a:latin typeface="Arial"/>
                <a:cs typeface="Arial"/>
              </a:rPr>
              <a:t>GI </a:t>
            </a:r>
            <a:r>
              <a:rPr sz="1100" spc="-55" dirty="0">
                <a:latin typeface="Arial"/>
                <a:cs typeface="Arial"/>
              </a:rPr>
              <a:t>system. </a:t>
            </a:r>
            <a:r>
              <a:rPr sz="1100" spc="-40" dirty="0">
                <a:latin typeface="Arial"/>
                <a:cs typeface="Arial"/>
              </a:rPr>
              <a:t>Therefore,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overall  </a:t>
            </a:r>
            <a:r>
              <a:rPr sz="1100" spc="-30" dirty="0">
                <a:latin typeface="Arial"/>
                <a:cs typeface="Arial"/>
              </a:rPr>
              <a:t>objective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course 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provide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integrative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structure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functions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gastrointestinal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tract.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938580" y="823976"/>
            <a:ext cx="3342004" cy="66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9652" y="1560830"/>
          <a:ext cx="6216015" cy="7457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379095">
                <a:tc>
                  <a:txBody>
                    <a:bodyPr/>
                    <a:lstStyle/>
                    <a:p>
                      <a:pPr marL="110426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10209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GIT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349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nutrients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nutrient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deficiency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6675" indent="-228600">
                        <a:lnSpc>
                          <a:spcPct val="10180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nutrient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macro 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micronutrients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911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micronutrients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arenR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caused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micronutrient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62610" indent="-228600">
                        <a:lnSpc>
                          <a:spcPct val="10180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micronutrient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 value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bioavailability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nutrients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1285" indent="-228600">
                        <a:lnSpc>
                          <a:spcPct val="101800"/>
                        </a:lnSpc>
                        <a:buAutoNum type="alphaLcParenR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macronutrient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energy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value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macronutrient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25755" marR="245745" indent="-67310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528320" marR="282575" indent="-228600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quadrants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surface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landmarks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abdomen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Tutorial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13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gastrointestinal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13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movements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GIT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 startAt="13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gastrointestinal blood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briefly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60020" marR="146050" algn="ctr">
                        <a:lnSpc>
                          <a:spcPct val="1018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GIT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707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nervous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Myenteric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Meissner’s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plexus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role 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digestive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GIT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reflexes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46050" indent="635" algn="ctr">
                        <a:lnSpc>
                          <a:spcPct val="101400"/>
                        </a:lnSpc>
                        <a:spcBef>
                          <a:spcPts val="6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Radiological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GIT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14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a)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plain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X-ray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2997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4.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Mastication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salivary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secretions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834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mastication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reflex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phases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deglutition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8645" indent="-228600">
                        <a:lnSpc>
                          <a:spcPct val="101800"/>
                        </a:lnSpc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esophageal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motility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arenR" startAt="4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salivary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02870" indent="-228600">
                        <a:lnSpc>
                          <a:spcPct val="101800"/>
                        </a:lnSpc>
                        <a:buAutoNum type="alphaLcParenR" startAt="4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saliva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(stimuli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60020" marR="146050" algn="ctr">
                        <a:lnSpc>
                          <a:spcPct val="1018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leaning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1066800" y="304800"/>
            <a:ext cx="1295400" cy="36847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16015" cy="8514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/>
                <a:gridCol w="1173480"/>
                <a:gridCol w="1468120"/>
              </a:tblGrid>
              <a:tr h="567055">
                <a:tc>
                  <a:txBody>
                    <a:bodyPr/>
                    <a:lstStyle/>
                    <a:p>
                      <a:pPr marL="528320" marR="191770" indent="-228600">
                        <a:lnSpc>
                          <a:spcPts val="1460"/>
                        </a:lnSpc>
                        <a:spcBef>
                          <a:spcPts val="20"/>
                        </a:spcBef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5.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foregut,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midgut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hindgut 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anomalies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805170">
                <a:tc>
                  <a:txBody>
                    <a:bodyPr/>
                    <a:lstStyle/>
                    <a:p>
                      <a:pPr marL="528320" marR="336550" indent="-228600">
                        <a:lnSpc>
                          <a:spcPts val="1330"/>
                        </a:lnSpc>
                        <a:spcBef>
                          <a:spcPts val="15"/>
                        </a:spcBef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primitive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gut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ts val="1300"/>
                        </a:lnSpc>
                        <a:buFont typeface="Arial"/>
                        <a:buAutoNum type="alphaLcParenR"/>
                        <a:tabLst>
                          <a:tab pos="528955" algn="l"/>
                        </a:tabLst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derivatives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foregut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midgut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hindgut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arenR" startAt="3"/>
                        <a:tabLst>
                          <a:tab pos="528955" algn="l"/>
                        </a:tabLst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57530" algn="l"/>
                          <a:tab pos="55816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8800" indent="-25907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58800" algn="l"/>
                          <a:tab pos="55943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Stomach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8800" indent="-25907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58800" algn="l"/>
                          <a:tab pos="55943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Lesser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greater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sac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5781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5816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large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3565" indent="-228600">
                        <a:lnSpc>
                          <a:spcPct val="101800"/>
                        </a:lnSpc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d)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involving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foregut: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5145" indent="-225425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romanLcPeriod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esophageal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atresia/stenosis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hypertrophic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pyloric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duodenal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atresia/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accessory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3565" indent="-228600">
                        <a:lnSpc>
                          <a:spcPct val="10180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e)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involving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midgut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hindgut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19494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omphalocele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Gastroschisis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umbilical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atresia/stenosis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5145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578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malrotationof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gut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ileal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diverticulum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duplication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Hirchsprung's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875" indent="-224154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romanLcPeriod"/>
                        <a:tabLst>
                          <a:tab pos="52451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rectal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atresia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875" indent="-224154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imperforate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anus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2710" indent="-228600">
                        <a:lnSpc>
                          <a:spcPct val="101800"/>
                        </a:lnSpc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f)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apparatus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pancreas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5145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extrahepatic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atresia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19494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annular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pancreas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2768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accessory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tissue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6040" indent="-228600">
                        <a:lnSpc>
                          <a:spcPct val="1018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g)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Liver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Pancreas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60020" marR="146050" indent="635" algn="ctr">
                        <a:lnSpc>
                          <a:spcPct val="1018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249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h)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anomalies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GIT: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1180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51180" algn="l"/>
                          <a:tab pos="55181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Atresia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3565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420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Fistulae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1660" indent="-22352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229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Diaphragmatic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1660" indent="-22352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romanLcPeriod"/>
                        <a:tabLst>
                          <a:tab pos="58229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Omphalocele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1660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229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Gastroschisis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1660" indent="-22542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229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Ectopia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1660" indent="-22542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romanLcPeriod"/>
                        <a:tabLst>
                          <a:tab pos="58229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Meckel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diverticulum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3565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420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hypertrophic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pyloric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0390" indent="-2222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eriod"/>
                        <a:tabLst>
                          <a:tab pos="58102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Hirschsprung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990600" y="228600"/>
            <a:ext cx="1295400" cy="36847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4006722" y="426211"/>
            <a:ext cx="3032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GIT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35" dirty="0">
                <a:latin typeface="Arial"/>
                <a:cs typeface="Arial"/>
              </a:rPr>
              <a:t>LIVER </a:t>
            </a:r>
            <a:r>
              <a:rPr sz="1100" b="1" i="1" spc="-15" dirty="0">
                <a:latin typeface="Arial"/>
                <a:cs typeface="Arial"/>
              </a:rPr>
              <a:t>I</a:t>
            </a:r>
            <a:r>
              <a:rPr sz="1100" b="1" i="1" spc="-80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5056</Words>
  <Application>Microsoft Office PowerPoint</Application>
  <PresentationFormat>Custom</PresentationFormat>
  <Paragraphs>1155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9</cp:revision>
  <dcterms:created xsi:type="dcterms:W3CDTF">2019-06-10T13:30:15Z</dcterms:created>
  <dcterms:modified xsi:type="dcterms:W3CDTF">2019-06-13T14:48:15Z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