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58370" y="4064103"/>
            <a:ext cx="2234082" cy="1542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40952" y="5629147"/>
            <a:ext cx="3099987" cy="2600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47700" y="5067172"/>
            <a:ext cx="3041650" cy="292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47675" y="771525"/>
            <a:ext cx="3298648" cy="3735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464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051427" y="1454150"/>
            <a:ext cx="3169285" cy="4972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04190">
              <a:lnSpc>
                <a:spcPts val="2540"/>
              </a:lnSpc>
            </a:pPr>
            <a:r>
              <a:rPr sz="2200" b="1" spc="-220" dirty="0">
                <a:solidFill>
                  <a:srgbClr val="5F4879"/>
                </a:solidFill>
                <a:latin typeface="Arial"/>
                <a:cs typeface="Arial"/>
              </a:rPr>
              <a:t>ENDOCRINE-I</a:t>
            </a:r>
            <a:r>
              <a:rPr sz="2200" b="1" spc="-170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200" b="1" spc="-220" dirty="0">
                <a:solidFill>
                  <a:srgbClr val="5F4879"/>
                </a:solidFill>
                <a:latin typeface="Arial"/>
                <a:cs typeface="Arial"/>
              </a:rPr>
              <a:t>MODULE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1427" y="2129282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51815">
              <a:lnSpc>
                <a:spcPts val="2760"/>
              </a:lnSpc>
            </a:pPr>
            <a:r>
              <a:rPr sz="2400" b="1" spc="-335" dirty="0">
                <a:solidFill>
                  <a:srgbClr val="974705"/>
                </a:solidFill>
                <a:latin typeface="Arial"/>
                <a:cs typeface="Arial"/>
              </a:rPr>
              <a:t>SECOND  </a:t>
            </a:r>
            <a:r>
              <a:rPr sz="2400" b="1" spc="-365">
                <a:solidFill>
                  <a:srgbClr val="974705"/>
                </a:solidFill>
                <a:latin typeface="Arial"/>
                <a:cs typeface="Arial"/>
              </a:rPr>
              <a:t>YEAR</a:t>
            </a:r>
            <a:r>
              <a:rPr sz="2400" b="1" spc="-310">
                <a:solidFill>
                  <a:srgbClr val="974705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974705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778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40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089141" y="4233798"/>
            <a:ext cx="4127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5" dirty="0">
                <a:latin typeface="Arial"/>
                <a:cs typeface="Arial"/>
              </a:rPr>
              <a:t>I</a:t>
            </a:r>
            <a:r>
              <a:rPr sz="1100" b="1" spc="-85" dirty="0">
                <a:latin typeface="Arial"/>
                <a:cs typeface="Arial"/>
              </a:rPr>
              <a:t>n</a:t>
            </a:r>
            <a:r>
              <a:rPr sz="1100" b="1" spc="-175" dirty="0">
                <a:latin typeface="Arial"/>
                <a:cs typeface="Arial"/>
              </a:rPr>
              <a:t>s</a:t>
            </a:r>
            <a:r>
              <a:rPr sz="1100" b="1" spc="-85" dirty="0">
                <a:latin typeface="Arial"/>
                <a:cs typeface="Arial"/>
              </a:rPr>
              <a:t>u</a:t>
            </a:r>
            <a:r>
              <a:rPr sz="1100" b="1" spc="-45" dirty="0">
                <a:latin typeface="Arial"/>
                <a:cs typeface="Arial"/>
              </a:rPr>
              <a:t>l</a:t>
            </a:r>
            <a:r>
              <a:rPr sz="1100" b="1" spc="-35" dirty="0">
                <a:latin typeface="Arial"/>
                <a:cs typeface="Arial"/>
              </a:rPr>
              <a:t>i</a:t>
            </a:r>
            <a:r>
              <a:rPr sz="1100" b="1" spc="-8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14" name="Picture 13" descr="download.png"/>
          <p:cNvPicPr>
            <a:picLocks noChangeAspect="1"/>
          </p:cNvPicPr>
          <p:nvPr/>
        </p:nvPicPr>
        <p:blipFill>
          <a:blip r:embed="rId2"/>
          <a:srcRect t="28667" b="28667"/>
          <a:stretch>
            <a:fillRect/>
          </a:stretch>
        </p:blipFill>
        <p:spPr>
          <a:xfrm>
            <a:off x="533400" y="8534400"/>
            <a:ext cx="2743200" cy="1066800"/>
          </a:xfrm>
          <a:prstGeom prst="rect">
            <a:avLst/>
          </a:prstGeom>
        </p:spPr>
      </p:pic>
      <p:pic>
        <p:nvPicPr>
          <p:cNvPr id="15" name="Picture 14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83058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16014" cy="8326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567055">
                <a:tc>
                  <a:txBody>
                    <a:bodyPr/>
                    <a:lstStyle/>
                    <a:p>
                      <a:pPr marL="71120" marR="449580">
                        <a:lnSpc>
                          <a:spcPts val="1460"/>
                        </a:lnSpc>
                        <a:spcBef>
                          <a:spcPts val="20"/>
                        </a:spcBef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posterior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pituitary, 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biochemical  functions and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528320" marR="609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secreted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16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gland  </a:t>
                      </a:r>
                      <a:r>
                        <a:rPr sz="1100" spc="-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secretions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528320" marR="28448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3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oxytocin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ADH </a:t>
                      </a:r>
                      <a:r>
                        <a:rPr sz="1100" spc="-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8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161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Post-pituitary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446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treat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post-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pituitary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Difference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hypo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hyper secretion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hypothalamus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hormones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780">
                <a:tc>
                  <a:txBody>
                    <a:bodyPr/>
                    <a:lstStyle/>
                    <a:p>
                      <a:pPr marL="528320" marR="2952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hypo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hyper secretion</a:t>
                      </a:r>
                      <a:r>
                        <a:rPr sz="1100" spc="-14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hypothalamus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9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acromegaly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dwarfism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528320" marR="20510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spc="-3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abnormalities, dwarfism,</a:t>
                      </a:r>
                      <a:r>
                        <a:rPr sz="1100" spc="-12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gigantism  </a:t>
                      </a:r>
                      <a:r>
                        <a:rPr sz="1100" spc="-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acromegaly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gland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528320" marR="1981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528320" marR="29908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12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formation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T3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T4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752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iodine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iodine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pump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779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3053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TSH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685800"/>
          <a:ext cx="6216014" cy="849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528955">
                <a:tc>
                  <a:txBody>
                    <a:bodyPr/>
                    <a:lstStyle/>
                    <a:p>
                      <a:pPr marL="528320" marR="15303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functions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7855">
                <a:tc>
                  <a:txBody>
                    <a:bodyPr/>
                    <a:lstStyle/>
                    <a:p>
                      <a:pPr marL="528320" marR="64643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hypothalamus-pituitary-thyroid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homeostasis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Hypothyroidism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hypothyroidism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hypothyroidism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953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cretinism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myxedema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regards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Hashimoto’s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Hashimoto’s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thyroiditis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manifestations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4160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Grave’s disease,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hyperthyroidism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thyrotoxicosis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Goiter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Differences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hypo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hyperthyroidism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780">
                <a:tc>
                  <a:txBody>
                    <a:bodyPr/>
                    <a:lstStyle/>
                    <a:p>
                      <a:pPr marL="528320" marR="2317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thyroid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(T3,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T4,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TSH,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I2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LATS)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Practicals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2310">
                <a:tc>
                  <a:txBody>
                    <a:bodyPr/>
                    <a:lstStyle/>
                    <a:p>
                      <a:pPr marL="528320" marR="5473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thyroid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4191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presentation,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hypothyroidsm/hyperthyroidism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cri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8320" marR="26797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Hashimoto’s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thyroiditis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Grave’s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8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8320" marR="206375" indent="-228600">
                        <a:lnSpc>
                          <a:spcPct val="1010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slides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benign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lesion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thyroid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Hypothyroidism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0925">
                <a:tc>
                  <a:txBody>
                    <a:bodyPr/>
                    <a:lstStyle/>
                    <a:p>
                      <a:pPr marL="528320" marR="58419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influence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synthesis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release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thyroid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hypothyroidism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endemic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goiter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9885" marR="287020" indent="-50800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381000"/>
            <a:ext cx="182880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0" y="685800"/>
          <a:ext cx="6216014" cy="84019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723900">
                <a:tc>
                  <a:txBody>
                    <a:bodyPr/>
                    <a:lstStyle/>
                    <a:p>
                      <a:pPr marL="528320" marR="5778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  <a:tab pos="1153160" algn="l"/>
                          <a:tab pos="1473200" algn="l"/>
                          <a:tab pos="2183130" algn="l"/>
                          <a:tab pos="2431415" algn="l"/>
                          <a:tab pos="2973705" algn="l"/>
                          <a:tab pos="3439795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Descri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	the	trea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ent	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	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yroid	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	a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myxedema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528320" marR="22542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iodine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problem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Parathyroid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Gland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pPr marL="528320" marR="59499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congenital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parathyroid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glands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1790" marR="287020" indent="-52069">
                        <a:lnSpc>
                          <a:spcPct val="117300"/>
                        </a:lnSpc>
                        <a:spcBef>
                          <a:spcPts val="6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528320" marR="158115" indent="-228600">
                        <a:lnSpc>
                          <a:spcPct val="1016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parathyroid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glands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neurovascular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382270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parathyroid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glands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528320" marR="15049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parathyroid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(calcium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metabolism)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Interacticve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528320" marR="62293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secretion,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parathyroid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hormones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hyperparathyroidism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84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hyperparathyroidism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manifestations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hypoparathyroidism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8796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hypoparathyroidism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pseudohypoparathyroidism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calcitonin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vitamin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calcium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homeostasis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tetany,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Chovstek’s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sign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4210">
                <a:tc>
                  <a:txBody>
                    <a:bodyPr/>
                    <a:lstStyle/>
                    <a:p>
                      <a:pPr marL="528320" marR="5905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parathyroid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calcitonin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Vitamin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Calcium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homeostasis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hypercalcemia,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 induced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hypercalcemia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15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signs,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hypercalcemia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hypercalcemia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hypocalcemia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969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symptoms 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hypocalcemia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hypocalcemia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038600" y="381000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685801"/>
          <a:ext cx="6216014" cy="8791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575627">
                <a:tc>
                  <a:txBody>
                    <a:bodyPr/>
                    <a:lstStyle/>
                    <a:p>
                      <a:pPr marL="71120">
                        <a:lnSpc>
                          <a:spcPts val="1430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hormones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528320" marR="1981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endocrine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portions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50355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endocrine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portions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Lecture/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528320" marR="2997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endocrine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portions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528320" marR="222250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insulin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28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pancreas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insulin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826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insulin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maintaining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glucose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concentration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28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neurogenic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nephrogenic  diabetes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insipidus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434340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glucagon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somatastatin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4597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glucagon,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somatostatin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pancreatic  Polypeptides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glucose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referred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level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completion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95960">
                <a:tc>
                  <a:txBody>
                    <a:bodyPr/>
                    <a:lstStyle/>
                    <a:p>
                      <a:pPr marL="528320" marR="28130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glucose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level,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hypoglycemia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99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7211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0545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differences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marL="528320" marR="7429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type-I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diabetes,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cell dysfunction,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genetic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susceptibility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laboratory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528320" marR="150495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II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classic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triad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 manifestations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16014" cy="763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70739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Ketoacidosis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87045" indent="-228600">
                        <a:lnSpc>
                          <a:spcPct val="102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3305">
                <a:tc>
                  <a:txBody>
                    <a:bodyPr/>
                    <a:lstStyle/>
                    <a:p>
                      <a:pPr marL="528320" marR="142240" indent="-228600" algn="just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estimation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glucose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Kit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method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laboratory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interpretations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034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Formulate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graph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Glucose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Tolerance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(GTT)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hypoglycemic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hypoglycemic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3088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agents,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important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interactions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3185" marR="69850" indent="-254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530">
                <a:tc>
                  <a:txBody>
                    <a:bodyPr/>
                    <a:lstStyle/>
                    <a:p>
                      <a:pPr marL="528320" marR="39814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diabetes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causes,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Endocrinology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0810">
                <a:tc>
                  <a:txBody>
                    <a:bodyPr/>
                    <a:lstStyle/>
                    <a:p>
                      <a:pPr marL="528320" marR="5778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insulin preparations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(Classification,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onset,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peak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duration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7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conventional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intensive insulin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disadvantages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insulin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41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injectable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hypoglycemic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than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insulin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(pramlintide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exenetide)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3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Mellitus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(DM)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Preventive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Diabetes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includes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5519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985519" algn="l"/>
                          <a:tab pos="9861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Diabetic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Foot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5519" lvl="1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ourier New"/>
                        <a:buChar char="o"/>
                        <a:tabLst>
                          <a:tab pos="985519" algn="l"/>
                          <a:tab pos="9861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Diabetic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Ketoacidosis/Hyperosmolar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Multidisciplinary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 marR="287020" indent="-52069">
                        <a:lnSpc>
                          <a:spcPct val="116399"/>
                        </a:lnSpc>
                        <a:spcBef>
                          <a:spcPts val="42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S/C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insulin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injection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technique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insulin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syringe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Skills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Obesity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140" dirty="0">
                          <a:latin typeface="Arial"/>
                          <a:cs typeface="Arial"/>
                        </a:rPr>
                        <a:t>mass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index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528320" marR="303530" indent="-228600">
                        <a:lnSpc>
                          <a:spcPts val="1340"/>
                        </a:lnSpc>
                        <a:spcBef>
                          <a:spcPts val="30"/>
                        </a:spcBef>
                        <a:buSzPct val="90909"/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obesity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mass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index,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hazards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16014" cy="861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350520">
                <a:tc>
                  <a:txBody>
                    <a:bodyPr/>
                    <a:lstStyle/>
                    <a:p>
                      <a:pPr marL="71120">
                        <a:lnSpc>
                          <a:spcPts val="143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Adrenal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glands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528320" marR="1981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adrenal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adrenal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43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29908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adrenal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528320" marR="27622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chemistry,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 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glucocorticoids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mineralocorticoids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161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099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glucocorticoid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700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glucocorticoids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metabolism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target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048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glucocorticoid  secretion.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93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glucocorticoid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Addison’s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Cushing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528320" marR="2895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Aldosterone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escape,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Primary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Aldosteronism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Androgenital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mineralocorticoids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8275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aldosterone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1740">
                <a:tc>
                  <a:txBody>
                    <a:bodyPr/>
                    <a:lstStyle/>
                    <a:p>
                      <a:pPr marL="528320" marR="3308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actions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medullary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7525" indent="-228600">
                        <a:lnSpc>
                          <a:spcPct val="100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adrenergic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receptors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target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0985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consequences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over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medullary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(pheochromocytoma)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6635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chemistry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adrenal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medullary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pheochromocytoma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71120" marR="431165">
                        <a:lnSpc>
                          <a:spcPts val="1460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corticosteroids and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functions 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analysis,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kinetics,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inhibition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0175">
                <a:tc>
                  <a:txBody>
                    <a:bodyPr/>
                    <a:lstStyle/>
                    <a:p>
                      <a:pPr marL="528320" marR="1917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corticosteroids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these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precautions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contraindications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steroid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835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commonly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corticosteroid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preparations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corticosteroid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preparations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08634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corticosteroid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withdrawal effect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101465" y="426211"/>
            <a:ext cx="2956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65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45" dirty="0">
                <a:latin typeface="Arial"/>
                <a:cs typeface="Arial"/>
              </a:rPr>
              <a:t>ENDOCRINE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16014" cy="8284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567055">
                <a:tc>
                  <a:txBody>
                    <a:bodyPr/>
                    <a:lstStyle/>
                    <a:p>
                      <a:pPr marL="71120" marR="432434">
                        <a:lnSpc>
                          <a:spcPts val="1460"/>
                        </a:lnSpc>
                        <a:spcBef>
                          <a:spcPts val="20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system,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challenges,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solutions and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improvement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Health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1420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61390">
                <a:tc>
                  <a:txBody>
                    <a:bodyPr/>
                    <a:lstStyle/>
                    <a:p>
                      <a:pPr marL="528320" marR="26987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district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HMIS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HMIS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6399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 marL="528320" marR="25019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education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principles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models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behavior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change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9910">
                <a:tc>
                  <a:txBody>
                    <a:bodyPr/>
                    <a:lstStyle/>
                    <a:p>
                      <a:pPr marL="528320" marR="91440" indent="-228600">
                        <a:lnSpc>
                          <a:spcPts val="1470"/>
                        </a:lnSpc>
                        <a:buSzPct val="91666"/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education  program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Research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9702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Developing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Questionnaire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84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research,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questions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good research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question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SzPct val="91666"/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Phrase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research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question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correctly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48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Performing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literature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search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84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Literature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Review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literature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10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databases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literature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Referencing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1699"/>
                        </a:lnSpc>
                        <a:spcBef>
                          <a:spcPts val="259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referencing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different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literature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styles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referencing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459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Epidemiological study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Designs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epidemiological study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observational study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7683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and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disadvantages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observational study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observational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733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Writing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background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study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literature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48704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Conduct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literature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databases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57658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referencing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different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literature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382270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background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question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193546"/>
          <a:ext cx="6202679" cy="774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1465" y="426211"/>
            <a:ext cx="2956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65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45" dirty="0">
                <a:latin typeface="Arial"/>
                <a:cs typeface="Arial"/>
              </a:rPr>
              <a:t>ENDOCRINE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221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946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230122"/>
          <a:ext cx="6202679" cy="415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11303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endocrine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88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simulated 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experience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336550">
                        <a:lnSpc>
                          <a:spcPts val="2020"/>
                        </a:lnSpc>
                        <a:spcBef>
                          <a:spcPts val="1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skills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767588"/>
            <a:ext cx="6319520" cy="8353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ts val="1550"/>
              </a:lnSpc>
              <a:spcBef>
                <a:spcPts val="7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lvl="1" indent="-228600">
              <a:lnSpc>
                <a:spcPct val="150000"/>
              </a:lnSpc>
              <a:spcBef>
                <a:spcPts val="11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lvl="1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lvl="1" indent="-228600">
              <a:lnSpc>
                <a:spcPct val="150900"/>
              </a:lnSpc>
              <a:spcBef>
                <a:spcPts val="50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0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11430" lvl="1" indent="-228600">
              <a:lnSpc>
                <a:spcPts val="2020"/>
              </a:lnSpc>
              <a:spcBef>
                <a:spcPts val="170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Practical</a:t>
            </a:r>
            <a:endParaRPr sz="1100">
              <a:latin typeface="Arial"/>
              <a:cs typeface="Arial"/>
            </a:endParaRPr>
          </a:p>
          <a:p>
            <a:pPr marL="697865">
              <a:lnSpc>
                <a:spcPct val="100000"/>
              </a:lnSpc>
              <a:spcBef>
                <a:spcPts val="509"/>
              </a:spcBef>
            </a:pP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240" lvl="1" indent="-228600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35" smtClean="0">
                <a:latin typeface="Arial"/>
                <a:cs typeface="Arial"/>
              </a:rPr>
              <a:t>policy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10" smtClean="0">
                <a:latin typeface="Arial"/>
                <a:cs typeface="Arial"/>
              </a:rPr>
              <a:t>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85382" y="9275774"/>
            <a:ext cx="51180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105" dirty="0">
                <a:latin typeface="Arial"/>
                <a:cs typeface="Arial"/>
              </a:rPr>
              <a:t>Page </a:t>
            </a:r>
            <a:r>
              <a:rPr sz="1100" spc="220" dirty="0">
                <a:latin typeface="Arial"/>
                <a:cs typeface="Arial"/>
              </a:rPr>
              <a:t>|</a:t>
            </a:r>
            <a:r>
              <a:rPr sz="1100" spc="-80" dirty="0">
                <a:latin typeface="Arial"/>
                <a:cs typeface="Arial"/>
              </a:rPr>
              <a:t> </a:t>
            </a:r>
            <a:fld id="{81D60167-4931-47E6-BA6A-407CBD079E47}" type="slidenum">
              <a:rPr sz="1100" spc="-55" dirty="0">
                <a:latin typeface="Arial"/>
                <a:cs typeface="Arial"/>
              </a:rPr>
              <a:pPr marL="12700">
                <a:lnSpc>
                  <a:spcPts val="1150"/>
                </a:lnSpc>
              </a:pPr>
              <a:t>2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4247" y="891286"/>
            <a:ext cx="3461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ENDOCRINE</a:t>
            </a:r>
            <a:r>
              <a:rPr sz="16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665985"/>
          <a:ext cx="6225540" cy="267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3: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Endocrine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71120">
                        <a:lnSpc>
                          <a:spcPts val="165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4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Endocrine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2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1465" y="426211"/>
            <a:ext cx="2956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65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45" dirty="0">
                <a:latin typeface="Arial"/>
                <a:cs typeface="Arial"/>
              </a:rPr>
              <a:t>ENDOCRINE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5755" y="3230879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30" y="608965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5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59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40"/>
                </a:lnTo>
                <a:lnTo>
                  <a:pt x="2388870" y="1567815"/>
                </a:lnTo>
                <a:lnTo>
                  <a:pt x="1924049" y="2268220"/>
                </a:lnTo>
                <a:lnTo>
                  <a:pt x="1749424" y="1640840"/>
                </a:lnTo>
                <a:lnTo>
                  <a:pt x="1079500" y="1849755"/>
                </a:lnTo>
                <a:lnTo>
                  <a:pt x="1285239" y="1463040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40"/>
                </a:lnTo>
                <a:lnTo>
                  <a:pt x="1049020" y="799465"/>
                </a:lnTo>
                <a:lnTo>
                  <a:pt x="83819" y="240665"/>
                </a:lnTo>
                <a:lnTo>
                  <a:pt x="1658620" y="663575"/>
                </a:lnTo>
                <a:lnTo>
                  <a:pt x="1894205" y="240665"/>
                </a:lnTo>
                <a:lnTo>
                  <a:pt x="2449830" y="60896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779" y="4147184"/>
            <a:ext cx="2371724" cy="589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787908"/>
          <a:ext cx="6188074" cy="963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638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18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1000"/>
                        </a:lnSpc>
                        <a:spcBef>
                          <a:spcPts val="58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1896211"/>
            <a:ext cx="5997575" cy="8077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4004285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876" y="426211"/>
            <a:ext cx="6036945" cy="60593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85"/>
              </a:spcBef>
              <a:tabLst>
                <a:tab pos="3093085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40104" y="1062583"/>
            <a:ext cx="6201410" cy="45225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55054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1727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1100"/>
              </a:lnSpc>
              <a:spcBef>
                <a:spcPts val="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 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17272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170180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211454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100" b="1" spc="-130" dirty="0" smtClean="0">
                <a:latin typeface="Arial"/>
                <a:cs typeface="Arial"/>
              </a:rPr>
              <a:t>AVMC</a:t>
            </a:r>
            <a:r>
              <a:rPr sz="1100" b="1" spc="-130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19860" y="5664072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13433" y="8852713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485382" y="9275774"/>
            <a:ext cx="51180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105" dirty="0">
                <a:latin typeface="Arial"/>
                <a:cs typeface="Arial"/>
              </a:rPr>
              <a:t>Page </a:t>
            </a:r>
            <a:r>
              <a:rPr sz="1100" spc="220" dirty="0">
                <a:latin typeface="Arial"/>
                <a:cs typeface="Arial"/>
              </a:rPr>
              <a:t>|</a:t>
            </a:r>
            <a:r>
              <a:rPr sz="1100" spc="-80" dirty="0">
                <a:latin typeface="Arial"/>
                <a:cs typeface="Arial"/>
              </a:rPr>
              <a:t> </a:t>
            </a:r>
            <a:fld id="{81D60167-4931-47E6-BA6A-407CBD079E47}" type="slidenum">
              <a:rPr sz="1100" spc="-55" dirty="0">
                <a:latin typeface="Arial"/>
                <a:cs typeface="Arial"/>
              </a:rPr>
              <a:pPr marL="12700">
                <a:lnSpc>
                  <a:spcPts val="1150"/>
                </a:lnSpc>
              </a:pPr>
              <a:t>3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lang="en-US" sz="1200" i="1" spc="-85" dirty="0" smtClean="0">
                <a:latin typeface="Arial"/>
                <a:cs typeface="Arial"/>
              </a:rPr>
              <a:t>Y</a:t>
            </a:r>
            <a:r>
              <a:rPr sz="1200" i="1" spc="-85" smtClean="0">
                <a:latin typeface="Trebuchet MS"/>
                <a:cs typeface="Trebuchet MS"/>
              </a:rPr>
              <a:t>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485382" y="9275774"/>
            <a:ext cx="51180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105" dirty="0">
                <a:latin typeface="Arial"/>
                <a:cs typeface="Arial"/>
              </a:rPr>
              <a:t>Page </a:t>
            </a:r>
            <a:r>
              <a:rPr sz="1100" spc="220" dirty="0">
                <a:latin typeface="Arial"/>
                <a:cs typeface="Arial"/>
              </a:rPr>
              <a:t>|</a:t>
            </a:r>
            <a:r>
              <a:rPr sz="1100" spc="-80" dirty="0">
                <a:latin typeface="Arial"/>
                <a:cs typeface="Arial"/>
              </a:rPr>
              <a:t> </a:t>
            </a:r>
            <a:fld id="{81D60167-4931-47E6-BA6A-407CBD079E47}" type="slidenum">
              <a:rPr sz="1100" spc="-55" dirty="0">
                <a:latin typeface="Arial"/>
                <a:cs typeface="Arial"/>
              </a:rPr>
              <a:pPr marL="12700">
                <a:lnSpc>
                  <a:spcPts val="1150"/>
                </a:lnSpc>
              </a:pPr>
              <a:t>4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639571"/>
            <a:ext cx="6082030" cy="8400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20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3</a:t>
            </a:r>
            <a:r>
              <a:rPr sz="1050" spc="-37" baseline="31746" dirty="0">
                <a:latin typeface="Arial"/>
                <a:cs typeface="Arial"/>
              </a:rPr>
              <a:t>rd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60" dirty="0">
                <a:latin typeface="Arial"/>
                <a:cs typeface="Arial"/>
              </a:rPr>
              <a:t>semesters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100" dirty="0">
                <a:latin typeface="Arial"/>
                <a:cs typeface="Arial"/>
              </a:rPr>
              <a:t>LNMC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accordance </a:t>
            </a:r>
            <a:r>
              <a:rPr sz="1100" spc="15" dirty="0">
                <a:latin typeface="Arial"/>
                <a:cs typeface="Arial"/>
              </a:rPr>
              <a:t>with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95"/>
              </a:spcBef>
            </a:pPr>
            <a:r>
              <a:rPr sz="1100" spc="-114" dirty="0">
                <a:latin typeface="Arial"/>
                <a:cs typeface="Arial"/>
              </a:rPr>
              <a:t>JSMU  </a:t>
            </a:r>
            <a:r>
              <a:rPr sz="1100" spc="-40" dirty="0">
                <a:latin typeface="Arial"/>
                <a:cs typeface="Arial"/>
              </a:rPr>
              <a:t>guidelines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most </a:t>
            </a:r>
            <a:r>
              <a:rPr sz="1100" spc="-25" dirty="0">
                <a:latin typeface="Arial"/>
                <a:cs typeface="Arial"/>
              </a:rPr>
              <a:t>recent </a:t>
            </a:r>
            <a:r>
              <a:rPr sz="1100" spc="-35" dirty="0">
                <a:latin typeface="Arial"/>
                <a:cs typeface="Arial"/>
              </a:rPr>
              <a:t>developments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have an </a:t>
            </a:r>
            <a:r>
              <a:rPr sz="1100" spc="-25" dirty="0">
                <a:latin typeface="Arial"/>
                <a:cs typeface="Arial"/>
              </a:rPr>
              <a:t>impact on </a:t>
            </a:r>
            <a:r>
              <a:rPr sz="1100" spc="-20" dirty="0">
                <a:latin typeface="Arial"/>
                <a:cs typeface="Arial"/>
              </a:rPr>
              <a:t>individual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health</a:t>
            </a:r>
            <a:r>
              <a:rPr sz="1100" b="1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345" marR="83185">
              <a:lnSpc>
                <a:spcPct val="152700"/>
              </a:lnSpc>
              <a:spcBef>
                <a:spcPts val="82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90" dirty="0">
                <a:latin typeface="Arial"/>
                <a:cs typeface="Arial"/>
              </a:rPr>
              <a:t>Head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Neck, </a:t>
            </a:r>
            <a:r>
              <a:rPr sz="1100" spc="-75" dirty="0">
                <a:latin typeface="Arial"/>
                <a:cs typeface="Arial"/>
              </a:rPr>
              <a:t>Neurosciences  </a:t>
            </a:r>
            <a:r>
              <a:rPr sz="1100" spc="-65" dirty="0">
                <a:latin typeface="Arial"/>
                <a:cs typeface="Arial"/>
              </a:rPr>
              <a:t>and Endocrinology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5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 </a:t>
            </a:r>
            <a:r>
              <a:rPr sz="1100" spc="-40" dirty="0">
                <a:latin typeface="Arial"/>
                <a:cs typeface="Arial"/>
              </a:rPr>
              <a:t>understanding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</a:t>
            </a:r>
            <a:r>
              <a:rPr sz="1100" spc="-75" dirty="0">
                <a:latin typeface="Arial"/>
                <a:cs typeface="Arial"/>
              </a:rPr>
              <a:t> sciences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26034">
              <a:lnSpc>
                <a:spcPct val="152700"/>
              </a:lnSpc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30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1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6030" y="919351"/>
            <a:ext cx="5089822" cy="3757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4884" y="5087492"/>
            <a:ext cx="6002020" cy="403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4154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5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Self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Study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underlying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700"/>
              </a:lnSpc>
              <a:spcBef>
                <a:spcPts val="10"/>
              </a:spcBef>
            </a:pP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are  </a:t>
            </a:r>
            <a:r>
              <a:rPr sz="1100" spc="-35" dirty="0">
                <a:latin typeface="Arial"/>
                <a:cs typeface="Arial"/>
              </a:rPr>
              <a:t>actively </a:t>
            </a:r>
            <a:r>
              <a:rPr sz="1100" spc="-40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ct val="153200"/>
              </a:lnSpc>
              <a:spcBef>
                <a:spcPts val="965"/>
              </a:spcBef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  <p:sp>
        <p:nvSpPr>
          <p:cNvPr id="8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614" y="5685154"/>
            <a:ext cx="6487160" cy="2244090"/>
          </a:xfrm>
          <a:custGeom>
            <a:avLst/>
            <a:gdLst/>
            <a:ahLst/>
            <a:cxnLst/>
            <a:rect l="l" t="t" r="r" b="b"/>
            <a:pathLst>
              <a:path w="6487159" h="2244090">
                <a:moveTo>
                  <a:pt x="0" y="2244090"/>
                </a:moveTo>
                <a:lnTo>
                  <a:pt x="6487160" y="2244090"/>
                </a:lnTo>
                <a:lnTo>
                  <a:pt x="6487160" y="0"/>
                </a:lnTo>
                <a:lnTo>
                  <a:pt x="0" y="0"/>
                </a:lnTo>
                <a:lnTo>
                  <a:pt x="0" y="2244090"/>
                </a:lnTo>
                <a:close/>
              </a:path>
            </a:pathLst>
          </a:custGeom>
          <a:solidFill>
            <a:srgbClr val="3E305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914" y="5659754"/>
            <a:ext cx="6487160" cy="2244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80788" y="5798820"/>
            <a:ext cx="1995677" cy="1953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19352" y="426211"/>
            <a:ext cx="6175375" cy="12992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85"/>
              </a:spcBef>
              <a:tabLst>
                <a:tab pos="3094355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 marL="12700" marR="5080" algn="just">
              <a:lnSpc>
                <a:spcPct val="152800"/>
              </a:lnSpc>
              <a:spcBef>
                <a:spcPts val="55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40" dirty="0">
                <a:latin typeface="Arial"/>
                <a:cs typeface="Arial"/>
              </a:rPr>
              <a:t>GROUP </a:t>
            </a:r>
            <a:r>
              <a:rPr sz="1100" b="1" spc="-135" dirty="0">
                <a:latin typeface="Arial"/>
                <a:cs typeface="Arial"/>
              </a:rPr>
              <a:t>DISCUSSION  </a:t>
            </a:r>
            <a:r>
              <a:rPr sz="1100" b="1" spc="-125" dirty="0">
                <a:latin typeface="Arial"/>
                <a:cs typeface="Arial"/>
              </a:rPr>
              <a:t>(SMALL </a:t>
            </a:r>
            <a:r>
              <a:rPr sz="1100" b="1" spc="-135" dirty="0">
                <a:latin typeface="Arial"/>
                <a:cs typeface="Arial"/>
              </a:rPr>
              <a:t>GROUP  </a:t>
            </a:r>
            <a:r>
              <a:rPr sz="1100" b="1" spc="-120" dirty="0">
                <a:latin typeface="Arial"/>
                <a:cs typeface="Arial"/>
              </a:rPr>
              <a:t>DISCUSSIONS):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20" dirty="0">
                <a:latin typeface="Arial"/>
                <a:cs typeface="Arial"/>
              </a:rPr>
              <a:t>as 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60" dirty="0">
                <a:latin typeface="Arial"/>
                <a:cs typeface="Arial"/>
              </a:rPr>
              <a:t>gained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0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6" name="object 6"/>
          <p:cNvSpPr txBox="1"/>
          <p:nvPr/>
        </p:nvSpPr>
        <p:spPr>
          <a:xfrm>
            <a:off x="1019352" y="1788922"/>
            <a:ext cx="6187440" cy="351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5875" algn="just">
              <a:lnSpc>
                <a:spcPct val="152300"/>
              </a:lnSpc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2286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20320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500"/>
              </a:lnSpc>
              <a:spcBef>
                <a:spcPts val="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5" dirty="0">
                <a:latin typeface="Arial"/>
                <a:cs typeface="Arial"/>
              </a:rPr>
              <a:t>Center, </a:t>
            </a:r>
            <a:r>
              <a:rPr sz="1100" spc="-50" dirty="0">
                <a:latin typeface="Arial"/>
                <a:cs typeface="Arial"/>
              </a:rPr>
              <a:t>teachers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resource 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scheduled </a:t>
            </a:r>
            <a:r>
              <a:rPr sz="1100" spc="-50" dirty="0">
                <a:latin typeface="Arial"/>
                <a:cs typeface="Arial"/>
              </a:rPr>
              <a:t>hours 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914" y="5659754"/>
            <a:ext cx="6487160" cy="2244090"/>
          </a:xfrm>
          <a:prstGeom prst="rect">
            <a:avLst/>
          </a:prstGeom>
          <a:ln w="12700">
            <a:solidFill>
              <a:srgbClr val="B1A0C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7314" marR="3178810">
              <a:lnSpc>
                <a:spcPct val="186700"/>
              </a:lnSpc>
              <a:spcBef>
                <a:spcPts val="5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5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</a:t>
            </a:r>
            <a:r>
              <a:rPr sz="1200" b="1" spc="-120" dirty="0">
                <a:latin typeface="Arial"/>
                <a:cs typeface="Arial"/>
              </a:rPr>
              <a:t>sessions, 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60" dirty="0">
                <a:latin typeface="Arial"/>
                <a:cs typeface="Arial"/>
              </a:rPr>
              <a:t>too </a:t>
            </a:r>
            <a:r>
              <a:rPr sz="1200" b="1" spc="-105" dirty="0">
                <a:latin typeface="Arial"/>
                <a:cs typeface="Arial"/>
              </a:rPr>
              <a:t>should </a:t>
            </a:r>
            <a:r>
              <a:rPr sz="1200" b="1" spc="-110" dirty="0">
                <a:latin typeface="Arial"/>
                <a:cs typeface="Arial"/>
              </a:rPr>
              <a:t>engage </a:t>
            </a:r>
            <a:r>
              <a:rPr sz="1200" b="1" spc="-65" dirty="0">
                <a:latin typeface="Arial"/>
                <a:cs typeface="Arial"/>
              </a:rPr>
              <a:t>in </a:t>
            </a:r>
            <a:r>
              <a:rPr sz="1200" b="1" spc="-80" dirty="0">
                <a:latin typeface="Arial"/>
                <a:cs typeface="Arial"/>
              </a:rPr>
              <a:t>self-study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95" dirty="0">
                <a:latin typeface="Arial"/>
                <a:cs typeface="Arial"/>
              </a:rPr>
              <a:t>ensure  </a:t>
            </a:r>
            <a:r>
              <a:rPr sz="1200" b="1" spc="-35" dirty="0">
                <a:latin typeface="Arial"/>
                <a:cs typeface="Arial"/>
              </a:rPr>
              <a:t>that </a:t>
            </a:r>
            <a:r>
              <a:rPr sz="1200" b="1" spc="-60" dirty="0">
                <a:latin typeface="Arial"/>
                <a:cs typeface="Arial"/>
              </a:rPr>
              <a:t>all </a:t>
            </a:r>
            <a:r>
              <a:rPr sz="1200" b="1" spc="-50" dirty="0">
                <a:latin typeface="Arial"/>
                <a:cs typeface="Arial"/>
              </a:rPr>
              <a:t>the </a:t>
            </a:r>
            <a:r>
              <a:rPr sz="1200" b="1" spc="-85" dirty="0">
                <a:latin typeface="Arial"/>
                <a:cs typeface="Arial"/>
              </a:rPr>
              <a:t>objectives </a:t>
            </a:r>
            <a:r>
              <a:rPr sz="1200" b="1" spc="-65" dirty="0">
                <a:latin typeface="Arial"/>
                <a:cs typeface="Arial"/>
              </a:rPr>
              <a:t>are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covered.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5960745" cy="61404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301625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877695">
              <a:lnSpc>
                <a:spcPct val="100000"/>
              </a:lnSpc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ENDOCRINE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580" y="1225042"/>
            <a:ext cx="6293485" cy="404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86995">
              <a:lnSpc>
                <a:spcPct val="117000"/>
              </a:lnSpc>
              <a:spcBef>
                <a:spcPts val="101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Endocrine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relays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maintains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constant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25" dirty="0">
                <a:latin typeface="Arial"/>
                <a:cs typeface="Arial"/>
              </a:rPr>
              <a:t>environment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body </a:t>
            </a:r>
            <a:r>
              <a:rPr sz="1100" spc="-45" dirty="0">
                <a:latin typeface="Arial"/>
                <a:cs typeface="Arial"/>
              </a:rPr>
              <a:t>called  </a:t>
            </a:r>
            <a:r>
              <a:rPr sz="1100" spc="-50" dirty="0">
                <a:latin typeface="Arial"/>
                <a:cs typeface="Arial"/>
              </a:rPr>
              <a:t>homeostasis.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chemical</a:t>
            </a:r>
            <a:r>
              <a:rPr sz="1100" spc="-70" dirty="0">
                <a:latin typeface="Arial"/>
                <a:cs typeface="Arial"/>
              </a:rPr>
              <a:t> messengers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called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hormones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influence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growth,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development,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30" dirty="0">
                <a:latin typeface="Arial"/>
                <a:cs typeface="Arial"/>
              </a:rPr>
              <a:t>metabolic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activities.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action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endocrine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system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measured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hours,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weeks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more  </a:t>
            </a:r>
            <a:r>
              <a:rPr sz="1100" spc="-50" dirty="0">
                <a:latin typeface="Arial"/>
                <a:cs typeface="Arial"/>
              </a:rPr>
              <a:t>generalized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action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nervous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85" dirty="0">
                <a:latin typeface="Arial"/>
                <a:cs typeface="Arial"/>
              </a:rPr>
              <a:t>M.B.B.S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you </a:t>
            </a:r>
            <a:r>
              <a:rPr sz="1100" spc="-45" dirty="0">
                <a:latin typeface="Arial"/>
                <a:cs typeface="Arial"/>
              </a:rPr>
              <a:t>develop knowledge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 marR="5080" indent="-227965">
              <a:lnSpc>
                <a:spcPct val="101899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Basic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molecular endocrinology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30" dirty="0">
                <a:latin typeface="Arial"/>
                <a:cs typeface="Arial"/>
              </a:rPr>
              <a:t>underpin </a:t>
            </a:r>
            <a:r>
              <a:rPr sz="1100" spc="-35" dirty="0">
                <a:latin typeface="Arial"/>
                <a:cs typeface="Arial"/>
              </a:rPr>
              <a:t>hormone </a:t>
            </a:r>
            <a:r>
              <a:rPr sz="1100" spc="-45" dirty="0">
                <a:latin typeface="Arial"/>
                <a:cs typeface="Arial"/>
              </a:rPr>
              <a:t>actions, </a:t>
            </a:r>
            <a:r>
              <a:rPr sz="1100" spc="-30" dirty="0">
                <a:latin typeface="Arial"/>
                <a:cs typeface="Arial"/>
              </a:rPr>
              <a:t>how dysfunction </a:t>
            </a:r>
            <a:r>
              <a:rPr sz="1100" spc="-40" dirty="0">
                <a:latin typeface="Arial"/>
                <a:cs typeface="Arial"/>
              </a:rPr>
              <a:t>relates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25" dirty="0">
                <a:latin typeface="Arial"/>
                <a:cs typeface="Arial"/>
              </a:rPr>
              <a:t>primary </a:t>
            </a:r>
            <a:r>
              <a:rPr sz="1100" spc="-55" dirty="0">
                <a:latin typeface="Arial"/>
                <a:cs typeface="Arial"/>
              </a:rPr>
              <a:t>pathogenesis, and </a:t>
            </a:r>
            <a:r>
              <a:rPr sz="1100" spc="-25" dirty="0">
                <a:latin typeface="Arial"/>
                <a:cs typeface="Arial"/>
              </a:rPr>
              <a:t>how this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30" dirty="0">
                <a:latin typeface="Arial"/>
                <a:cs typeface="Arial"/>
              </a:rPr>
              <a:t>informs improvement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60" dirty="0">
                <a:latin typeface="Arial"/>
                <a:cs typeface="Arial"/>
              </a:rPr>
              <a:t>diagnosis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the potential 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novel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therapies</a:t>
            </a:r>
            <a:endParaRPr sz="1100">
              <a:latin typeface="Arial"/>
              <a:cs typeface="Arial"/>
            </a:endParaRPr>
          </a:p>
          <a:p>
            <a:pPr marL="469265" marR="24130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Hypothalamic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-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pituitary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axes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role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health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disease,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including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reproductive,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adrenal,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thyroid</a:t>
            </a:r>
            <a:r>
              <a:rPr sz="1100" spc="-85" dirty="0">
                <a:latin typeface="Arial"/>
                <a:cs typeface="Arial"/>
              </a:rPr>
              <a:t> axes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Neuro-endocrine </a:t>
            </a:r>
            <a:r>
              <a:rPr sz="1100" spc="-20" dirty="0">
                <a:latin typeface="Arial"/>
                <a:cs typeface="Arial"/>
              </a:rPr>
              <a:t>control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food </a:t>
            </a:r>
            <a:r>
              <a:rPr sz="1100" spc="-30" dirty="0">
                <a:latin typeface="Arial"/>
                <a:cs typeface="Arial"/>
              </a:rPr>
              <a:t>intake, </a:t>
            </a:r>
            <a:r>
              <a:rPr sz="1100" spc="-50" dirty="0">
                <a:latin typeface="Arial"/>
                <a:cs typeface="Arial"/>
              </a:rPr>
              <a:t>energy </a:t>
            </a:r>
            <a:r>
              <a:rPr sz="1100" spc="-30" dirty="0">
                <a:latin typeface="Arial"/>
                <a:cs typeface="Arial"/>
              </a:rPr>
              <a:t>expenditure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obesity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5" dirty="0">
                <a:latin typeface="Arial"/>
                <a:cs typeface="Arial"/>
              </a:rPr>
              <a:t>Theories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etiology</a:t>
            </a:r>
            <a:r>
              <a:rPr sz="1100" spc="-55" dirty="0">
                <a:latin typeface="Arial"/>
                <a:cs typeface="Arial"/>
              </a:rPr>
              <a:t> 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pathogenesis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type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2 </a:t>
            </a:r>
            <a:r>
              <a:rPr sz="1100" spc="-45" dirty="0">
                <a:latin typeface="Arial"/>
                <a:cs typeface="Arial"/>
              </a:rPr>
              <a:t>diabetes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mellitus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10489">
              <a:lnSpc>
                <a:spcPct val="101800"/>
              </a:lnSpc>
            </a:pPr>
            <a:r>
              <a:rPr sz="1100" spc="-40" dirty="0">
                <a:latin typeface="Arial"/>
                <a:cs typeface="Arial"/>
              </a:rPr>
              <a:t>Similarly,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endocrine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system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enable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you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recognize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presentations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common  </a:t>
            </a:r>
            <a:r>
              <a:rPr sz="1100" spc="-35" dirty="0">
                <a:latin typeface="Arial"/>
                <a:cs typeface="Arial"/>
              </a:rPr>
              <a:t>endocrinological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metabolic </a:t>
            </a:r>
            <a:r>
              <a:rPr sz="1100" spc="-45" dirty="0">
                <a:latin typeface="Arial"/>
                <a:cs typeface="Arial"/>
              </a:rPr>
              <a:t>disorders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35" dirty="0">
                <a:latin typeface="Arial"/>
                <a:cs typeface="Arial"/>
              </a:rPr>
              <a:t>clinical manifestations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70" dirty="0">
                <a:latin typeface="Arial"/>
                <a:cs typeface="Arial"/>
              </a:rPr>
              <a:t>basic sciences. This </a:t>
            </a:r>
            <a:r>
              <a:rPr sz="1100" spc="-55" dirty="0">
                <a:latin typeface="Arial"/>
                <a:cs typeface="Arial"/>
              </a:rPr>
              <a:t>Endocrine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revisited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years.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133985">
              <a:lnSpc>
                <a:spcPct val="116399"/>
              </a:lnSpc>
            </a:pP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guide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you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prioritize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important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topics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relation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 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5" dirty="0">
                <a:latin typeface="Arial"/>
                <a:cs typeface="Arial"/>
              </a:rPr>
              <a:t>lectures, demonstrations, </a:t>
            </a:r>
            <a:r>
              <a:rPr sz="1100" spc="-15" dirty="0">
                <a:latin typeface="Arial"/>
                <a:cs typeface="Arial"/>
              </a:rPr>
              <a:t>tutorials,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1114" y="5673090"/>
            <a:ext cx="2832735" cy="346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80" y="426211"/>
            <a:ext cx="6119495" cy="60642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85"/>
              </a:spcBef>
              <a:tabLst>
                <a:tab pos="317500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TOPICS,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TEACHING</a:t>
            </a: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38580" y="1145793"/>
            <a:ext cx="33420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1447800"/>
          <a:ext cx="6216014" cy="7743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561975">
                <a:tc>
                  <a:txBody>
                    <a:bodyPr/>
                    <a:lstStyle/>
                    <a:p>
                      <a:pPr marL="103441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OUTCOMES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311150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1" i="1" dirty="0">
                          <a:latin typeface="Arial"/>
                          <a:cs typeface="Arial"/>
                        </a:rPr>
                        <a:t>FACU</a:t>
                      </a:r>
                      <a:r>
                        <a:rPr sz="1200" b="1" i="1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i="1" dirty="0">
                          <a:latin typeface="Arial"/>
                          <a:cs typeface="Arial"/>
                        </a:rPr>
                        <a:t>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Overview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endocrine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glands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classify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  <a:spcBef>
                          <a:spcPts val="819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endocrine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3073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endocrine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2800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endocrine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endocrine, paracrine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autocrine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4552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receptors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second messenger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2546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528320" marR="423545" indent="-228600">
                        <a:lnSpc>
                          <a:spcPct val="1018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positive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negative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feedback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17970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chemical</a:t>
                      </a:r>
                      <a:r>
                        <a:rPr sz="11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Hypothalamic-pituitary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end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organ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axis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4510">
                <a:tc>
                  <a:txBody>
                    <a:bodyPr/>
                    <a:lstStyle/>
                    <a:p>
                      <a:pPr marL="528320" marR="198120" indent="-228600">
                        <a:lnSpc>
                          <a:spcPts val="134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2740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7300"/>
                        </a:lnSpc>
                        <a:spcBef>
                          <a:spcPts val="6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secreted by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pituitary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73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Pat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2609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structural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relationships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hypothalamus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734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Pat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454025" indent="-228600" algn="just">
                        <a:lnSpc>
                          <a:spcPct val="1018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secreted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anterior 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gland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hypothalamic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3048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0" y="457200"/>
          <a:ext cx="6216014" cy="885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290955"/>
              </a:tblGrid>
              <a:tr h="757555">
                <a:tc>
                  <a:txBody>
                    <a:bodyPr/>
                    <a:lstStyle/>
                    <a:p>
                      <a:pPr marL="528320" marR="21272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anterior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spc="-4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secretions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related  </a:t>
                      </a:r>
                      <a:r>
                        <a:rPr sz="1100" spc="-4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spc="-1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125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solidFill>
                            <a:srgbClr val="1F3417"/>
                          </a:solidFill>
                          <a:latin typeface="Arial"/>
                          <a:cs typeface="Arial"/>
                        </a:rPr>
                        <a:t>syndromes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299720" indent="-228600">
                        <a:lnSpc>
                          <a:spcPts val="134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6845" marR="14160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528320" marR="14859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hypothalamic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growth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hormones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95960">
                <a:tc>
                  <a:txBody>
                    <a:bodyPr/>
                    <a:lstStyle/>
                    <a:p>
                      <a:pPr marL="528320" marR="18161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physiological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growth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4465" marR="151765" indent="-127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Lectures/Case- 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528320" marR="42862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biosynthesis, actions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161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marL="528320" marR="78422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carbohydrates,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proteins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lipids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161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Bioch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mist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anterior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hormones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7050">
                <a:tc>
                  <a:txBody>
                    <a:bodyPr/>
                    <a:lstStyle/>
                    <a:p>
                      <a:pPr marL="528320" marR="3816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than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growth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64465" marR="151765" indent="-127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Lectures/Case- 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528320" marR="16065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anterior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13779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anterior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528320" marR="666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anterior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pituitary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adenomas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528320" marR="109855" indent="-228600">
                        <a:lnSpc>
                          <a:spcPts val="134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hypothalamic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ant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-pituitary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hormones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96850" indent="-228600">
                        <a:lnSpc>
                          <a:spcPct val="1018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treat their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arm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114800" y="304800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5" dirty="0">
                <a:latin typeface="Arial"/>
                <a:cs typeface="Arial"/>
              </a:rPr>
              <a:t>2</a:t>
            </a:r>
            <a:r>
              <a:rPr sz="1050" b="1" i="1" spc="-82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45" smtClean="0">
                <a:latin typeface="Arial"/>
                <a:cs typeface="Arial"/>
              </a:rPr>
              <a:t>ENDOCRINE</a:t>
            </a:r>
            <a:r>
              <a:rPr sz="1100" b="1" i="1" spc="-160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4111</Words>
  <Application>Microsoft Office PowerPoint</Application>
  <PresentationFormat>Custom</PresentationFormat>
  <Paragraphs>929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8</cp:revision>
  <dcterms:created xsi:type="dcterms:W3CDTF">2019-06-10T13:29:33Z</dcterms:created>
  <dcterms:modified xsi:type="dcterms:W3CDTF">2019-06-13T14:47:33Z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2019-03-06T00:00:00Z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