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920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18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4800" y="318134"/>
            <a:ext cx="7164070" cy="0"/>
          </a:xfrm>
          <a:custGeom>
            <a:avLst/>
            <a:gdLst/>
            <a:ahLst/>
            <a:cxnLst/>
            <a:rect l="l" t="t" r="r" b="b"/>
            <a:pathLst>
              <a:path w="7164070">
                <a:moveTo>
                  <a:pt x="0" y="0"/>
                </a:moveTo>
                <a:lnTo>
                  <a:pt x="7164070" y="0"/>
                </a:lnTo>
              </a:path>
            </a:pathLst>
          </a:custGeom>
          <a:ln w="28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18134" y="332104"/>
            <a:ext cx="0" cy="9394825"/>
          </a:xfrm>
          <a:custGeom>
            <a:avLst/>
            <a:gdLst/>
            <a:ahLst/>
            <a:cxnLst/>
            <a:rect l="l" t="t" r="r" b="b"/>
            <a:pathLst>
              <a:path h="9394825">
                <a:moveTo>
                  <a:pt x="0" y="0"/>
                </a:moveTo>
                <a:lnTo>
                  <a:pt x="0" y="9394825"/>
                </a:lnTo>
              </a:path>
            </a:pathLst>
          </a:custGeom>
          <a:ln w="287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454900" y="332104"/>
            <a:ext cx="0" cy="9394825"/>
          </a:xfrm>
          <a:custGeom>
            <a:avLst/>
            <a:gdLst/>
            <a:ahLst/>
            <a:cxnLst/>
            <a:rect l="l" t="t" r="r" b="b"/>
            <a:pathLst>
              <a:path h="9394825">
                <a:moveTo>
                  <a:pt x="0" y="0"/>
                </a:moveTo>
                <a:lnTo>
                  <a:pt x="0" y="9394825"/>
                </a:lnTo>
              </a:path>
            </a:pathLst>
          </a:custGeom>
          <a:ln w="28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04800" y="9740900"/>
            <a:ext cx="7164070" cy="0"/>
          </a:xfrm>
          <a:custGeom>
            <a:avLst/>
            <a:gdLst/>
            <a:ahLst/>
            <a:cxnLst/>
            <a:rect l="l" t="t" r="r" b="b"/>
            <a:pathLst>
              <a:path w="7164070">
                <a:moveTo>
                  <a:pt x="0" y="0"/>
                </a:moveTo>
                <a:lnTo>
                  <a:pt x="7164070" y="0"/>
                </a:lnTo>
              </a:path>
            </a:pathLst>
          </a:custGeom>
          <a:ln w="287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592761" y="4426732"/>
            <a:ext cx="2454632" cy="26407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532765" y="669290"/>
            <a:ext cx="3261105" cy="26187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60045" y="3739269"/>
            <a:ext cx="4097776" cy="42711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18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18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18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18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20114" y="664844"/>
            <a:ext cx="6319520" cy="0"/>
          </a:xfrm>
          <a:custGeom>
            <a:avLst/>
            <a:gdLst/>
            <a:ahLst/>
            <a:cxnLst/>
            <a:rect l="l" t="t" r="r" b="b"/>
            <a:pathLst>
              <a:path w="6319520">
                <a:moveTo>
                  <a:pt x="0" y="0"/>
                </a:moveTo>
                <a:lnTo>
                  <a:pt x="631952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1687" y="681177"/>
            <a:ext cx="6669024" cy="511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96492" y="9266631"/>
            <a:ext cx="33528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18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485382" y="9275774"/>
            <a:ext cx="581025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orensicmedicine.co.uk/" TargetMode="Externa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library.med.utah.edu/WebPath/webpath.html" TargetMode="External"/><Relationship Id="rId2" Type="http://schemas.openxmlformats.org/officeDocument/2006/relationships/hyperlink" Target="http://www.amazon.com/s/ref=dp_byline_sr_book_1?ie=UTF8&amp;amp;field-author=Edward+F.+Goljan+MD&amp;amp;search-alias=books&amp;amp;text=Edward+F.+Goljan+MD&amp;amp;sort=relevancerank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pathologyatlas.ro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jkdt.org/searchresult.asp?search&amp;amp;author=Ghias+Butt&amp;amp;journal=Y&amp;amp;but_search=Search&amp;amp;entries=10&amp;amp;pg=1&amp;amp;s=0" TargetMode="External"/><Relationship Id="rId2" Type="http://schemas.openxmlformats.org/officeDocument/2006/relationships/hyperlink" Target="http://www.sjkdt.org/searchresult.asp?search&amp;amp;author=Kifayat+Ullah&amp;amp;journal=Y&amp;amp;but_search=Search&amp;amp;entries=10&amp;amp;pg=1&amp;amp;s=0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sjkdt.org/searchresult.asp?search&amp;amp;author=Farina+Kifayat&amp;amp;journal=Y&amp;amp;but_search=Search&amp;amp;entries=10&amp;amp;pg=1&amp;amp;s=0" TargetMode="External"/><Relationship Id="rId5" Type="http://schemas.openxmlformats.org/officeDocument/2006/relationships/hyperlink" Target="http://www.sjkdt.org/searchresult.asp?search&amp;amp;author=Kinza+Kanwal&amp;amp;journal=Y&amp;amp;but_search=Search&amp;amp;entries=10&amp;amp;pg=1&amp;amp;s=0" TargetMode="External"/><Relationship Id="rId4" Type="http://schemas.openxmlformats.org/officeDocument/2006/relationships/hyperlink" Target="http://www.sjkdt.org/searchresult.asp?search&amp;amp;author=Imtiaz+Masroor&amp;amp;journal=Y&amp;amp;but_search=Search&amp;amp;entries=10&amp;amp;pg=1&amp;amp;s=0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410580" y="7307427"/>
            <a:ext cx="1029969" cy="7721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indent="38100" algn="ctr">
              <a:lnSpc>
                <a:spcPct val="116399"/>
              </a:lnSpc>
              <a:spcBef>
                <a:spcPts val="110"/>
              </a:spcBef>
            </a:pPr>
            <a:r>
              <a:rPr sz="1400" b="1" u="sng" spc="-1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BENIGN </a:t>
            </a:r>
            <a:r>
              <a:rPr sz="1400" b="1" spc="-150" dirty="0">
                <a:latin typeface="Arial"/>
                <a:cs typeface="Arial"/>
              </a:rPr>
              <a:t> </a:t>
            </a:r>
            <a:r>
              <a:rPr sz="1400" b="1" u="sng" spc="-18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PROSTATIC </a:t>
            </a:r>
            <a:r>
              <a:rPr sz="1400" b="1" spc="-185" dirty="0">
                <a:latin typeface="Arial"/>
                <a:cs typeface="Arial"/>
              </a:rPr>
              <a:t> </a:t>
            </a:r>
            <a:r>
              <a:rPr sz="1400" b="1" u="sng" spc="-2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HYPERP</a:t>
            </a:r>
            <a:r>
              <a:rPr sz="1400" b="1" u="sng" spc="-2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</a:t>
            </a:r>
            <a:r>
              <a:rPr sz="1400" b="1" u="sng" spc="-1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AS</a:t>
            </a:r>
            <a:r>
              <a:rPr sz="1400" b="1" u="sng" spc="-8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</a:t>
            </a:r>
            <a:r>
              <a:rPr sz="1400" b="1" u="sng" spc="-1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51427" y="1315466"/>
            <a:ext cx="3169285" cy="635635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0" rIns="0" bIns="0" rtlCol="0">
            <a:spAutoFit/>
          </a:bodyPr>
          <a:lstStyle/>
          <a:p>
            <a:pPr marL="930910">
              <a:lnSpc>
                <a:spcPts val="2295"/>
              </a:lnSpc>
            </a:pPr>
            <a:r>
              <a:rPr sz="2000" b="1" spc="-285" dirty="0">
                <a:solidFill>
                  <a:srgbClr val="5F4879"/>
                </a:solidFill>
                <a:latin typeface="Arial"/>
                <a:cs typeface="Arial"/>
              </a:rPr>
              <a:t>RENAL  </a:t>
            </a:r>
            <a:r>
              <a:rPr sz="2000" b="1" spc="-35" dirty="0">
                <a:solidFill>
                  <a:srgbClr val="5F4879"/>
                </a:solidFill>
                <a:latin typeface="Arial"/>
                <a:cs typeface="Arial"/>
              </a:rPr>
              <a:t>&amp;</a:t>
            </a:r>
            <a:r>
              <a:rPr sz="2000" b="1" spc="-250" dirty="0">
                <a:solidFill>
                  <a:srgbClr val="5F4879"/>
                </a:solidFill>
                <a:latin typeface="Arial"/>
                <a:cs typeface="Arial"/>
              </a:rPr>
              <a:t> </a:t>
            </a:r>
            <a:r>
              <a:rPr sz="2000" b="1" spc="-305" dirty="0">
                <a:solidFill>
                  <a:srgbClr val="5F4879"/>
                </a:solidFill>
                <a:latin typeface="Arial"/>
                <a:cs typeface="Arial"/>
              </a:rPr>
              <a:t>EXCRETORY</a:t>
            </a:r>
            <a:endParaRPr sz="2000">
              <a:latin typeface="Arial"/>
              <a:cs typeface="Arial"/>
            </a:endParaRPr>
          </a:p>
          <a:p>
            <a:pPr marL="1092835">
              <a:lnSpc>
                <a:spcPct val="100000"/>
              </a:lnSpc>
              <a:spcBef>
                <a:spcPts val="45"/>
              </a:spcBef>
            </a:pPr>
            <a:r>
              <a:rPr sz="2000" b="1" spc="-190" dirty="0">
                <a:solidFill>
                  <a:srgbClr val="5F4879"/>
                </a:solidFill>
                <a:latin typeface="Arial"/>
                <a:cs typeface="Arial"/>
              </a:rPr>
              <a:t>SYSTEM-II</a:t>
            </a:r>
            <a:r>
              <a:rPr sz="2000" b="1" spc="-175" dirty="0">
                <a:solidFill>
                  <a:srgbClr val="5F4879"/>
                </a:solidFill>
                <a:latin typeface="Arial"/>
                <a:cs typeface="Arial"/>
              </a:rPr>
              <a:t> </a:t>
            </a:r>
            <a:r>
              <a:rPr sz="2000" b="1" spc="-200" dirty="0">
                <a:solidFill>
                  <a:srgbClr val="5F4879"/>
                </a:solidFill>
                <a:latin typeface="Arial"/>
                <a:cs typeface="Arial"/>
              </a:rPr>
              <a:t>MODULE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51427" y="2129282"/>
            <a:ext cx="3169285" cy="359073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0" rIns="0" bIns="0" rtlCol="0">
            <a:spAutoFit/>
          </a:bodyPr>
          <a:lstStyle/>
          <a:p>
            <a:pPr marL="816610">
              <a:lnSpc>
                <a:spcPts val="2760"/>
              </a:lnSpc>
            </a:pPr>
            <a:r>
              <a:rPr sz="2400" b="1" spc="-229" dirty="0">
                <a:solidFill>
                  <a:srgbClr val="76923B"/>
                </a:solidFill>
                <a:latin typeface="Arial"/>
                <a:cs typeface="Arial"/>
              </a:rPr>
              <a:t>THIRD </a:t>
            </a:r>
            <a:r>
              <a:rPr sz="2400" b="1" spc="-365">
                <a:solidFill>
                  <a:srgbClr val="76923B"/>
                </a:solidFill>
                <a:latin typeface="Arial"/>
                <a:cs typeface="Arial"/>
              </a:rPr>
              <a:t>YEAR</a:t>
            </a:r>
            <a:r>
              <a:rPr sz="2400" b="1" spc="-85">
                <a:solidFill>
                  <a:srgbClr val="76923B"/>
                </a:solidFill>
                <a:latin typeface="Arial"/>
                <a:cs typeface="Arial"/>
              </a:rPr>
              <a:t> </a:t>
            </a:r>
            <a:r>
              <a:rPr sz="2400" b="1" spc="-295" smtClean="0">
                <a:solidFill>
                  <a:srgbClr val="76923B"/>
                </a:solidFill>
                <a:latin typeface="Arial"/>
                <a:cs typeface="Arial"/>
              </a:rPr>
              <a:t>MBBS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4051427" y="681177"/>
            <a:ext cx="3169285" cy="511175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17780" rIns="0" bIns="0" rtlCol="0">
            <a:spAutoFit/>
          </a:bodyPr>
          <a:lstStyle/>
          <a:p>
            <a:pPr marL="995044">
              <a:lnSpc>
                <a:spcPct val="100000"/>
              </a:lnSpc>
              <a:spcBef>
                <a:spcPts val="140"/>
              </a:spcBef>
            </a:pPr>
            <a:r>
              <a:rPr spc="-350" dirty="0"/>
              <a:t>STUDY</a:t>
            </a:r>
            <a:r>
              <a:rPr spc="-170" dirty="0"/>
              <a:t> </a:t>
            </a:r>
            <a:r>
              <a:rPr spc="-285" dirty="0"/>
              <a:t>GUIDE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627380" y="3517519"/>
            <a:ext cx="98425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200" dirty="0">
                <a:latin typeface="Arial"/>
                <a:cs typeface="Arial"/>
              </a:rPr>
              <a:t>RENAL</a:t>
            </a:r>
            <a:r>
              <a:rPr sz="1400" b="1" spc="-140" dirty="0">
                <a:latin typeface="Arial"/>
                <a:cs typeface="Arial"/>
              </a:rPr>
              <a:t> </a:t>
            </a:r>
            <a:r>
              <a:rPr sz="1400" b="1" spc="-195" dirty="0">
                <a:latin typeface="Arial"/>
                <a:cs typeface="Arial"/>
              </a:rPr>
              <a:t>COLIC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5" name="Picture 14" descr="download.png"/>
          <p:cNvPicPr>
            <a:picLocks noChangeAspect="1"/>
          </p:cNvPicPr>
          <p:nvPr/>
        </p:nvPicPr>
        <p:blipFill>
          <a:blip r:embed="rId2"/>
          <a:srcRect t="28667" b="28667"/>
          <a:stretch>
            <a:fillRect/>
          </a:stretch>
        </p:blipFill>
        <p:spPr>
          <a:xfrm>
            <a:off x="533400" y="8229600"/>
            <a:ext cx="3124200" cy="1371600"/>
          </a:xfrm>
          <a:prstGeom prst="rect">
            <a:avLst/>
          </a:prstGeom>
        </p:spPr>
      </p:pic>
      <p:pic>
        <p:nvPicPr>
          <p:cNvPr id="16" name="Picture 15" descr="logo_hospita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8229600"/>
            <a:ext cx="1238250" cy="1238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6477000" y="9525000"/>
            <a:ext cx="581025" cy="165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10</a:t>
            </a:fld>
            <a:endParaRPr spc="-55" dirty="0"/>
          </a:p>
        </p:txBody>
      </p:sp>
      <p:sp>
        <p:nvSpPr>
          <p:cNvPr id="2" name="object 2"/>
          <p:cNvSpPr txBox="1"/>
          <p:nvPr/>
        </p:nvSpPr>
        <p:spPr>
          <a:xfrm>
            <a:off x="3362071" y="426211"/>
            <a:ext cx="410591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80" dirty="0">
                <a:latin typeface="Arial"/>
                <a:cs typeface="Arial"/>
              </a:rPr>
              <a:t>3</a:t>
            </a:r>
            <a:r>
              <a:rPr sz="1050" b="1" i="1" spc="-120" baseline="31746" dirty="0">
                <a:latin typeface="Arial"/>
                <a:cs typeface="Arial"/>
              </a:rPr>
              <a:t>RD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sz="1100" b="1" i="1" spc="-155" smtClean="0">
                <a:latin typeface="Arial"/>
                <a:cs typeface="Arial"/>
              </a:rPr>
              <a:t>RENAL </a:t>
            </a:r>
            <a:r>
              <a:rPr sz="1100" b="1" i="1" spc="-20" dirty="0">
                <a:latin typeface="Arial"/>
                <a:cs typeface="Arial"/>
              </a:rPr>
              <a:t>&amp; </a:t>
            </a:r>
            <a:r>
              <a:rPr sz="1100" b="1" i="1" spc="-165" dirty="0">
                <a:latin typeface="Arial"/>
                <a:cs typeface="Arial"/>
              </a:rPr>
              <a:t>EXCRETORY </a:t>
            </a:r>
            <a:r>
              <a:rPr sz="1100" b="1" i="1" spc="-150" dirty="0">
                <a:latin typeface="Arial"/>
                <a:cs typeface="Arial"/>
              </a:rPr>
              <a:t>SYSTEM </a:t>
            </a:r>
            <a:r>
              <a:rPr sz="1100" b="1" i="1" spc="-10" dirty="0">
                <a:latin typeface="Arial"/>
                <a:cs typeface="Arial"/>
              </a:rPr>
              <a:t>II</a:t>
            </a:r>
            <a:r>
              <a:rPr sz="1100" b="1" i="1" spc="-195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0114" y="466725"/>
            <a:ext cx="2417445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1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4400" y="914400"/>
          <a:ext cx="6355712" cy="84258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19195"/>
                <a:gridCol w="1205864"/>
                <a:gridCol w="1316989"/>
                <a:gridCol w="113664"/>
              </a:tblGrid>
              <a:tr h="550132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pathophysiology,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morphology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marR="57785">
                        <a:lnSpc>
                          <a:spcPts val="1550"/>
                        </a:lnSpc>
                        <a:spcBef>
                          <a:spcPts val="75"/>
                        </a:spcBef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features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Glomerular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conditions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associated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systemic 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disease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Pathology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11303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1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28930">
                <a:tc gridSpan="3"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i="1" spc="-135" dirty="0">
                          <a:latin typeface="Arial"/>
                          <a:cs typeface="Arial"/>
                        </a:rPr>
                        <a:t>CHRONIC </a:t>
                      </a:r>
                      <a:r>
                        <a:rPr sz="1100" b="1" i="1" spc="-130" dirty="0">
                          <a:latin typeface="Arial"/>
                          <a:cs typeface="Arial"/>
                        </a:rPr>
                        <a:t>KIDNEY </a:t>
                      </a:r>
                      <a:r>
                        <a:rPr sz="1100" b="1" i="1" spc="-170" dirty="0">
                          <a:latin typeface="Arial"/>
                          <a:cs typeface="Arial"/>
                        </a:rPr>
                        <a:t>DISEASES </a:t>
                      </a:r>
                      <a:r>
                        <a:rPr sz="1100" b="1" i="1" spc="-114" dirty="0">
                          <a:latin typeface="Arial"/>
                          <a:cs typeface="Arial"/>
                        </a:rPr>
                        <a:t>(CKD) </a:t>
                      </a:r>
                      <a:r>
                        <a:rPr sz="1100" b="1" i="1" spc="-7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b="1" i="1" spc="-160" dirty="0">
                          <a:latin typeface="Arial"/>
                          <a:cs typeface="Arial"/>
                        </a:rPr>
                        <a:t>RENAL </a:t>
                      </a:r>
                      <a:r>
                        <a:rPr sz="1100" b="1" i="1" spc="-150" dirty="0">
                          <a:latin typeface="Arial"/>
                          <a:cs typeface="Arial"/>
                        </a:rPr>
                        <a:t>REPLACEMENT</a:t>
                      </a:r>
                      <a:r>
                        <a:rPr sz="1100" b="1" i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spc="-135" dirty="0">
                          <a:latin typeface="Arial"/>
                          <a:cs typeface="Arial"/>
                        </a:rPr>
                        <a:t>THERAPY(RRT)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diagnosis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management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chronic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Kidney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diseases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Nephrology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4965">
                        <a:lnSpc>
                          <a:spcPts val="129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95885" marR="83185" algn="ctr">
                        <a:lnSpc>
                          <a:spcPct val="116399"/>
                        </a:lnSpc>
                        <a:spcBef>
                          <a:spcPts val="10"/>
                        </a:spcBef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Lecture/Case-Based  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ethical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issues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management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patients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marR="85725">
                        <a:lnSpc>
                          <a:spcPts val="1550"/>
                        </a:lnSpc>
                        <a:spcBef>
                          <a:spcPts val="75"/>
                        </a:spcBef>
                      </a:pP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end-stage-renal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including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issues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surrounding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resource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allocation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such 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as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dialysis and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transplantation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Urology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113030" algn="r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939800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major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characteristics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renal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replacement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therapy 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RRT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modalities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7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Identify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indications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contraindications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RRT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9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Compare 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RRT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intermittent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dialysis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therapy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Nephrology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R="113030" algn="r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Acute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kidney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injury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chronic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kidney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31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Pediatrics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3030" algn="r">
                        <a:lnSpc>
                          <a:spcPts val="131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28930">
                <a:tc gridSpan="3"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i="1" spc="-114" dirty="0">
                          <a:latin typeface="Arial"/>
                          <a:cs typeface="Arial"/>
                        </a:rPr>
                        <a:t>BENIGN </a:t>
                      </a:r>
                      <a:r>
                        <a:rPr sz="1100" b="1" i="1" spc="-145" dirty="0">
                          <a:latin typeface="Arial"/>
                          <a:cs typeface="Arial"/>
                        </a:rPr>
                        <a:t>PROSTATIC </a:t>
                      </a:r>
                      <a:r>
                        <a:rPr sz="1100" b="1" i="1" spc="-140" dirty="0">
                          <a:latin typeface="Arial"/>
                          <a:cs typeface="Arial"/>
                        </a:rPr>
                        <a:t>HYPERTROPHY, </a:t>
                      </a:r>
                      <a:r>
                        <a:rPr sz="1100" b="1" i="1" spc="-110" dirty="0">
                          <a:latin typeface="Arial"/>
                          <a:cs typeface="Arial"/>
                        </a:rPr>
                        <a:t>TUMOURS </a:t>
                      </a:r>
                      <a:r>
                        <a:rPr sz="1100" b="1" i="1" spc="-14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b="1" i="1" spc="-120" dirty="0">
                          <a:latin typeface="Arial"/>
                          <a:cs typeface="Arial"/>
                        </a:rPr>
                        <a:t>URINARY</a:t>
                      </a:r>
                      <a:r>
                        <a:rPr sz="1100" b="1" i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spc="-150" dirty="0">
                          <a:latin typeface="Arial"/>
                          <a:cs typeface="Arial"/>
                        </a:rPr>
                        <a:t>SYSTEM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932815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Benign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Prostatic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Hyperplasia and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Prostatic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carcinoma 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as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cause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urinary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outflow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obstruction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marR="456565" indent="-228600">
                        <a:lnSpc>
                          <a:spcPct val="1173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genetics,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pathogenesis,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morphology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features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Prostatic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carcinoma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Pathology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11303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approaches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evaluating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treating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prostate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Urology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77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3030" algn="r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77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135380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risk factors, histology,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pathophysiology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clinical features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renal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cancers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9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Urothelial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tumors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marR="267970" indent="-228600">
                        <a:lnSpc>
                          <a:spcPct val="116399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etiology,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pathogenesis,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morphology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 features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urothelial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tumors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Pathology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R="113030" algn="r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evaluation,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diagnosis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management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kidney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tumors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Urology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77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3030" algn="r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77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Interpret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imaging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modalities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including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IVP/US/Renal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CT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pyelography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used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diagnosis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renal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pathologies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Radiology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77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17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6385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28930">
                <a:tc gridSpan="3"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i="1" spc="-80" dirty="0">
                          <a:latin typeface="Arial"/>
                          <a:cs typeface="Arial"/>
                        </a:rPr>
                        <a:t>COMMNUNITY</a:t>
                      </a:r>
                      <a:r>
                        <a:rPr sz="1100" b="1" i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spc="-10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69240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concept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demography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Pakistan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73685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Community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Lectures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determinants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fertility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population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its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19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841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6477000" y="9601200"/>
            <a:ext cx="581025" cy="165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11</a:t>
            </a:fld>
            <a:endParaRPr spc="-55" dirty="0"/>
          </a:p>
        </p:txBody>
      </p:sp>
      <p:sp>
        <p:nvSpPr>
          <p:cNvPr id="2" name="object 2"/>
          <p:cNvSpPr txBox="1"/>
          <p:nvPr/>
        </p:nvSpPr>
        <p:spPr>
          <a:xfrm>
            <a:off x="3362071" y="426211"/>
            <a:ext cx="410591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80" dirty="0">
                <a:latin typeface="Arial"/>
                <a:cs typeface="Arial"/>
              </a:rPr>
              <a:t>3</a:t>
            </a:r>
            <a:r>
              <a:rPr sz="1050" b="1" i="1" spc="-120" baseline="31746" dirty="0">
                <a:latin typeface="Arial"/>
                <a:cs typeface="Arial"/>
              </a:rPr>
              <a:t>RD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sz="1100" b="1" i="1" spc="-155" smtClean="0">
                <a:latin typeface="Arial"/>
                <a:cs typeface="Arial"/>
              </a:rPr>
              <a:t>RENAL </a:t>
            </a:r>
            <a:r>
              <a:rPr sz="1100" b="1" i="1" spc="-20" dirty="0">
                <a:latin typeface="Arial"/>
                <a:cs typeface="Arial"/>
              </a:rPr>
              <a:t>&amp; </a:t>
            </a:r>
            <a:r>
              <a:rPr sz="1100" b="1" i="1" spc="-165" dirty="0">
                <a:latin typeface="Arial"/>
                <a:cs typeface="Arial"/>
              </a:rPr>
              <a:t>EXCRETORY </a:t>
            </a:r>
            <a:r>
              <a:rPr sz="1100" b="1" i="1" spc="-150" dirty="0">
                <a:latin typeface="Arial"/>
                <a:cs typeface="Arial"/>
              </a:rPr>
              <a:t>SYSTEM </a:t>
            </a:r>
            <a:r>
              <a:rPr sz="1100" b="1" i="1" spc="-10" dirty="0">
                <a:latin typeface="Arial"/>
                <a:cs typeface="Arial"/>
              </a:rPr>
              <a:t>II</a:t>
            </a:r>
            <a:r>
              <a:rPr sz="1100" b="1" i="1" spc="-195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0114" y="466725"/>
            <a:ext cx="2417445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1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4400" y="838200"/>
          <a:ext cx="6355712" cy="84448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19195"/>
                <a:gridCol w="1205864"/>
                <a:gridCol w="1316989"/>
                <a:gridCol w="113664"/>
              </a:tblGrid>
              <a:tr h="302895">
                <a:tc>
                  <a:txBody>
                    <a:bodyPr/>
                    <a:lstStyle/>
                    <a:p>
                      <a:pPr marL="299720">
                        <a:lnSpc>
                          <a:spcPts val="1285"/>
                        </a:lnSpc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concept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health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system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Pakistan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 marL="340995">
                        <a:lnSpc>
                          <a:spcPts val="1285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1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481330">
                <a:tc>
                  <a:txBody>
                    <a:bodyPr/>
                    <a:lstStyle/>
                    <a:p>
                      <a:pPr marL="299720" marR="393065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determinants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mortality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role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demography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Pakistan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481330">
                <a:tc>
                  <a:txBody>
                    <a:bodyPr/>
                    <a:lstStyle/>
                    <a:p>
                      <a:pPr marL="299720" marR="393700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Distinguish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various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measures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morbidity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its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impact on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481330">
                <a:tc>
                  <a:txBody>
                    <a:bodyPr/>
                    <a:lstStyle/>
                    <a:p>
                      <a:pPr marL="299720" marR="670560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Interpret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population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pyramid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various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applications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marL="299720" marR="456565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balancing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equation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its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application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different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scenarios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8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demographic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transition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29565">
                <a:tc gridSpan="3"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i="1" spc="-150" dirty="0">
                          <a:latin typeface="Arial"/>
                          <a:cs typeface="Arial"/>
                        </a:rPr>
                        <a:t>FORENSIC</a:t>
                      </a:r>
                      <a:r>
                        <a:rPr sz="1100" b="1" i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spc="-10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709420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sz="1100" b="1" u="sng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Rape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7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Legal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definition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rape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types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marR="182245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procedure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medico-legal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examination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rape 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victim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which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include: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lvl="1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Courier New"/>
                        <a:buChar char="o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Consent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lvl="1" indent="-228600">
                        <a:lnSpc>
                          <a:spcPct val="100000"/>
                        </a:lnSpc>
                        <a:spcBef>
                          <a:spcPts val="10"/>
                        </a:spcBef>
                        <a:buFont typeface="Courier New"/>
                        <a:buChar char="o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Specific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history related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alleged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offence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lvl="1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Courier New"/>
                        <a:buChar char="o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General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examination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lvl="1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Courier New"/>
                        <a:buChar char="o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Physical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examination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lvl="1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SzPct val="90909"/>
                        <a:buFont typeface="Courier New"/>
                        <a:buChar char="o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Examination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genitalia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Forensic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98425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Lectures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70053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u="sng" spc="-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Examination </a:t>
                      </a:r>
                      <a:r>
                        <a:rPr sz="1100" b="1" u="sng" spc="-5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of </a:t>
                      </a:r>
                      <a:r>
                        <a:rPr sz="1100" b="1" u="sng" spc="-1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Accused </a:t>
                      </a:r>
                      <a:r>
                        <a:rPr sz="1100" b="1" u="sng" spc="-5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in </a:t>
                      </a:r>
                      <a:r>
                        <a:rPr sz="1100" b="1" u="sng" spc="-7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alleged</a:t>
                      </a:r>
                      <a:r>
                        <a:rPr sz="1100" b="1" u="sng" spc="-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rape</a:t>
                      </a:r>
                      <a:r>
                        <a:rPr sz="1100" b="1" u="sng" spc="-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marR="469900" indent="-228600">
                        <a:lnSpc>
                          <a:spcPct val="101800"/>
                        </a:lnSpc>
                        <a:spcBef>
                          <a:spcPts val="254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procedure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medico-legal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examination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accused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alleged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rape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which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include: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lvl="1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Courier New"/>
                        <a:buChar char="o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Medicolegal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Examination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lvl="1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Courier New"/>
                        <a:buChar char="o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Consent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lvl="1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Courier New"/>
                        <a:buChar char="o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History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lvl="1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Courier New"/>
                        <a:buChar char="o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General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examination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lvl="1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Courier New"/>
                        <a:buChar char="o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Physical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examination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lvl="1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SzPct val="90909"/>
                        <a:buFont typeface="Courier New"/>
                        <a:buChar char="o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Examination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genitalia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854710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spc="-120" dirty="0">
                          <a:latin typeface="Arial"/>
                          <a:cs typeface="Arial"/>
                        </a:rPr>
                        <a:t>Discuss: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7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Sexual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offences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Sexual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deviations/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perversions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Clr>
                          <a:srgbClr val="000000"/>
                        </a:buClr>
                        <a:buChar char="•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3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Drug-facilitated </a:t>
                      </a:r>
                      <a:r>
                        <a:rPr sz="1100" spc="-65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sexual </a:t>
                      </a:r>
                      <a:r>
                        <a:rPr sz="1100" spc="-55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assault </a:t>
                      </a:r>
                      <a:r>
                        <a:rPr sz="1100" spc="-5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(Date</a:t>
                      </a:r>
                      <a:r>
                        <a:rPr sz="1100" spc="-1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rape)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363855" marR="300355" indent="-52069">
                        <a:lnSpc>
                          <a:spcPct val="11730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 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721995">
                <a:tc>
                  <a:txBody>
                    <a:bodyPr/>
                    <a:lstStyle/>
                    <a:p>
                      <a:pPr marL="71120">
                        <a:lnSpc>
                          <a:spcPts val="1300"/>
                        </a:lnSpc>
                      </a:pPr>
                      <a:r>
                        <a:rPr sz="1100" b="1" u="sng" spc="-114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Sodomy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marR="254000" indent="-228600">
                        <a:lnSpc>
                          <a:spcPts val="1550"/>
                        </a:lnSpc>
                        <a:spcBef>
                          <a:spcPts val="75"/>
                        </a:spcBef>
                        <a:buSzPct val="90909"/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medicolegal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examination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passive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active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agents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alleged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case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65" dirty="0">
                          <a:latin typeface="Arial"/>
                          <a:cs typeface="Arial"/>
                        </a:rPr>
                        <a:t>sodomy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Forensic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721995">
                <a:tc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u="sng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Forensic </a:t>
                      </a:r>
                      <a:r>
                        <a:rPr sz="1100" b="1" u="sng" spc="-10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specimens </a:t>
                      </a:r>
                      <a:r>
                        <a:rPr sz="1100" b="1" u="sng" spc="-7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collection </a:t>
                      </a:r>
                      <a:r>
                        <a:rPr sz="1100" b="1" u="sng" spc="-5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in </a:t>
                      </a:r>
                      <a:r>
                        <a:rPr sz="1100" b="1" u="sng" spc="-9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sex-</a:t>
                      </a:r>
                      <a:r>
                        <a:rPr sz="1100" b="1" u="sng" spc="-14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offence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8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process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specimen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collection which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include: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lvl="1" indent="-228600">
                        <a:lnSpc>
                          <a:spcPct val="100000"/>
                        </a:lnSpc>
                        <a:spcBef>
                          <a:spcPts val="15"/>
                        </a:spcBef>
                        <a:buFont typeface="Courier New"/>
                        <a:buChar char="o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8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purpose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forensic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specimens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lvl="1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Courier New"/>
                        <a:buChar char="o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Specimen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collection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techniques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62071" y="426211"/>
            <a:ext cx="410591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80" dirty="0">
                <a:latin typeface="Arial"/>
                <a:cs typeface="Arial"/>
              </a:rPr>
              <a:t>3</a:t>
            </a:r>
            <a:r>
              <a:rPr sz="1050" b="1" i="1" spc="-120" baseline="31746" dirty="0">
                <a:latin typeface="Arial"/>
                <a:cs typeface="Arial"/>
              </a:rPr>
              <a:t>RD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sz="1100" b="1" i="1" spc="-155" smtClean="0">
                <a:latin typeface="Arial"/>
                <a:cs typeface="Arial"/>
              </a:rPr>
              <a:t>RENAL </a:t>
            </a:r>
            <a:r>
              <a:rPr sz="1100" b="1" i="1" spc="-20" dirty="0">
                <a:latin typeface="Arial"/>
                <a:cs typeface="Arial"/>
              </a:rPr>
              <a:t>&amp; </a:t>
            </a:r>
            <a:r>
              <a:rPr sz="1100" b="1" i="1" spc="-165" dirty="0">
                <a:latin typeface="Arial"/>
                <a:cs typeface="Arial"/>
              </a:rPr>
              <a:t>EXCRETORY </a:t>
            </a:r>
            <a:r>
              <a:rPr sz="1100" b="1" i="1" spc="-150" dirty="0">
                <a:latin typeface="Arial"/>
                <a:cs typeface="Arial"/>
              </a:rPr>
              <a:t>SYSTEM </a:t>
            </a:r>
            <a:r>
              <a:rPr sz="1100" b="1" i="1" spc="-10" dirty="0">
                <a:latin typeface="Arial"/>
                <a:cs typeface="Arial"/>
              </a:rPr>
              <a:t>II</a:t>
            </a:r>
            <a:r>
              <a:rPr sz="1100" b="1" i="1" spc="-195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0114" y="466725"/>
            <a:ext cx="2417445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1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4400" y="838200"/>
          <a:ext cx="6355712" cy="28054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19195"/>
                <a:gridCol w="1205864"/>
                <a:gridCol w="1316989"/>
                <a:gridCol w="113664"/>
              </a:tblGrid>
              <a:tr h="302895">
                <a:tc>
                  <a:txBody>
                    <a:bodyPr/>
                    <a:lstStyle/>
                    <a:p>
                      <a:pPr marL="299720">
                        <a:lnSpc>
                          <a:spcPts val="1285"/>
                        </a:lnSpc>
                        <a:tabLst>
                          <a:tab pos="528320" algn="l"/>
                        </a:tabLst>
                      </a:pPr>
                      <a:r>
                        <a:rPr sz="1100" dirty="0">
                          <a:latin typeface="Courier New"/>
                          <a:cs typeface="Courier New"/>
                        </a:rPr>
                        <a:t>o	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Laboratory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Diagnostic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tests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069975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types,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signs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symptoms,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treatment,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post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mortem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appearance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medicolegal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importance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lvl="1" indent="-228600">
                        <a:lnSpc>
                          <a:spcPct val="100000"/>
                        </a:lnSpc>
                        <a:spcBef>
                          <a:spcPts val="229"/>
                        </a:spcBef>
                        <a:buFont typeface="Courier New"/>
                        <a:buChar char="o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Spinal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poisons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lvl="1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Courier New"/>
                        <a:buChar char="o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Animal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poisons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lvl="1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Courier New"/>
                        <a:buChar char="o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Therapeutic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drug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poisoning/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overdosage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63855" marR="300355" indent="-52069">
                        <a:lnSpc>
                          <a:spcPct val="116399"/>
                        </a:lnSpc>
                        <a:spcBef>
                          <a:spcPts val="635"/>
                        </a:spcBef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 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State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medicolegal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report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sexual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assault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case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presenting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evidence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court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77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899160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types, 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Signs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Symptoms,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treatment,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post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mortem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appearance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medicolegal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importance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lvl="1" indent="-228600">
                        <a:lnSpc>
                          <a:spcPct val="100000"/>
                        </a:lnSpc>
                        <a:spcBef>
                          <a:spcPts val="229"/>
                        </a:spcBef>
                        <a:buFont typeface="Courier New"/>
                        <a:buChar char="o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Cardiac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poisons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lvl="1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Courier New"/>
                        <a:buChar char="o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Irrespirable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gases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63855" marR="300355" indent="-52069">
                        <a:lnSpc>
                          <a:spcPct val="116399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 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887272" y="3803015"/>
            <a:ext cx="6235700" cy="3987800"/>
          </a:xfrm>
          <a:custGeom>
            <a:avLst/>
            <a:gdLst/>
            <a:ahLst/>
            <a:cxnLst/>
            <a:rect l="l" t="t" r="r" b="b"/>
            <a:pathLst>
              <a:path w="6235700" h="3987800">
                <a:moveTo>
                  <a:pt x="0" y="3987419"/>
                </a:moveTo>
                <a:lnTo>
                  <a:pt x="6235573" y="3987419"/>
                </a:lnTo>
                <a:lnTo>
                  <a:pt x="6235573" y="0"/>
                </a:lnTo>
                <a:lnTo>
                  <a:pt x="0" y="0"/>
                </a:lnTo>
                <a:lnTo>
                  <a:pt x="0" y="3987419"/>
                </a:lnTo>
                <a:close/>
              </a:path>
            </a:pathLst>
          </a:custGeom>
          <a:solidFill>
            <a:srgbClr val="D994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52804" y="3803015"/>
            <a:ext cx="6104890" cy="143510"/>
          </a:xfrm>
          <a:custGeom>
            <a:avLst/>
            <a:gdLst/>
            <a:ahLst/>
            <a:cxnLst/>
            <a:rect l="l" t="t" r="r" b="b"/>
            <a:pathLst>
              <a:path w="6104890" h="143510">
                <a:moveTo>
                  <a:pt x="0" y="143255"/>
                </a:moveTo>
                <a:lnTo>
                  <a:pt x="6104508" y="143255"/>
                </a:lnTo>
                <a:lnTo>
                  <a:pt x="6104508" y="0"/>
                </a:lnTo>
                <a:lnTo>
                  <a:pt x="0" y="0"/>
                </a:lnTo>
                <a:lnTo>
                  <a:pt x="0" y="143255"/>
                </a:lnTo>
                <a:close/>
              </a:path>
            </a:pathLst>
          </a:custGeom>
          <a:solidFill>
            <a:srgbClr val="D994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52804" y="3946271"/>
            <a:ext cx="6104890" cy="213360"/>
          </a:xfrm>
          <a:custGeom>
            <a:avLst/>
            <a:gdLst/>
            <a:ahLst/>
            <a:cxnLst/>
            <a:rect l="l" t="t" r="r" b="b"/>
            <a:pathLst>
              <a:path w="6104890" h="213360">
                <a:moveTo>
                  <a:pt x="0" y="213360"/>
                </a:moveTo>
                <a:lnTo>
                  <a:pt x="6104508" y="213360"/>
                </a:lnTo>
                <a:lnTo>
                  <a:pt x="6104508" y="0"/>
                </a:lnTo>
                <a:lnTo>
                  <a:pt x="0" y="0"/>
                </a:lnTo>
                <a:lnTo>
                  <a:pt x="0" y="213360"/>
                </a:lnTo>
                <a:close/>
              </a:path>
            </a:pathLst>
          </a:custGeom>
          <a:solidFill>
            <a:srgbClr val="D994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52804" y="4159630"/>
            <a:ext cx="6104890" cy="215265"/>
          </a:xfrm>
          <a:custGeom>
            <a:avLst/>
            <a:gdLst/>
            <a:ahLst/>
            <a:cxnLst/>
            <a:rect l="l" t="t" r="r" b="b"/>
            <a:pathLst>
              <a:path w="6104890" h="215264">
                <a:moveTo>
                  <a:pt x="0" y="214884"/>
                </a:moveTo>
                <a:lnTo>
                  <a:pt x="6104508" y="214884"/>
                </a:lnTo>
                <a:lnTo>
                  <a:pt x="6104508" y="0"/>
                </a:lnTo>
                <a:lnTo>
                  <a:pt x="0" y="0"/>
                </a:lnTo>
                <a:lnTo>
                  <a:pt x="0" y="214884"/>
                </a:lnTo>
                <a:close/>
              </a:path>
            </a:pathLst>
          </a:custGeom>
          <a:solidFill>
            <a:srgbClr val="D994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84224" y="3799967"/>
            <a:ext cx="6242050" cy="3993515"/>
          </a:xfrm>
          <a:prstGeom prst="rect">
            <a:avLst/>
          </a:prstGeom>
          <a:ln w="6095">
            <a:solidFill>
              <a:srgbClr val="000000"/>
            </a:solidFill>
          </a:ln>
        </p:spPr>
        <p:txBody>
          <a:bodyPr vert="horz" wrap="square" lIns="0" tIns="107950" rIns="0" bIns="0" rtlCol="0">
            <a:spAutoFit/>
          </a:bodyPr>
          <a:lstStyle/>
          <a:p>
            <a:pPr marL="1789430" marR="253365" indent="-1529080">
              <a:lnSpc>
                <a:spcPct val="116700"/>
              </a:lnSpc>
              <a:spcBef>
                <a:spcPts val="850"/>
              </a:spcBef>
            </a:pPr>
            <a:r>
              <a:rPr sz="1200" b="1" spc="-70" dirty="0">
                <a:latin typeface="Arial"/>
                <a:cs typeface="Arial"/>
              </a:rPr>
              <a:t>Apart </a:t>
            </a:r>
            <a:r>
              <a:rPr sz="1200" b="1" spc="-65" dirty="0">
                <a:latin typeface="Arial"/>
                <a:cs typeface="Arial"/>
              </a:rPr>
              <a:t>from </a:t>
            </a:r>
            <a:r>
              <a:rPr sz="1200" b="1" spc="-70" dirty="0">
                <a:latin typeface="Arial"/>
                <a:cs typeface="Arial"/>
              </a:rPr>
              <a:t>attending </a:t>
            </a:r>
            <a:r>
              <a:rPr sz="1200" b="1" spc="-75" dirty="0">
                <a:latin typeface="Arial"/>
                <a:cs typeface="Arial"/>
              </a:rPr>
              <a:t>daily </a:t>
            </a:r>
            <a:r>
              <a:rPr sz="1200" b="1" spc="-100" dirty="0">
                <a:latin typeface="Arial"/>
                <a:cs typeface="Arial"/>
              </a:rPr>
              <a:t>scheduled </a:t>
            </a:r>
            <a:r>
              <a:rPr sz="1200" b="1" spc="-120" dirty="0">
                <a:latin typeface="Arial"/>
                <a:cs typeface="Arial"/>
              </a:rPr>
              <a:t>sessions, </a:t>
            </a:r>
            <a:r>
              <a:rPr sz="1200" b="1" spc="-90" dirty="0">
                <a:latin typeface="Arial"/>
                <a:cs typeface="Arial"/>
              </a:rPr>
              <a:t>students </a:t>
            </a:r>
            <a:r>
              <a:rPr sz="1200" b="1" spc="-60" dirty="0">
                <a:latin typeface="Arial"/>
                <a:cs typeface="Arial"/>
              </a:rPr>
              <a:t>too </a:t>
            </a:r>
            <a:r>
              <a:rPr sz="1200" b="1" spc="-100" dirty="0">
                <a:latin typeface="Arial"/>
                <a:cs typeface="Arial"/>
              </a:rPr>
              <a:t>should </a:t>
            </a:r>
            <a:r>
              <a:rPr sz="1200" b="1" spc="-110" dirty="0">
                <a:latin typeface="Arial"/>
                <a:cs typeface="Arial"/>
              </a:rPr>
              <a:t>engage </a:t>
            </a:r>
            <a:r>
              <a:rPr sz="1200" b="1" spc="-65" dirty="0">
                <a:latin typeface="Arial"/>
                <a:cs typeface="Arial"/>
              </a:rPr>
              <a:t>in </a:t>
            </a:r>
            <a:r>
              <a:rPr sz="1200" b="1" spc="-80" dirty="0">
                <a:latin typeface="Arial"/>
                <a:cs typeface="Arial"/>
              </a:rPr>
              <a:t>self-study </a:t>
            </a:r>
            <a:r>
              <a:rPr sz="1200" b="1" spc="-40" dirty="0">
                <a:latin typeface="Arial"/>
                <a:cs typeface="Arial"/>
              </a:rPr>
              <a:t>to  </a:t>
            </a:r>
            <a:r>
              <a:rPr sz="1200" b="1" spc="-90" dirty="0">
                <a:latin typeface="Arial"/>
                <a:cs typeface="Arial"/>
              </a:rPr>
              <a:t>ensure </a:t>
            </a:r>
            <a:r>
              <a:rPr sz="1200" b="1" spc="-40" dirty="0">
                <a:latin typeface="Arial"/>
                <a:cs typeface="Arial"/>
              </a:rPr>
              <a:t>that </a:t>
            </a:r>
            <a:r>
              <a:rPr sz="1200" b="1" spc="-55" dirty="0">
                <a:latin typeface="Arial"/>
                <a:cs typeface="Arial"/>
              </a:rPr>
              <a:t>all </a:t>
            </a:r>
            <a:r>
              <a:rPr sz="1200" b="1" spc="-45" dirty="0">
                <a:latin typeface="Arial"/>
                <a:cs typeface="Arial"/>
              </a:rPr>
              <a:t>the </a:t>
            </a:r>
            <a:r>
              <a:rPr sz="1200" b="1" spc="-85" dirty="0">
                <a:latin typeface="Arial"/>
                <a:cs typeface="Arial"/>
              </a:rPr>
              <a:t>objectives </a:t>
            </a:r>
            <a:r>
              <a:rPr sz="1200" b="1" spc="-65" dirty="0">
                <a:latin typeface="Arial"/>
                <a:cs typeface="Arial"/>
              </a:rPr>
              <a:t>are</a:t>
            </a:r>
            <a:r>
              <a:rPr sz="1200" b="1" spc="-80" dirty="0">
                <a:latin typeface="Arial"/>
                <a:cs typeface="Arial"/>
              </a:rPr>
              <a:t> </a:t>
            </a:r>
            <a:r>
              <a:rPr sz="1200" b="1" spc="-85" dirty="0">
                <a:latin typeface="Arial"/>
                <a:cs typeface="Arial"/>
              </a:rPr>
              <a:t>covered.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952804" y="4374515"/>
            <a:ext cx="6104890" cy="3416300"/>
          </a:xfrm>
          <a:custGeom>
            <a:avLst/>
            <a:gdLst/>
            <a:ahLst/>
            <a:cxnLst/>
            <a:rect l="l" t="t" r="r" b="b"/>
            <a:pathLst>
              <a:path w="6104890" h="3416300">
                <a:moveTo>
                  <a:pt x="0" y="3415919"/>
                </a:moveTo>
                <a:lnTo>
                  <a:pt x="6104508" y="3415919"/>
                </a:lnTo>
                <a:lnTo>
                  <a:pt x="6104508" y="0"/>
                </a:lnTo>
                <a:lnTo>
                  <a:pt x="0" y="0"/>
                </a:lnTo>
                <a:lnTo>
                  <a:pt x="0" y="3415919"/>
                </a:lnTo>
                <a:close/>
              </a:path>
            </a:pathLst>
          </a:custGeom>
          <a:solidFill>
            <a:srgbClr val="D994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69235" y="4372355"/>
            <a:ext cx="3466338" cy="33901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12</a:t>
            </a:fld>
            <a:endParaRPr spc="-5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62071" y="426211"/>
            <a:ext cx="410591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80" dirty="0">
                <a:latin typeface="Arial"/>
                <a:cs typeface="Arial"/>
              </a:rPr>
              <a:t>3</a:t>
            </a:r>
            <a:r>
              <a:rPr sz="1050" b="1" i="1" spc="-120" baseline="31746" dirty="0">
                <a:latin typeface="Arial"/>
                <a:cs typeface="Arial"/>
              </a:rPr>
              <a:t>RD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sz="1100" b="1" i="1" spc="-55" smtClean="0">
                <a:latin typeface="Arial"/>
                <a:cs typeface="Arial"/>
              </a:rPr>
              <a:t> </a:t>
            </a:r>
            <a:r>
              <a:rPr sz="1100" b="1" i="1" spc="-155" dirty="0">
                <a:latin typeface="Arial"/>
                <a:cs typeface="Arial"/>
              </a:rPr>
              <a:t>RENAL </a:t>
            </a:r>
            <a:r>
              <a:rPr sz="1100" b="1" i="1" spc="-20" dirty="0">
                <a:latin typeface="Arial"/>
                <a:cs typeface="Arial"/>
              </a:rPr>
              <a:t>&amp; </a:t>
            </a:r>
            <a:r>
              <a:rPr sz="1100" b="1" i="1" spc="-165" dirty="0">
                <a:latin typeface="Arial"/>
                <a:cs typeface="Arial"/>
              </a:rPr>
              <a:t>EXCRETORY </a:t>
            </a:r>
            <a:r>
              <a:rPr sz="1100" b="1" i="1" spc="-150" dirty="0">
                <a:latin typeface="Arial"/>
                <a:cs typeface="Arial"/>
              </a:rPr>
              <a:t>SYSTEM </a:t>
            </a:r>
            <a:r>
              <a:rPr sz="1100" b="1" i="1" spc="-10" dirty="0">
                <a:latin typeface="Arial"/>
                <a:cs typeface="Arial"/>
              </a:rPr>
              <a:t>II</a:t>
            </a:r>
            <a:r>
              <a:rPr sz="1100" b="1" i="1" spc="-195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0114" y="466725"/>
            <a:ext cx="2417445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1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84884" y="833373"/>
            <a:ext cx="14643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1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LEARNING</a:t>
            </a:r>
            <a:r>
              <a:rPr sz="1200" b="1" u="heavy" spc="-1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1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RESOURCES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923667" y="2395220"/>
            <a:ext cx="719455" cy="0"/>
          </a:xfrm>
          <a:custGeom>
            <a:avLst/>
            <a:gdLst/>
            <a:ahLst/>
            <a:cxnLst/>
            <a:rect l="l" t="t" r="r" b="b"/>
            <a:pathLst>
              <a:path w="719454">
                <a:moveTo>
                  <a:pt x="0" y="0"/>
                </a:moveTo>
                <a:lnTo>
                  <a:pt x="719328" y="0"/>
                </a:lnTo>
              </a:path>
            </a:pathLst>
          </a:custGeom>
          <a:ln w="16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23667" y="3262757"/>
            <a:ext cx="731520" cy="0"/>
          </a:xfrm>
          <a:custGeom>
            <a:avLst/>
            <a:gdLst/>
            <a:ahLst/>
            <a:cxnLst/>
            <a:rect l="l" t="t" r="r" b="b"/>
            <a:pathLst>
              <a:path w="731520">
                <a:moveTo>
                  <a:pt x="0" y="0"/>
                </a:moveTo>
                <a:lnTo>
                  <a:pt x="731519" y="0"/>
                </a:lnTo>
              </a:path>
            </a:pathLst>
          </a:custGeom>
          <a:ln w="16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923667" y="4117721"/>
            <a:ext cx="1111250" cy="0"/>
          </a:xfrm>
          <a:custGeom>
            <a:avLst/>
            <a:gdLst/>
            <a:ahLst/>
            <a:cxnLst/>
            <a:rect l="l" t="t" r="r" b="b"/>
            <a:pathLst>
              <a:path w="1111250">
                <a:moveTo>
                  <a:pt x="0" y="0"/>
                </a:moveTo>
                <a:lnTo>
                  <a:pt x="1110995" y="0"/>
                </a:lnTo>
              </a:path>
            </a:pathLst>
          </a:custGeom>
          <a:ln w="167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923667" y="6506082"/>
            <a:ext cx="259079" cy="0"/>
          </a:xfrm>
          <a:custGeom>
            <a:avLst/>
            <a:gdLst/>
            <a:ahLst/>
            <a:cxnLst/>
            <a:rect l="l" t="t" r="r" b="b"/>
            <a:pathLst>
              <a:path w="259080">
                <a:moveTo>
                  <a:pt x="0" y="0"/>
                </a:moveTo>
                <a:lnTo>
                  <a:pt x="259080" y="0"/>
                </a:lnTo>
              </a:path>
            </a:pathLst>
          </a:custGeom>
          <a:ln w="167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923667" y="7208646"/>
            <a:ext cx="623570" cy="0"/>
          </a:xfrm>
          <a:custGeom>
            <a:avLst/>
            <a:gdLst/>
            <a:ahLst/>
            <a:cxnLst/>
            <a:rect l="l" t="t" r="r" b="b"/>
            <a:pathLst>
              <a:path w="623570">
                <a:moveTo>
                  <a:pt x="0" y="0"/>
                </a:moveTo>
                <a:lnTo>
                  <a:pt x="623316" y="0"/>
                </a:lnTo>
              </a:path>
            </a:pathLst>
          </a:custGeom>
          <a:ln w="167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923667" y="7746238"/>
            <a:ext cx="1146810" cy="0"/>
          </a:xfrm>
          <a:custGeom>
            <a:avLst/>
            <a:gdLst/>
            <a:ahLst/>
            <a:cxnLst/>
            <a:rect l="l" t="t" r="r" b="b"/>
            <a:pathLst>
              <a:path w="1146810">
                <a:moveTo>
                  <a:pt x="0" y="0"/>
                </a:moveTo>
                <a:lnTo>
                  <a:pt x="114635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1019860" y="1195069"/>
          <a:ext cx="6202045" cy="77076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6110"/>
                <a:gridCol w="4305935"/>
              </a:tblGrid>
              <a:tr h="191770">
                <a:tc>
                  <a:txBody>
                    <a:bodyPr/>
                    <a:lstStyle/>
                    <a:p>
                      <a:pPr marL="6985" algn="ctr">
                        <a:lnSpc>
                          <a:spcPts val="1380"/>
                        </a:lnSpc>
                      </a:pPr>
                      <a:r>
                        <a:rPr sz="1200" b="1" i="1" spc="-204" dirty="0">
                          <a:latin typeface="Arial"/>
                          <a:cs typeface="Arial"/>
                        </a:rPr>
                        <a:t>SUBJECT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380"/>
                        </a:lnSpc>
                      </a:pPr>
                      <a:r>
                        <a:rPr sz="1200" b="1" i="1" spc="-200" dirty="0">
                          <a:latin typeface="Arial"/>
                          <a:cs typeface="Arial"/>
                        </a:rPr>
                        <a:t>RESOURCES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8578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1100" b="1" spc="-100" dirty="0"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1940" indent="-208915">
                        <a:lnSpc>
                          <a:spcPts val="1250"/>
                        </a:lnSpc>
                        <a:buAutoNum type="alphaUcPeriod"/>
                        <a:tabLst>
                          <a:tab pos="282575" algn="l"/>
                        </a:tabLst>
                      </a:pPr>
                      <a:r>
                        <a:rPr sz="1100" b="1" u="heavy" spc="-1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GROSS</a:t>
                      </a:r>
                      <a:r>
                        <a:rPr sz="1100" b="1" u="heavy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heavy" spc="-10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lvl="1" indent="-226695">
                        <a:lnSpc>
                          <a:spcPct val="10000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528955" algn="l"/>
                        </a:tabLst>
                      </a:pPr>
                      <a:r>
                        <a:rPr sz="1100" spc="-95" dirty="0">
                          <a:latin typeface="Arial"/>
                          <a:cs typeface="Arial"/>
                        </a:rPr>
                        <a:t>K.L.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Moore,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Clinically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Oriented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84480" indent="-211454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lphaUcPeriod"/>
                        <a:tabLst>
                          <a:tab pos="285115" algn="l"/>
                        </a:tabLst>
                      </a:pPr>
                      <a:r>
                        <a:rPr sz="1100" b="1" u="heavy" spc="-1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EMBRYOLOGY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lvl="1" indent="-226695">
                        <a:lnSpc>
                          <a:spcPct val="100000"/>
                        </a:lnSpc>
                        <a:buAutoNum type="arabicPeriod"/>
                        <a:tabLst>
                          <a:tab pos="5289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Keith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L.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Moore.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Developing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Human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lvl="1" indent="-226695">
                        <a:lnSpc>
                          <a:spcPct val="10000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528955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Langman’s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Medical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Embryology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591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100" b="1" spc="-80" dirty="0">
                          <a:latin typeface="Arial"/>
                          <a:cs typeface="Arial"/>
                        </a:rPr>
                        <a:t>COMMUNITY</a:t>
                      </a:r>
                      <a:r>
                        <a:rPr sz="11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540">
                        <a:lnSpc>
                          <a:spcPts val="1250"/>
                        </a:lnSpc>
                      </a:pPr>
                      <a:r>
                        <a:rPr sz="1100" b="1" spc="-145" dirty="0">
                          <a:latin typeface="Arial"/>
                          <a:cs typeface="Arial"/>
                        </a:rPr>
                        <a:t>TEXT</a:t>
                      </a:r>
                      <a:r>
                        <a:rPr sz="11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65" dirty="0">
                          <a:latin typeface="Arial"/>
                          <a:cs typeface="Arial"/>
                        </a:rPr>
                        <a:t>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6695">
                        <a:lnSpc>
                          <a:spcPct val="10000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528955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Community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Medicine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Parikh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8955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Community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Medicine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2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Illyas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8955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Basic </a:t>
                      </a:r>
                      <a:r>
                        <a:rPr sz="1100" i="1" spc="-45" dirty="0">
                          <a:latin typeface="Arial"/>
                          <a:cs typeface="Arial"/>
                        </a:rPr>
                        <a:t>Statistics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Health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Sciences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Jan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Kuzma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4485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</a:pPr>
                      <a:r>
                        <a:rPr sz="1100" b="1" spc="-150" dirty="0">
                          <a:latin typeface="Arial"/>
                          <a:cs typeface="Arial"/>
                        </a:rPr>
                        <a:t>FORENSIC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315"/>
                        </a:lnSpc>
                      </a:pPr>
                      <a:r>
                        <a:rPr sz="1100" b="1" spc="-145" dirty="0">
                          <a:latin typeface="Arial"/>
                          <a:cs typeface="Arial"/>
                        </a:rPr>
                        <a:t>TEXT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60" dirty="0">
                          <a:latin typeface="Arial"/>
                          <a:cs typeface="Arial"/>
                        </a:rPr>
                        <a:t>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4355" marR="130175" indent="-228600">
                        <a:lnSpc>
                          <a:spcPts val="1340"/>
                        </a:lnSpc>
                        <a:spcBef>
                          <a:spcPts val="40"/>
                        </a:spcBef>
                        <a:buAutoNum type="arabicPeriod"/>
                        <a:tabLst>
                          <a:tab pos="554990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Nasib 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R.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Awan.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Principles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practice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Forensic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Medicine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1st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ed.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2002.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4355" indent="-228600">
                        <a:lnSpc>
                          <a:spcPts val="1300"/>
                        </a:lnSpc>
                        <a:buAutoNum type="arabicPeriod"/>
                        <a:tabLst>
                          <a:tab pos="554990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Parikh, 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C.K.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Parikh’s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Textbook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Medical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Jurisprudence,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Forensic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435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Medicine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Toxicology.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7th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ed.2005.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62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100" b="1" spc="-175" dirty="0">
                          <a:latin typeface="Arial"/>
                          <a:cs typeface="Arial"/>
                        </a:rPr>
                        <a:t>REFERENCE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60" dirty="0">
                          <a:latin typeface="Arial"/>
                          <a:cs typeface="Arial"/>
                        </a:rPr>
                        <a:t>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4355" indent="-228600">
                        <a:lnSpc>
                          <a:spcPct val="100000"/>
                        </a:lnSpc>
                        <a:spcBef>
                          <a:spcPts val="10"/>
                        </a:spcBef>
                        <a:buAutoNum type="arabicPeriod" startAt="3"/>
                        <a:tabLst>
                          <a:tab pos="55499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Knight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B.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Simpson’s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Forensic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Medicine.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11th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ed.1993.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4355" indent="-228600">
                        <a:lnSpc>
                          <a:spcPct val="100000"/>
                        </a:lnSpc>
                        <a:spcBef>
                          <a:spcPts val="15"/>
                        </a:spcBef>
                        <a:buAutoNum type="arabicPeriod" startAt="3"/>
                        <a:tabLst>
                          <a:tab pos="55499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Knight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Pekka.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Principles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forensic medicine.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3rd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ed.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2004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4355" marR="428625" indent="-228600">
                        <a:lnSpc>
                          <a:spcPct val="101800"/>
                        </a:lnSpc>
                        <a:buAutoNum type="arabicPeriod" startAt="3"/>
                        <a:tabLst>
                          <a:tab pos="55499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Krishan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VIJ.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Text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book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forensic medicine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toxicology  (principles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practice).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4th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ed.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2007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4355" marR="193040" indent="-228600">
                        <a:lnSpc>
                          <a:spcPct val="101800"/>
                        </a:lnSpc>
                        <a:buAutoNum type="arabicPeriod" startAt="3"/>
                        <a:tabLst>
                          <a:tab pos="554990" algn="l"/>
                        </a:tabLst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Dikshit 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P.C.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Text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book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forensic medicine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toxicology. 1st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ed.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2010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435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 startAt="3"/>
                        <a:tabLst>
                          <a:tab pos="55499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Polson. Polson’s Essential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Forensic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Medicine.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4th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edition.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435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2010.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435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 startAt="8"/>
                        <a:tabLst>
                          <a:tab pos="554990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Rao.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Atlas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Forensic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Medicine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(latest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edition).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435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 startAt="8"/>
                        <a:tabLst>
                          <a:tab pos="554990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Rao.Practical Forensic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Medicine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3rd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ed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,2007.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4355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rabicPeriod" startAt="8"/>
                        <a:tabLst>
                          <a:tab pos="554990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Knight: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Jimpson’s Forensic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Medicine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10th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1991,11th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ed.1993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4355" indent="-228600">
                        <a:lnSpc>
                          <a:spcPct val="100000"/>
                        </a:lnSpc>
                        <a:spcBef>
                          <a:spcPts val="15"/>
                        </a:spcBef>
                        <a:buAutoNum type="arabicPeriod" startAt="8"/>
                        <a:tabLst>
                          <a:tab pos="554990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Taylor’s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Principles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Practice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Medical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Jurisprudence.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15th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435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ed.1999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62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100" b="1" spc="-140" dirty="0">
                          <a:latin typeface="Arial"/>
                          <a:cs typeface="Arial"/>
                        </a:rPr>
                        <a:t>CDs: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4355" indent="-228600">
                        <a:lnSpc>
                          <a:spcPct val="100000"/>
                        </a:lnSpc>
                        <a:spcBef>
                          <a:spcPts val="15"/>
                        </a:spcBef>
                        <a:buAutoNum type="arabicPeriod"/>
                        <a:tabLst>
                          <a:tab pos="554990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Lectures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Forensic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Medicine.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4355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rabicPeriod"/>
                        <a:tabLst>
                          <a:tab pos="55499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Atlas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Forensic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Medicine.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6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spc="-140" dirty="0">
                          <a:latin typeface="Arial"/>
                          <a:cs typeface="Arial"/>
                        </a:rPr>
                        <a:t>WEBSITES: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5435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100" spc="-35" dirty="0">
                          <a:latin typeface="Arial"/>
                          <a:cs typeface="Arial"/>
                          <a:hlinkClick r:id="rId2"/>
                        </a:rPr>
                        <a:t>www.forensicmedicine.co.uk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131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100" b="1" spc="-165" dirty="0">
                          <a:latin typeface="Arial"/>
                          <a:cs typeface="Arial"/>
                        </a:rPr>
                        <a:t>GENERAL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540">
                        <a:lnSpc>
                          <a:spcPts val="1265"/>
                        </a:lnSpc>
                      </a:pPr>
                      <a:r>
                        <a:rPr sz="1100" b="1" spc="-175" dirty="0">
                          <a:latin typeface="Arial"/>
                          <a:cs typeface="Arial"/>
                        </a:rPr>
                        <a:t>REFERENCE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45" dirty="0">
                          <a:latin typeface="Arial"/>
                          <a:cs typeface="Arial"/>
                        </a:rPr>
                        <a:t>BOOKS: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59740" indent="-228600">
                        <a:lnSpc>
                          <a:spcPct val="100000"/>
                        </a:lnSpc>
                        <a:spcBef>
                          <a:spcPts val="10"/>
                        </a:spcBef>
                        <a:buAutoNum type="arabicPeriod"/>
                        <a:tabLst>
                          <a:tab pos="460375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Hutchison’s Clinical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Methods,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23</a:t>
                      </a:r>
                      <a:r>
                        <a:rPr sz="1050" spc="-37" baseline="31746" dirty="0">
                          <a:latin typeface="Arial"/>
                          <a:cs typeface="Arial"/>
                        </a:rPr>
                        <a:t>rd</a:t>
                      </a:r>
                      <a:r>
                        <a:rPr sz="1050" spc="-15" baseline="3174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Edition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59740" indent="-228600">
                        <a:lnSpc>
                          <a:spcPct val="100000"/>
                        </a:lnSpc>
                        <a:spcBef>
                          <a:spcPts val="60"/>
                        </a:spcBef>
                        <a:buAutoNum type="arabicPeriod"/>
                        <a:tabLst>
                          <a:tab pos="46037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MacLeod's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examination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13th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edition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59740" indent="-228600">
                        <a:lnSpc>
                          <a:spcPct val="100000"/>
                        </a:lnSpc>
                        <a:buAutoNum type="arabicPeriod"/>
                        <a:tabLst>
                          <a:tab pos="46037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Davidson's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Principles and Practice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59740" indent="-228600">
                        <a:lnSpc>
                          <a:spcPct val="100000"/>
                        </a:lnSpc>
                        <a:spcBef>
                          <a:spcPts val="10"/>
                        </a:spcBef>
                        <a:buAutoNum type="arabicPeriod"/>
                        <a:tabLst>
                          <a:tab pos="46037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Kumar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Clark's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Clinical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Medicine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59740" indent="-228600">
                        <a:lnSpc>
                          <a:spcPct val="100000"/>
                        </a:lnSpc>
                        <a:spcBef>
                          <a:spcPts val="15"/>
                        </a:spcBef>
                        <a:buAutoNum type="arabicPeriod"/>
                        <a:tabLst>
                          <a:tab pos="460375" algn="l"/>
                        </a:tabLst>
                      </a:pPr>
                      <a:r>
                        <a:rPr sz="1100" spc="-114" dirty="0">
                          <a:latin typeface="Arial"/>
                          <a:cs typeface="Arial"/>
                        </a:rPr>
                        <a:t>HCAI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guidelines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CDC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59740" indent="-228600">
                        <a:lnSpc>
                          <a:spcPct val="100000"/>
                        </a:lnSpc>
                        <a:spcBef>
                          <a:spcPts val="10"/>
                        </a:spcBef>
                        <a:buAutoNum type="arabicPeriod"/>
                        <a:tabLst>
                          <a:tab pos="460375" algn="l"/>
                        </a:tabLst>
                      </a:pPr>
                      <a:r>
                        <a:rPr sz="1100" spc="-100" dirty="0">
                          <a:latin typeface="Arial"/>
                          <a:cs typeface="Arial"/>
                        </a:rPr>
                        <a:t>WHO 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TB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guidelines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13</a:t>
            </a:fld>
            <a:endParaRPr spc="-5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00124" y="1072641"/>
            <a:ext cx="173736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120" dirty="0">
                <a:latin typeface="Arial"/>
                <a:cs typeface="Arial"/>
              </a:rPr>
              <a:t>PATHOLOGY/MICROBIOLOGY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0114" y="426211"/>
            <a:ext cx="6547484" cy="410209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1905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150"/>
              </a:spcBef>
            </a:pPr>
            <a:r>
              <a:rPr lang="en-US" sz="1100" b="1" spc="-114" dirty="0" smtClean="0">
                <a:latin typeface="Arial"/>
                <a:cs typeface="Arial"/>
              </a:rPr>
              <a:t>AVICENNA MEDICAL COLLEGE                       </a:t>
            </a:r>
            <a:r>
              <a:rPr sz="1100" b="1" spc="-190" smtClean="0">
                <a:latin typeface="Arial"/>
                <a:cs typeface="Arial"/>
              </a:rPr>
              <a:t> </a:t>
            </a:r>
            <a:r>
              <a:rPr sz="1650" b="1" i="1" spc="-120" baseline="2525" dirty="0">
                <a:latin typeface="Arial"/>
                <a:cs typeface="Arial"/>
              </a:rPr>
              <a:t>3</a:t>
            </a:r>
            <a:r>
              <a:rPr sz="1050" b="1" i="1" spc="-120" baseline="35714" dirty="0">
                <a:latin typeface="Arial"/>
                <a:cs typeface="Arial"/>
              </a:rPr>
              <a:t>RD </a:t>
            </a:r>
            <a:r>
              <a:rPr sz="1650" b="1" i="1" spc="-254" baseline="2525" dirty="0">
                <a:latin typeface="Arial"/>
                <a:cs typeface="Arial"/>
              </a:rPr>
              <a:t>YEAR </a:t>
            </a:r>
            <a:r>
              <a:rPr sz="1650" b="1" i="1" spc="-172" baseline="2525" dirty="0">
                <a:latin typeface="Arial"/>
                <a:cs typeface="Arial"/>
              </a:rPr>
              <a:t>MBBS</a:t>
            </a:r>
            <a:r>
              <a:rPr sz="1650" b="1" i="1" spc="-172" baseline="2525">
                <a:latin typeface="Arial"/>
                <a:cs typeface="Arial"/>
              </a:rPr>
              <a:t>, </a:t>
            </a:r>
            <a:r>
              <a:rPr sz="1650" b="1" i="1" spc="-232" baseline="2525" smtClean="0">
                <a:latin typeface="Arial"/>
                <a:cs typeface="Arial"/>
              </a:rPr>
              <a:t>RENAL </a:t>
            </a:r>
            <a:r>
              <a:rPr sz="1650" b="1" i="1" spc="-30" baseline="2525" dirty="0">
                <a:latin typeface="Arial"/>
                <a:cs typeface="Arial"/>
              </a:rPr>
              <a:t>&amp; </a:t>
            </a:r>
            <a:r>
              <a:rPr sz="1650" b="1" i="1" spc="-247" baseline="2525" dirty="0">
                <a:latin typeface="Arial"/>
                <a:cs typeface="Arial"/>
              </a:rPr>
              <a:t>EXCRETORY </a:t>
            </a:r>
            <a:r>
              <a:rPr sz="1650" b="1" i="1" spc="-225" baseline="2525" dirty="0">
                <a:latin typeface="Arial"/>
                <a:cs typeface="Arial"/>
              </a:rPr>
              <a:t>SYSTEM </a:t>
            </a:r>
            <a:r>
              <a:rPr sz="1650" b="1" i="1" spc="-15" baseline="2525" dirty="0">
                <a:latin typeface="Arial"/>
                <a:cs typeface="Arial"/>
              </a:rPr>
              <a:t>II</a:t>
            </a:r>
            <a:r>
              <a:rPr sz="1650" b="1" i="1" spc="-112" baseline="2525" dirty="0">
                <a:latin typeface="Arial"/>
                <a:cs typeface="Arial"/>
              </a:rPr>
              <a:t> </a:t>
            </a:r>
            <a:r>
              <a:rPr sz="1650" b="1" i="1" spc="-172" baseline="2525" dirty="0">
                <a:latin typeface="Arial"/>
                <a:cs typeface="Arial"/>
              </a:rPr>
              <a:t>MODULE</a:t>
            </a:r>
            <a:endParaRPr sz="1650" baseline="2525">
              <a:latin typeface="Arial"/>
              <a:cs typeface="Arial"/>
            </a:endParaRPr>
          </a:p>
          <a:p>
            <a:pPr marL="1998345">
              <a:lnSpc>
                <a:spcPct val="100000"/>
              </a:lnSpc>
              <a:spcBef>
                <a:spcPts val="335"/>
              </a:spcBef>
            </a:pPr>
            <a:r>
              <a:rPr sz="1100" b="1" spc="-145" dirty="0">
                <a:latin typeface="Arial"/>
                <a:cs typeface="Arial"/>
              </a:rPr>
              <a:t>TEXT</a:t>
            </a:r>
            <a:r>
              <a:rPr sz="1100" b="1" spc="-70" dirty="0">
                <a:latin typeface="Arial"/>
                <a:cs typeface="Arial"/>
              </a:rPr>
              <a:t> </a:t>
            </a:r>
            <a:r>
              <a:rPr sz="1100" b="1" spc="-165" dirty="0">
                <a:latin typeface="Arial"/>
                <a:cs typeface="Arial"/>
              </a:rPr>
              <a:t>BOOKS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923667" y="811530"/>
            <a:ext cx="719455" cy="0"/>
          </a:xfrm>
          <a:custGeom>
            <a:avLst/>
            <a:gdLst/>
            <a:ahLst/>
            <a:cxnLst/>
            <a:rect l="l" t="t" r="r" b="b"/>
            <a:pathLst>
              <a:path w="719454">
                <a:moveTo>
                  <a:pt x="0" y="0"/>
                </a:moveTo>
                <a:lnTo>
                  <a:pt x="719328" y="0"/>
                </a:lnTo>
              </a:path>
            </a:pathLst>
          </a:custGeom>
          <a:ln w="16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134995" y="811784"/>
            <a:ext cx="3691254" cy="366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9395" indent="-22669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240029" algn="l"/>
              </a:tabLst>
            </a:pPr>
            <a:r>
              <a:rPr sz="1100" spc="-70" dirty="0">
                <a:latin typeface="Arial"/>
                <a:cs typeface="Arial"/>
              </a:rPr>
              <a:t>Robbins </a:t>
            </a:r>
            <a:r>
              <a:rPr sz="1100" spc="15" dirty="0">
                <a:latin typeface="Arial"/>
                <a:cs typeface="Arial"/>
              </a:rPr>
              <a:t>&amp; </a:t>
            </a:r>
            <a:r>
              <a:rPr sz="1100" spc="-50" dirty="0">
                <a:latin typeface="Arial"/>
                <a:cs typeface="Arial"/>
              </a:rPr>
              <a:t>Cotran, Pathologic </a:t>
            </a:r>
            <a:r>
              <a:rPr sz="1100" spc="-95" dirty="0">
                <a:latin typeface="Arial"/>
                <a:cs typeface="Arial"/>
              </a:rPr>
              <a:t>Basis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80" dirty="0">
                <a:latin typeface="Arial"/>
                <a:cs typeface="Arial"/>
              </a:rPr>
              <a:t>Disease, </a:t>
            </a:r>
            <a:r>
              <a:rPr sz="1100" spc="-10" dirty="0">
                <a:latin typeface="Arial"/>
                <a:cs typeface="Arial"/>
              </a:rPr>
              <a:t>9th</a:t>
            </a:r>
            <a:r>
              <a:rPr sz="1100" spc="-17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edition.</a:t>
            </a:r>
            <a:endParaRPr sz="1100">
              <a:latin typeface="Arial"/>
              <a:cs typeface="Arial"/>
            </a:endParaRPr>
          </a:p>
          <a:p>
            <a:pPr marL="239395" indent="-226695">
              <a:lnSpc>
                <a:spcPct val="100000"/>
              </a:lnSpc>
              <a:spcBef>
                <a:spcPts val="40"/>
              </a:spcBef>
              <a:buAutoNum type="arabicPeriod"/>
              <a:tabLst>
                <a:tab pos="240029" algn="l"/>
              </a:tabLst>
            </a:pPr>
            <a:r>
              <a:rPr sz="1100" spc="-75" dirty="0">
                <a:latin typeface="Arial"/>
                <a:cs typeface="Arial"/>
              </a:rPr>
              <a:t>Rapid </a:t>
            </a:r>
            <a:r>
              <a:rPr sz="1100" spc="-70" dirty="0">
                <a:latin typeface="Arial"/>
                <a:cs typeface="Arial"/>
              </a:rPr>
              <a:t>Review </a:t>
            </a:r>
            <a:r>
              <a:rPr sz="1100" spc="-55" dirty="0">
                <a:latin typeface="Arial"/>
                <a:cs typeface="Arial"/>
              </a:rPr>
              <a:t>Pathology, </a:t>
            </a:r>
            <a:r>
              <a:rPr sz="1100" spc="-10" dirty="0">
                <a:latin typeface="Arial"/>
                <a:cs typeface="Arial"/>
              </a:rPr>
              <a:t>4th </a:t>
            </a:r>
            <a:r>
              <a:rPr sz="1100" spc="-15" dirty="0">
                <a:latin typeface="Arial"/>
                <a:cs typeface="Arial"/>
              </a:rPr>
              <a:t>edition </a:t>
            </a:r>
            <a:r>
              <a:rPr sz="1100" spc="-60" dirty="0">
                <a:latin typeface="Arial"/>
                <a:cs typeface="Arial"/>
              </a:rPr>
              <a:t>by </a:t>
            </a:r>
            <a:r>
              <a:rPr sz="1100" spc="-60" dirty="0">
                <a:latin typeface="Arial"/>
                <a:cs typeface="Arial"/>
                <a:hlinkClick r:id="rId2"/>
              </a:rPr>
              <a:t>Edward </a:t>
            </a:r>
            <a:r>
              <a:rPr sz="1100" spc="-100" dirty="0">
                <a:latin typeface="Arial"/>
                <a:cs typeface="Arial"/>
                <a:hlinkClick r:id="rId2"/>
              </a:rPr>
              <a:t>F. </a:t>
            </a:r>
            <a:r>
              <a:rPr sz="1100" spc="-55" dirty="0">
                <a:latin typeface="Arial"/>
                <a:cs typeface="Arial"/>
                <a:hlinkClick r:id="rId2"/>
              </a:rPr>
              <a:t>Goljan</a:t>
            </a:r>
            <a:r>
              <a:rPr sz="1100" spc="-70" dirty="0">
                <a:latin typeface="Arial"/>
                <a:cs typeface="Arial"/>
                <a:hlinkClick r:id="rId2"/>
              </a:rPr>
              <a:t> </a:t>
            </a:r>
            <a:r>
              <a:rPr sz="1100" spc="-50" dirty="0">
                <a:latin typeface="Arial"/>
                <a:cs typeface="Arial"/>
                <a:hlinkClick r:id="rId2"/>
              </a:rPr>
              <a:t>MD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25956" y="662940"/>
            <a:ext cx="1891664" cy="0"/>
          </a:xfrm>
          <a:custGeom>
            <a:avLst/>
            <a:gdLst/>
            <a:ahLst/>
            <a:cxnLst/>
            <a:rect l="l" t="t" r="r" b="b"/>
            <a:pathLst>
              <a:path w="1891664">
                <a:moveTo>
                  <a:pt x="0" y="0"/>
                </a:moveTo>
                <a:lnTo>
                  <a:pt x="189153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923667" y="662940"/>
            <a:ext cx="4298315" cy="0"/>
          </a:xfrm>
          <a:custGeom>
            <a:avLst/>
            <a:gdLst/>
            <a:ahLst/>
            <a:cxnLst/>
            <a:rect l="l" t="t" r="r" b="b"/>
            <a:pathLst>
              <a:path w="4298315">
                <a:moveTo>
                  <a:pt x="0" y="0"/>
                </a:moveTo>
                <a:lnTo>
                  <a:pt x="429831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923667" y="1500632"/>
            <a:ext cx="608330" cy="0"/>
          </a:xfrm>
          <a:custGeom>
            <a:avLst/>
            <a:gdLst/>
            <a:ahLst/>
            <a:cxnLst/>
            <a:rect l="l" t="t" r="r" b="b"/>
            <a:pathLst>
              <a:path w="608329">
                <a:moveTo>
                  <a:pt x="0" y="0"/>
                </a:moveTo>
                <a:lnTo>
                  <a:pt x="608076" y="0"/>
                </a:lnTo>
              </a:path>
            </a:pathLst>
          </a:custGeom>
          <a:ln w="16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923667" y="1352041"/>
            <a:ext cx="4298315" cy="0"/>
          </a:xfrm>
          <a:custGeom>
            <a:avLst/>
            <a:gdLst/>
            <a:ahLst/>
            <a:cxnLst/>
            <a:rect l="l" t="t" r="r" b="b"/>
            <a:pathLst>
              <a:path w="4298315">
                <a:moveTo>
                  <a:pt x="0" y="0"/>
                </a:moveTo>
                <a:lnTo>
                  <a:pt x="429831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25956" y="1972310"/>
            <a:ext cx="1891664" cy="177165"/>
          </a:xfrm>
          <a:custGeom>
            <a:avLst/>
            <a:gdLst/>
            <a:ahLst/>
            <a:cxnLst/>
            <a:rect l="l" t="t" r="r" b="b"/>
            <a:pathLst>
              <a:path w="1891664" h="177164">
                <a:moveTo>
                  <a:pt x="0" y="176783"/>
                </a:moveTo>
                <a:lnTo>
                  <a:pt x="1891538" y="176783"/>
                </a:lnTo>
                <a:lnTo>
                  <a:pt x="1891538" y="0"/>
                </a:lnTo>
                <a:lnTo>
                  <a:pt x="0" y="0"/>
                </a:lnTo>
                <a:lnTo>
                  <a:pt x="0" y="17678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25956" y="2319782"/>
            <a:ext cx="1891664" cy="177165"/>
          </a:xfrm>
          <a:custGeom>
            <a:avLst/>
            <a:gdLst/>
            <a:ahLst/>
            <a:cxnLst/>
            <a:rect l="l" t="t" r="r" b="b"/>
            <a:pathLst>
              <a:path w="1891664" h="177164">
                <a:moveTo>
                  <a:pt x="0" y="176784"/>
                </a:moveTo>
                <a:lnTo>
                  <a:pt x="1891538" y="176784"/>
                </a:lnTo>
                <a:lnTo>
                  <a:pt x="1891538" y="0"/>
                </a:lnTo>
                <a:lnTo>
                  <a:pt x="0" y="0"/>
                </a:lnTo>
                <a:lnTo>
                  <a:pt x="0" y="176784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25956" y="2149094"/>
            <a:ext cx="1891664" cy="170815"/>
          </a:xfrm>
          <a:custGeom>
            <a:avLst/>
            <a:gdLst/>
            <a:ahLst/>
            <a:cxnLst/>
            <a:rect l="l" t="t" r="r" b="b"/>
            <a:pathLst>
              <a:path w="1891664" h="170814">
                <a:moveTo>
                  <a:pt x="0" y="170688"/>
                </a:moveTo>
                <a:lnTo>
                  <a:pt x="1891538" y="170688"/>
                </a:lnTo>
                <a:lnTo>
                  <a:pt x="1891538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670050" y="2128773"/>
            <a:ext cx="69405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145" dirty="0">
                <a:latin typeface="Arial"/>
                <a:cs typeface="Arial"/>
              </a:rPr>
              <a:t>PEDIATRICS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923667" y="2312161"/>
            <a:ext cx="4298315" cy="184785"/>
          </a:xfrm>
          <a:custGeom>
            <a:avLst/>
            <a:gdLst/>
            <a:ahLst/>
            <a:cxnLst/>
            <a:rect l="l" t="t" r="r" b="b"/>
            <a:pathLst>
              <a:path w="4298315" h="184785">
                <a:moveTo>
                  <a:pt x="0" y="184404"/>
                </a:moveTo>
                <a:lnTo>
                  <a:pt x="4298314" y="184404"/>
                </a:lnTo>
                <a:lnTo>
                  <a:pt x="4298314" y="0"/>
                </a:lnTo>
                <a:lnTo>
                  <a:pt x="0" y="0"/>
                </a:lnTo>
                <a:lnTo>
                  <a:pt x="0" y="184404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923667" y="1972310"/>
            <a:ext cx="4298315" cy="169545"/>
          </a:xfrm>
          <a:custGeom>
            <a:avLst/>
            <a:gdLst/>
            <a:ahLst/>
            <a:cxnLst/>
            <a:rect l="l" t="t" r="r" b="b"/>
            <a:pathLst>
              <a:path w="4298315" h="169544">
                <a:moveTo>
                  <a:pt x="0" y="169164"/>
                </a:moveTo>
                <a:lnTo>
                  <a:pt x="4298314" y="169164"/>
                </a:lnTo>
                <a:lnTo>
                  <a:pt x="4298314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906395" y="1331722"/>
            <a:ext cx="3569970" cy="8108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145" dirty="0">
                <a:latin typeface="Arial"/>
                <a:cs typeface="Arial"/>
              </a:rPr>
              <a:t>WEBSITES:</a:t>
            </a:r>
            <a:endParaRPr sz="1100">
              <a:latin typeface="Arial"/>
              <a:cs typeface="Arial"/>
            </a:endParaRPr>
          </a:p>
          <a:p>
            <a:pPr marL="539750" indent="-228600">
              <a:lnSpc>
                <a:spcPts val="1315"/>
              </a:lnSpc>
              <a:spcBef>
                <a:spcPts val="50"/>
              </a:spcBef>
              <a:buAutoNum type="arabicPeriod"/>
              <a:tabLst>
                <a:tab pos="540385" algn="l"/>
              </a:tabLst>
            </a:pPr>
            <a:r>
              <a:rPr sz="1650" spc="-30" baseline="2525" dirty="0">
                <a:latin typeface="Arial"/>
                <a:cs typeface="Arial"/>
                <a:hlinkClick r:id="rId3"/>
              </a:rPr>
              <a:t>http://library.med.utah.edu/WebPath/webpath.html</a:t>
            </a:r>
            <a:endParaRPr sz="1650" baseline="2525">
              <a:latin typeface="Arial"/>
              <a:cs typeface="Arial"/>
            </a:endParaRPr>
          </a:p>
          <a:p>
            <a:pPr marL="539750" indent="-228600">
              <a:lnSpc>
                <a:spcPts val="1315"/>
              </a:lnSpc>
              <a:buAutoNum type="arabicPeriod"/>
              <a:tabLst>
                <a:tab pos="540385" algn="l"/>
              </a:tabLst>
            </a:pPr>
            <a:r>
              <a:rPr sz="1100" spc="-10" dirty="0">
                <a:latin typeface="Arial"/>
                <a:cs typeface="Arial"/>
                <a:hlinkClick r:id="rId4"/>
              </a:rPr>
              <a:t>http://www.pathologyatlas.ro/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1100" b="1" spc="-155" dirty="0">
                <a:latin typeface="Arial"/>
                <a:cs typeface="Arial"/>
              </a:rPr>
              <a:t>TEXT</a:t>
            </a:r>
            <a:r>
              <a:rPr sz="1100" b="1" spc="-70" dirty="0">
                <a:latin typeface="Arial"/>
                <a:cs typeface="Arial"/>
              </a:rPr>
              <a:t> </a:t>
            </a:r>
            <a:r>
              <a:rPr sz="1100" b="1" spc="-140" dirty="0">
                <a:latin typeface="Arial"/>
                <a:cs typeface="Arial"/>
              </a:rPr>
              <a:t>BOOK: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923667" y="2117851"/>
            <a:ext cx="685800" cy="0"/>
          </a:xfrm>
          <a:custGeom>
            <a:avLst/>
            <a:gdLst/>
            <a:ahLst/>
            <a:cxnLst/>
            <a:rect l="l" t="t" r="r" b="b"/>
            <a:pathLst>
              <a:path w="685800">
                <a:moveTo>
                  <a:pt x="0" y="0"/>
                </a:moveTo>
                <a:lnTo>
                  <a:pt x="685800" y="0"/>
                </a:lnTo>
              </a:path>
            </a:pathLst>
          </a:custGeom>
          <a:ln w="16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923667" y="2141473"/>
            <a:ext cx="4298315" cy="170815"/>
          </a:xfrm>
          <a:custGeom>
            <a:avLst/>
            <a:gdLst/>
            <a:ahLst/>
            <a:cxnLst/>
            <a:rect l="l" t="t" r="r" b="b"/>
            <a:pathLst>
              <a:path w="4298315" h="170814">
                <a:moveTo>
                  <a:pt x="0" y="170688"/>
                </a:moveTo>
                <a:lnTo>
                  <a:pt x="4298314" y="170688"/>
                </a:lnTo>
                <a:lnTo>
                  <a:pt x="4298314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139567" y="2121154"/>
            <a:ext cx="274510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40" dirty="0">
                <a:latin typeface="Arial"/>
                <a:cs typeface="Arial"/>
              </a:rPr>
              <a:t>1. </a:t>
            </a:r>
            <a:r>
              <a:rPr sz="1100" spc="-90" dirty="0">
                <a:latin typeface="Arial"/>
                <a:cs typeface="Arial"/>
              </a:rPr>
              <a:t>Basis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0" dirty="0">
                <a:latin typeface="Arial"/>
                <a:cs typeface="Arial"/>
              </a:rPr>
              <a:t>Pediatrics </a:t>
            </a:r>
            <a:r>
              <a:rPr sz="1100" spc="-20" dirty="0">
                <a:latin typeface="Arial"/>
                <a:cs typeface="Arial"/>
              </a:rPr>
              <a:t>(8</a:t>
            </a:r>
            <a:r>
              <a:rPr sz="1050" spc="-30" baseline="31746" dirty="0">
                <a:latin typeface="Arial"/>
                <a:cs typeface="Arial"/>
              </a:rPr>
              <a:t>th </a:t>
            </a:r>
            <a:r>
              <a:rPr sz="1100" spc="-35" dirty="0">
                <a:latin typeface="Arial"/>
                <a:cs typeface="Arial"/>
              </a:rPr>
              <a:t>Edition </a:t>
            </a:r>
            <a:r>
              <a:rPr sz="1100" spc="-75" dirty="0">
                <a:latin typeface="Arial"/>
                <a:cs typeface="Arial"/>
              </a:rPr>
              <a:t>Pervez</a:t>
            </a:r>
            <a:r>
              <a:rPr sz="1100" spc="-18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Akbar)</a:t>
            </a:r>
            <a:endParaRPr sz="11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025956" y="1969261"/>
            <a:ext cx="1891664" cy="0"/>
          </a:xfrm>
          <a:custGeom>
            <a:avLst/>
            <a:gdLst/>
            <a:ahLst/>
            <a:cxnLst/>
            <a:rect l="l" t="t" r="r" b="b"/>
            <a:pathLst>
              <a:path w="1891664">
                <a:moveTo>
                  <a:pt x="0" y="0"/>
                </a:moveTo>
                <a:lnTo>
                  <a:pt x="189153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923667" y="1969261"/>
            <a:ext cx="4298315" cy="0"/>
          </a:xfrm>
          <a:custGeom>
            <a:avLst/>
            <a:gdLst/>
            <a:ahLst/>
            <a:cxnLst/>
            <a:rect l="l" t="t" r="r" b="b"/>
            <a:pathLst>
              <a:path w="4298315">
                <a:moveTo>
                  <a:pt x="0" y="0"/>
                </a:moveTo>
                <a:lnTo>
                  <a:pt x="429831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500886" y="2738373"/>
            <a:ext cx="1029969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145" dirty="0">
                <a:latin typeface="Arial"/>
                <a:cs typeface="Arial"/>
              </a:rPr>
              <a:t>PHARMACOLOGY</a:t>
            </a:r>
            <a:endParaRPr sz="11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906395" y="2469235"/>
            <a:ext cx="2987675" cy="55308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242570" indent="-229870">
              <a:lnSpc>
                <a:spcPct val="100000"/>
              </a:lnSpc>
              <a:spcBef>
                <a:spcPts val="180"/>
              </a:spcBef>
              <a:buAutoNum type="alphaUcPeriod"/>
              <a:tabLst>
                <a:tab pos="243204" algn="l"/>
              </a:tabLst>
            </a:pPr>
            <a:r>
              <a:rPr sz="1100" b="1" u="heavy" spc="-1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TEXT</a:t>
            </a:r>
            <a:r>
              <a:rPr sz="1100" b="1" u="heavy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00" b="1" u="heavy" spc="-1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BOOKS</a:t>
            </a:r>
            <a:endParaRPr sz="1100">
              <a:latin typeface="Arial"/>
              <a:cs typeface="Arial"/>
            </a:endParaRPr>
          </a:p>
          <a:p>
            <a:pPr marL="506095" lvl="1" indent="-226695">
              <a:lnSpc>
                <a:spcPct val="100000"/>
              </a:lnSpc>
              <a:spcBef>
                <a:spcPts val="85"/>
              </a:spcBef>
              <a:buAutoNum type="arabicPeriod"/>
              <a:tabLst>
                <a:tab pos="506730" algn="l"/>
              </a:tabLst>
            </a:pPr>
            <a:r>
              <a:rPr sz="1100" spc="-35" dirty="0">
                <a:latin typeface="Arial"/>
                <a:cs typeface="Arial"/>
              </a:rPr>
              <a:t>Lippincot </a:t>
            </a:r>
            <a:r>
              <a:rPr sz="1100" spc="-25" dirty="0">
                <a:latin typeface="Arial"/>
                <a:cs typeface="Arial"/>
              </a:rPr>
              <a:t>Illustrated</a:t>
            </a:r>
            <a:r>
              <a:rPr sz="1100" spc="-9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Pharmacology</a:t>
            </a:r>
            <a:endParaRPr sz="1100">
              <a:latin typeface="Arial"/>
              <a:cs typeface="Arial"/>
            </a:endParaRPr>
          </a:p>
          <a:p>
            <a:pPr marL="513715" lvl="1" indent="-234315">
              <a:lnSpc>
                <a:spcPct val="100000"/>
              </a:lnSpc>
              <a:spcBef>
                <a:spcPts val="25"/>
              </a:spcBef>
              <a:buAutoNum type="arabicPeriod"/>
              <a:tabLst>
                <a:tab pos="513715" algn="l"/>
                <a:tab pos="514350" algn="l"/>
              </a:tabLst>
            </a:pPr>
            <a:r>
              <a:rPr sz="1100" spc="-90" dirty="0">
                <a:latin typeface="Arial"/>
                <a:cs typeface="Arial"/>
              </a:rPr>
              <a:t>Basic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50" dirty="0">
                <a:latin typeface="Arial"/>
                <a:cs typeface="Arial"/>
              </a:rPr>
              <a:t>Clinical </a:t>
            </a:r>
            <a:r>
              <a:rPr sz="1100" spc="-60" dirty="0">
                <a:latin typeface="Arial"/>
                <a:cs typeface="Arial"/>
              </a:rPr>
              <a:t>Pharmacology </a:t>
            </a:r>
            <a:r>
              <a:rPr sz="1100" spc="-45" dirty="0">
                <a:latin typeface="Arial"/>
                <a:cs typeface="Arial"/>
              </a:rPr>
              <a:t>by </a:t>
            </a:r>
            <a:r>
              <a:rPr sz="1100" spc="-70" dirty="0">
                <a:latin typeface="Arial"/>
                <a:cs typeface="Arial"/>
              </a:rPr>
              <a:t>Katzung</a:t>
            </a:r>
            <a:endParaRPr sz="11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025956" y="2499614"/>
            <a:ext cx="1891664" cy="0"/>
          </a:xfrm>
          <a:custGeom>
            <a:avLst/>
            <a:gdLst/>
            <a:ahLst/>
            <a:cxnLst/>
            <a:rect l="l" t="t" r="r" b="b"/>
            <a:pathLst>
              <a:path w="1891664">
                <a:moveTo>
                  <a:pt x="0" y="0"/>
                </a:moveTo>
                <a:lnTo>
                  <a:pt x="189153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923667" y="2499614"/>
            <a:ext cx="4298315" cy="0"/>
          </a:xfrm>
          <a:custGeom>
            <a:avLst/>
            <a:gdLst/>
            <a:ahLst/>
            <a:cxnLst/>
            <a:rect l="l" t="t" r="r" b="b"/>
            <a:pathLst>
              <a:path w="4298315">
                <a:moveTo>
                  <a:pt x="0" y="0"/>
                </a:moveTo>
                <a:lnTo>
                  <a:pt x="429831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025956" y="3193414"/>
            <a:ext cx="1891664" cy="481965"/>
          </a:xfrm>
          <a:custGeom>
            <a:avLst/>
            <a:gdLst/>
            <a:ahLst/>
            <a:cxnLst/>
            <a:rect l="l" t="t" r="r" b="b"/>
            <a:pathLst>
              <a:path w="1891664" h="481964">
                <a:moveTo>
                  <a:pt x="0" y="481583"/>
                </a:moveTo>
                <a:lnTo>
                  <a:pt x="1891538" y="481583"/>
                </a:lnTo>
                <a:lnTo>
                  <a:pt x="1891538" y="0"/>
                </a:lnTo>
                <a:lnTo>
                  <a:pt x="0" y="0"/>
                </a:lnTo>
                <a:lnTo>
                  <a:pt x="0" y="48158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025956" y="3845686"/>
            <a:ext cx="1891664" cy="483234"/>
          </a:xfrm>
          <a:custGeom>
            <a:avLst/>
            <a:gdLst/>
            <a:ahLst/>
            <a:cxnLst/>
            <a:rect l="l" t="t" r="r" b="b"/>
            <a:pathLst>
              <a:path w="1891664" h="483235">
                <a:moveTo>
                  <a:pt x="0" y="483108"/>
                </a:moveTo>
                <a:lnTo>
                  <a:pt x="1891538" y="483108"/>
                </a:lnTo>
                <a:lnTo>
                  <a:pt x="1891538" y="0"/>
                </a:lnTo>
                <a:lnTo>
                  <a:pt x="0" y="0"/>
                </a:lnTo>
                <a:lnTo>
                  <a:pt x="0" y="483108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025956" y="3674998"/>
            <a:ext cx="1891664" cy="170815"/>
          </a:xfrm>
          <a:custGeom>
            <a:avLst/>
            <a:gdLst/>
            <a:ahLst/>
            <a:cxnLst/>
            <a:rect l="l" t="t" r="r" b="b"/>
            <a:pathLst>
              <a:path w="1891664" h="170814">
                <a:moveTo>
                  <a:pt x="0" y="170687"/>
                </a:moveTo>
                <a:lnTo>
                  <a:pt x="1891538" y="170687"/>
                </a:lnTo>
                <a:lnTo>
                  <a:pt x="1891538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584705" y="3654678"/>
            <a:ext cx="77343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145" dirty="0">
                <a:latin typeface="Arial"/>
                <a:cs typeface="Arial"/>
              </a:rPr>
              <a:t>PHYSIOLOGY</a:t>
            </a:r>
            <a:endParaRPr sz="11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923667" y="4212971"/>
            <a:ext cx="4298315" cy="116205"/>
          </a:xfrm>
          <a:custGeom>
            <a:avLst/>
            <a:gdLst/>
            <a:ahLst/>
            <a:cxnLst/>
            <a:rect l="l" t="t" r="r" b="b"/>
            <a:pathLst>
              <a:path w="4298315" h="116204">
                <a:moveTo>
                  <a:pt x="0" y="115824"/>
                </a:moveTo>
                <a:lnTo>
                  <a:pt x="4298314" y="115824"/>
                </a:lnTo>
                <a:lnTo>
                  <a:pt x="4298314" y="0"/>
                </a:lnTo>
                <a:lnTo>
                  <a:pt x="0" y="0"/>
                </a:lnTo>
                <a:lnTo>
                  <a:pt x="0" y="115824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923667" y="3193414"/>
            <a:ext cx="4298315" cy="167640"/>
          </a:xfrm>
          <a:custGeom>
            <a:avLst/>
            <a:gdLst/>
            <a:ahLst/>
            <a:cxnLst/>
            <a:rect l="l" t="t" r="r" b="b"/>
            <a:pathLst>
              <a:path w="4298315" h="167639">
                <a:moveTo>
                  <a:pt x="0" y="167640"/>
                </a:moveTo>
                <a:lnTo>
                  <a:pt x="4298314" y="167640"/>
                </a:lnTo>
                <a:lnTo>
                  <a:pt x="4298314" y="0"/>
                </a:lnTo>
                <a:lnTo>
                  <a:pt x="0" y="0"/>
                </a:lnTo>
                <a:lnTo>
                  <a:pt x="0" y="16764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2906395" y="3168523"/>
            <a:ext cx="9467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70" dirty="0">
                <a:latin typeface="Arial"/>
                <a:cs typeface="Arial"/>
              </a:rPr>
              <a:t>A.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u="heavy" spc="-1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TEXTBOOKS</a:t>
            </a:r>
            <a:endParaRPr sz="11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923667" y="3361054"/>
            <a:ext cx="4298315" cy="169545"/>
          </a:xfrm>
          <a:custGeom>
            <a:avLst/>
            <a:gdLst/>
            <a:ahLst/>
            <a:cxnLst/>
            <a:rect l="l" t="t" r="r" b="b"/>
            <a:pathLst>
              <a:path w="4298315" h="169545">
                <a:moveTo>
                  <a:pt x="0" y="169164"/>
                </a:moveTo>
                <a:lnTo>
                  <a:pt x="4298314" y="169164"/>
                </a:lnTo>
                <a:lnTo>
                  <a:pt x="4298314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923667" y="3530219"/>
            <a:ext cx="4298315" cy="170815"/>
          </a:xfrm>
          <a:custGeom>
            <a:avLst/>
            <a:gdLst/>
            <a:ahLst/>
            <a:cxnLst/>
            <a:rect l="l" t="t" r="r" b="b"/>
            <a:pathLst>
              <a:path w="4298315" h="170814">
                <a:moveTo>
                  <a:pt x="0" y="170687"/>
                </a:moveTo>
                <a:lnTo>
                  <a:pt x="4298314" y="170687"/>
                </a:lnTo>
                <a:lnTo>
                  <a:pt x="4298314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923667" y="3700907"/>
            <a:ext cx="4298315" cy="170815"/>
          </a:xfrm>
          <a:custGeom>
            <a:avLst/>
            <a:gdLst/>
            <a:ahLst/>
            <a:cxnLst/>
            <a:rect l="l" t="t" r="r" b="b"/>
            <a:pathLst>
              <a:path w="4298315" h="170814">
                <a:moveTo>
                  <a:pt x="0" y="170687"/>
                </a:moveTo>
                <a:lnTo>
                  <a:pt x="4298314" y="170687"/>
                </a:lnTo>
                <a:lnTo>
                  <a:pt x="4298314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923667" y="3871595"/>
            <a:ext cx="4298315" cy="170815"/>
          </a:xfrm>
          <a:custGeom>
            <a:avLst/>
            <a:gdLst/>
            <a:ahLst/>
            <a:cxnLst/>
            <a:rect l="l" t="t" r="r" b="b"/>
            <a:pathLst>
              <a:path w="4298315" h="170814">
                <a:moveTo>
                  <a:pt x="0" y="170687"/>
                </a:moveTo>
                <a:lnTo>
                  <a:pt x="4298314" y="170687"/>
                </a:lnTo>
                <a:lnTo>
                  <a:pt x="4298314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923667" y="4042283"/>
            <a:ext cx="4298315" cy="170815"/>
          </a:xfrm>
          <a:custGeom>
            <a:avLst/>
            <a:gdLst/>
            <a:ahLst/>
            <a:cxnLst/>
            <a:rect l="l" t="t" r="r" b="b"/>
            <a:pathLst>
              <a:path w="4298315" h="170814">
                <a:moveTo>
                  <a:pt x="0" y="170687"/>
                </a:moveTo>
                <a:lnTo>
                  <a:pt x="4298314" y="170687"/>
                </a:lnTo>
                <a:lnTo>
                  <a:pt x="4298314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3205098" y="3339210"/>
            <a:ext cx="3192780" cy="876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9395" indent="-22669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240029" algn="l"/>
              </a:tabLst>
            </a:pPr>
            <a:r>
              <a:rPr sz="1100" spc="-50" dirty="0">
                <a:latin typeface="Arial"/>
                <a:cs typeface="Arial"/>
              </a:rPr>
              <a:t>Textbook Of </a:t>
            </a:r>
            <a:r>
              <a:rPr sz="1100" spc="-35" dirty="0">
                <a:latin typeface="Arial"/>
                <a:cs typeface="Arial"/>
              </a:rPr>
              <a:t>Medical </a:t>
            </a:r>
            <a:r>
              <a:rPr sz="1100" spc="-65" dirty="0">
                <a:latin typeface="Arial"/>
                <a:cs typeface="Arial"/>
              </a:rPr>
              <a:t>Physiology </a:t>
            </a:r>
            <a:r>
              <a:rPr sz="1100" spc="-55" dirty="0">
                <a:latin typeface="Arial"/>
                <a:cs typeface="Arial"/>
              </a:rPr>
              <a:t>by </a:t>
            </a:r>
            <a:r>
              <a:rPr sz="1100" spc="-45" dirty="0">
                <a:latin typeface="Arial"/>
                <a:cs typeface="Arial"/>
              </a:rPr>
              <a:t>Guyton </a:t>
            </a:r>
            <a:r>
              <a:rPr sz="1100" spc="-60" dirty="0">
                <a:latin typeface="Arial"/>
                <a:cs typeface="Arial"/>
              </a:rPr>
              <a:t>And</a:t>
            </a:r>
            <a:r>
              <a:rPr sz="1100" spc="-12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Hall</a:t>
            </a:r>
            <a:endParaRPr sz="1100">
              <a:latin typeface="Arial"/>
              <a:cs typeface="Arial"/>
            </a:endParaRPr>
          </a:p>
          <a:p>
            <a:pPr marL="239395" indent="-226695">
              <a:lnSpc>
                <a:spcPct val="100000"/>
              </a:lnSpc>
              <a:spcBef>
                <a:spcPts val="25"/>
              </a:spcBef>
              <a:buAutoNum type="arabicPeriod"/>
              <a:tabLst>
                <a:tab pos="240029" algn="l"/>
              </a:tabLst>
            </a:pPr>
            <a:r>
              <a:rPr sz="1100" spc="-80" dirty="0">
                <a:latin typeface="Arial"/>
                <a:cs typeface="Arial"/>
              </a:rPr>
              <a:t>Ganong </a:t>
            </a:r>
            <a:r>
              <a:rPr sz="1100" spc="30" dirty="0">
                <a:latin typeface="Arial"/>
                <a:cs typeface="Arial"/>
              </a:rPr>
              <a:t>‘ </a:t>
            </a:r>
            <a:r>
              <a:rPr sz="1100" spc="-229" dirty="0">
                <a:latin typeface="Arial"/>
                <a:cs typeface="Arial"/>
              </a:rPr>
              <a:t>S </a:t>
            </a:r>
            <a:r>
              <a:rPr sz="1100" spc="-70" dirty="0">
                <a:latin typeface="Arial"/>
                <a:cs typeface="Arial"/>
              </a:rPr>
              <a:t>Review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35" dirty="0">
                <a:latin typeface="Arial"/>
                <a:cs typeface="Arial"/>
              </a:rPr>
              <a:t>Medical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Physiology</a:t>
            </a:r>
            <a:endParaRPr sz="1100">
              <a:latin typeface="Arial"/>
              <a:cs typeface="Arial"/>
            </a:endParaRPr>
          </a:p>
          <a:p>
            <a:pPr marL="239395" indent="-226695">
              <a:lnSpc>
                <a:spcPct val="100000"/>
              </a:lnSpc>
              <a:spcBef>
                <a:spcPts val="25"/>
              </a:spcBef>
              <a:buAutoNum type="arabicPeriod"/>
              <a:tabLst>
                <a:tab pos="240029" algn="l"/>
              </a:tabLst>
            </a:pPr>
            <a:r>
              <a:rPr sz="1100" spc="-65" dirty="0">
                <a:latin typeface="Arial"/>
                <a:cs typeface="Arial"/>
              </a:rPr>
              <a:t>Human </a:t>
            </a:r>
            <a:r>
              <a:rPr sz="1100" spc="-60" dirty="0">
                <a:latin typeface="Arial"/>
                <a:cs typeface="Arial"/>
              </a:rPr>
              <a:t>Physiology </a:t>
            </a:r>
            <a:r>
              <a:rPr sz="1100" spc="-45" dirty="0">
                <a:latin typeface="Arial"/>
                <a:cs typeface="Arial"/>
              </a:rPr>
              <a:t>by </a:t>
            </a:r>
            <a:r>
              <a:rPr sz="1100" spc="-60" dirty="0">
                <a:latin typeface="Arial"/>
                <a:cs typeface="Arial"/>
              </a:rPr>
              <a:t>Lauralee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Sherwood</a:t>
            </a:r>
            <a:endParaRPr sz="1100">
              <a:latin typeface="Arial"/>
              <a:cs typeface="Arial"/>
            </a:endParaRPr>
          </a:p>
          <a:p>
            <a:pPr marL="239395" indent="-226695">
              <a:lnSpc>
                <a:spcPct val="100000"/>
              </a:lnSpc>
              <a:spcBef>
                <a:spcPts val="25"/>
              </a:spcBef>
              <a:buAutoNum type="arabicPeriod"/>
              <a:tabLst>
                <a:tab pos="240029" algn="l"/>
              </a:tabLst>
            </a:pPr>
            <a:r>
              <a:rPr sz="1100" spc="-60" dirty="0">
                <a:latin typeface="Arial"/>
                <a:cs typeface="Arial"/>
              </a:rPr>
              <a:t>Berne </a:t>
            </a:r>
            <a:r>
              <a:rPr sz="1100" spc="15" dirty="0">
                <a:latin typeface="Arial"/>
                <a:cs typeface="Arial"/>
              </a:rPr>
              <a:t>&amp; </a:t>
            </a:r>
            <a:r>
              <a:rPr sz="1100" spc="-90" dirty="0">
                <a:latin typeface="Arial"/>
                <a:cs typeface="Arial"/>
              </a:rPr>
              <a:t>Levy</a:t>
            </a:r>
            <a:r>
              <a:rPr sz="1100" spc="-14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Physiology</a:t>
            </a:r>
            <a:endParaRPr sz="1100">
              <a:latin typeface="Arial"/>
              <a:cs typeface="Arial"/>
            </a:endParaRPr>
          </a:p>
          <a:p>
            <a:pPr marL="239395" indent="-226695">
              <a:lnSpc>
                <a:spcPct val="100000"/>
              </a:lnSpc>
              <a:spcBef>
                <a:spcPts val="25"/>
              </a:spcBef>
              <a:buAutoNum type="arabicPeriod"/>
              <a:tabLst>
                <a:tab pos="240029" algn="l"/>
              </a:tabLst>
            </a:pPr>
            <a:r>
              <a:rPr sz="1100" spc="-70" dirty="0">
                <a:latin typeface="Arial"/>
                <a:cs typeface="Arial"/>
              </a:rPr>
              <a:t>Best </a:t>
            </a:r>
            <a:r>
              <a:rPr sz="1100" spc="15" dirty="0">
                <a:latin typeface="Arial"/>
                <a:cs typeface="Arial"/>
              </a:rPr>
              <a:t>&amp; </a:t>
            </a:r>
            <a:r>
              <a:rPr sz="1100" spc="-55" dirty="0">
                <a:latin typeface="Arial"/>
                <a:cs typeface="Arial"/>
              </a:rPr>
              <a:t>Taylor Physiological </a:t>
            </a:r>
            <a:r>
              <a:rPr sz="1100" spc="-90" dirty="0">
                <a:latin typeface="Arial"/>
                <a:cs typeface="Arial"/>
              </a:rPr>
              <a:t>Basis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22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Medical </a:t>
            </a:r>
            <a:r>
              <a:rPr sz="1100" spc="-55" dirty="0">
                <a:latin typeface="Arial"/>
                <a:cs typeface="Arial"/>
              </a:rPr>
              <a:t>Practice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025956" y="3188842"/>
            <a:ext cx="1891664" cy="0"/>
          </a:xfrm>
          <a:custGeom>
            <a:avLst/>
            <a:gdLst/>
            <a:ahLst/>
            <a:cxnLst/>
            <a:rect l="l" t="t" r="r" b="b"/>
            <a:pathLst>
              <a:path w="1891664">
                <a:moveTo>
                  <a:pt x="0" y="0"/>
                </a:moveTo>
                <a:lnTo>
                  <a:pt x="189153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923667" y="3188842"/>
            <a:ext cx="4298315" cy="0"/>
          </a:xfrm>
          <a:custGeom>
            <a:avLst/>
            <a:gdLst/>
            <a:ahLst/>
            <a:cxnLst/>
            <a:rect l="l" t="t" r="r" b="b"/>
            <a:pathLst>
              <a:path w="4298315">
                <a:moveTo>
                  <a:pt x="0" y="0"/>
                </a:moveTo>
                <a:lnTo>
                  <a:pt x="429831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022908" y="659891"/>
            <a:ext cx="0" cy="3675379"/>
          </a:xfrm>
          <a:custGeom>
            <a:avLst/>
            <a:gdLst/>
            <a:ahLst/>
            <a:cxnLst/>
            <a:rect l="l" t="t" r="r" b="b"/>
            <a:pathLst>
              <a:path h="3675379">
                <a:moveTo>
                  <a:pt x="0" y="0"/>
                </a:moveTo>
                <a:lnTo>
                  <a:pt x="0" y="3674998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025956" y="4331842"/>
            <a:ext cx="1891664" cy="0"/>
          </a:xfrm>
          <a:custGeom>
            <a:avLst/>
            <a:gdLst/>
            <a:ahLst/>
            <a:cxnLst/>
            <a:rect l="l" t="t" r="r" b="b"/>
            <a:pathLst>
              <a:path w="1891664">
                <a:moveTo>
                  <a:pt x="0" y="0"/>
                </a:moveTo>
                <a:lnTo>
                  <a:pt x="189153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920619" y="659891"/>
            <a:ext cx="0" cy="3675379"/>
          </a:xfrm>
          <a:custGeom>
            <a:avLst/>
            <a:gdLst/>
            <a:ahLst/>
            <a:cxnLst/>
            <a:rect l="l" t="t" r="r" b="b"/>
            <a:pathLst>
              <a:path h="3675379">
                <a:moveTo>
                  <a:pt x="0" y="0"/>
                </a:moveTo>
                <a:lnTo>
                  <a:pt x="0" y="3674998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923667" y="4331842"/>
            <a:ext cx="4298315" cy="0"/>
          </a:xfrm>
          <a:custGeom>
            <a:avLst/>
            <a:gdLst/>
            <a:ahLst/>
            <a:cxnLst/>
            <a:rect l="l" t="t" r="r" b="b"/>
            <a:pathLst>
              <a:path w="4298315">
                <a:moveTo>
                  <a:pt x="0" y="0"/>
                </a:moveTo>
                <a:lnTo>
                  <a:pt x="429831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225029" y="659891"/>
            <a:ext cx="0" cy="3675379"/>
          </a:xfrm>
          <a:custGeom>
            <a:avLst/>
            <a:gdLst/>
            <a:ahLst/>
            <a:cxnLst/>
            <a:rect l="l" t="t" r="r" b="b"/>
            <a:pathLst>
              <a:path h="3675379">
                <a:moveTo>
                  <a:pt x="0" y="0"/>
                </a:moveTo>
                <a:lnTo>
                  <a:pt x="0" y="3674998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084884" y="4684903"/>
            <a:ext cx="23329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ADDITIONAL </a:t>
            </a:r>
            <a:r>
              <a:rPr sz="1200" b="1" u="heavy" spc="-1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LEARNING</a:t>
            </a:r>
            <a:r>
              <a:rPr sz="1200" b="1" u="heavy" spc="-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1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RESOURCES</a:t>
            </a:r>
            <a:r>
              <a:rPr sz="1200" b="1" u="heavy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endParaRPr sz="1200">
              <a:latin typeface="Arial"/>
              <a:cs typeface="Arial"/>
            </a:endParaRPr>
          </a:p>
        </p:txBody>
      </p:sp>
      <p:sp>
        <p:nvSpPr>
          <p:cNvPr id="49" name="object 4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14</a:t>
            </a:fld>
            <a:endParaRPr spc="-55" dirty="0"/>
          </a:p>
        </p:txBody>
      </p:sp>
      <p:graphicFrame>
        <p:nvGraphicFramePr>
          <p:cNvPr id="47" name="object 47"/>
          <p:cNvGraphicFramePr>
            <a:graphicFrameLocks noGrp="1"/>
          </p:cNvGraphicFramePr>
          <p:nvPr/>
        </p:nvGraphicFramePr>
        <p:xfrm>
          <a:off x="1019860" y="5084699"/>
          <a:ext cx="6202679" cy="38874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8014"/>
                <a:gridCol w="4304665"/>
              </a:tblGrid>
              <a:tr h="534670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100" b="1" u="sng" spc="-9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Hands-on </a:t>
                      </a:r>
                      <a:r>
                        <a:rPr sz="1100" b="1" u="sng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Activities/</a:t>
                      </a: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Practical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9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Students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will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be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involved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Practical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sessions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hands-on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activities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that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71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link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Renal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Excretory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module-II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enhance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learning.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b="1" u="sng" spc="-13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Labs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90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Utilize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lab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relate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knowledge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specimens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models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71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available.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sz="1100" b="1" u="sng" spc="-10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Skills</a:t>
                      </a:r>
                      <a:r>
                        <a:rPr sz="1100" b="1" u="sng" spc="-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2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Lab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38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9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Provides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simulators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learn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basic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skills and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procedures.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This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helps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71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build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confidence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when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approaching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patients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real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settings.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26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100" b="1" u="sng" spc="-9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Videos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9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Familiarize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student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procedures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protocols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assist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71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patients.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836930">
                <a:tc>
                  <a:txBody>
                    <a:bodyPr/>
                    <a:lstStyle/>
                    <a:p>
                      <a:pPr marL="659765">
                        <a:lnSpc>
                          <a:spcPts val="1290"/>
                        </a:lnSpc>
                      </a:pPr>
                      <a:r>
                        <a:rPr sz="1100" b="1" u="sng" spc="-8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Computer</a:t>
                      </a: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55904" marR="212090" algn="ctr">
                        <a:lnSpc>
                          <a:spcPct val="151800"/>
                        </a:lnSpc>
                        <a:spcBef>
                          <a:spcPts val="10"/>
                        </a:spcBef>
                      </a:pPr>
                      <a:r>
                        <a:rPr sz="1100" b="1" u="sng" spc="-5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Lab/CDs/DVDs/Internet 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Resources: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90"/>
                        </a:lnSpc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increase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knowledge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motivation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students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through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available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715">
                        <a:lnSpc>
                          <a:spcPct val="151800"/>
                        </a:lnSpc>
                        <a:spcBef>
                          <a:spcPts val="10"/>
                        </a:spcBef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internet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resources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CDs/DVDs.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This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will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be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additional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advantage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meaningful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learning.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81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1100" b="1" u="sng" spc="-8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Self</a:t>
                      </a: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9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Learning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9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Self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Learning is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when students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seek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information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solve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cases,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read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715">
                        <a:lnSpc>
                          <a:spcPct val="1527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through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different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resources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among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peers, and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faculty 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clarify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concepts.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62071" y="426211"/>
            <a:ext cx="410591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80" dirty="0">
                <a:latin typeface="Arial"/>
                <a:cs typeface="Arial"/>
              </a:rPr>
              <a:t>3</a:t>
            </a:r>
            <a:r>
              <a:rPr sz="1050" b="1" i="1" spc="-120" baseline="31746" dirty="0">
                <a:latin typeface="Arial"/>
                <a:cs typeface="Arial"/>
              </a:rPr>
              <a:t>RD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sz="1100" b="1" i="1" spc="-155" smtClean="0">
                <a:latin typeface="Arial"/>
                <a:cs typeface="Arial"/>
              </a:rPr>
              <a:t>RENAL </a:t>
            </a:r>
            <a:r>
              <a:rPr sz="1100" b="1" i="1" spc="-20" dirty="0">
                <a:latin typeface="Arial"/>
                <a:cs typeface="Arial"/>
              </a:rPr>
              <a:t>&amp; </a:t>
            </a:r>
            <a:r>
              <a:rPr sz="1100" b="1" i="1" spc="-165" dirty="0">
                <a:latin typeface="Arial"/>
                <a:cs typeface="Arial"/>
              </a:rPr>
              <a:t>EXCRETORY </a:t>
            </a:r>
            <a:r>
              <a:rPr sz="1100" b="1" i="1" spc="-150" dirty="0">
                <a:latin typeface="Arial"/>
                <a:cs typeface="Arial"/>
              </a:rPr>
              <a:t>SYSTEM </a:t>
            </a:r>
            <a:r>
              <a:rPr sz="1100" b="1" i="1" spc="-10" dirty="0">
                <a:latin typeface="Arial"/>
                <a:cs typeface="Arial"/>
              </a:rPr>
              <a:t>II</a:t>
            </a:r>
            <a:r>
              <a:rPr sz="1100" b="1" i="1" spc="-195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15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920114" y="466725"/>
            <a:ext cx="2417445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1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20876" y="756919"/>
            <a:ext cx="6238240" cy="2300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70" dirty="0">
                <a:latin typeface="Arial"/>
                <a:cs typeface="Arial"/>
              </a:rPr>
              <a:t>ASSESSMENT</a:t>
            </a:r>
            <a:r>
              <a:rPr sz="1200" b="1" spc="-45" dirty="0">
                <a:latin typeface="Arial"/>
                <a:cs typeface="Arial"/>
              </a:rPr>
              <a:t> </a:t>
            </a:r>
            <a:r>
              <a:rPr sz="1200" b="1" spc="-125" dirty="0">
                <a:latin typeface="Arial"/>
                <a:cs typeface="Arial"/>
              </a:rPr>
              <a:t>METHODS: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100" b="1" spc="-70" dirty="0">
                <a:latin typeface="Arial"/>
                <a:cs typeface="Arial"/>
              </a:rPr>
              <a:t>Theory</a:t>
            </a:r>
            <a:r>
              <a:rPr sz="1100" spc="-70" dirty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  <a:p>
            <a:pPr marL="388620" marR="5080" indent="-228600">
              <a:lnSpc>
                <a:spcPct val="116399"/>
              </a:lnSpc>
              <a:spcBef>
                <a:spcPts val="10"/>
              </a:spcBef>
              <a:buFont typeface="Courier New"/>
              <a:buChar char="o"/>
              <a:tabLst>
                <a:tab pos="388620" algn="l"/>
                <a:tab pos="389255" algn="l"/>
              </a:tabLst>
            </a:pPr>
            <a:r>
              <a:rPr sz="1100" b="1" spc="-105" dirty="0">
                <a:latin typeface="Arial"/>
                <a:cs typeface="Arial"/>
              </a:rPr>
              <a:t>Best Choice </a:t>
            </a:r>
            <a:r>
              <a:rPr sz="1100" b="1" spc="-90" dirty="0">
                <a:latin typeface="Arial"/>
                <a:cs typeface="Arial"/>
              </a:rPr>
              <a:t>Questions </a:t>
            </a:r>
            <a:r>
              <a:rPr sz="1100" b="1" spc="-125" dirty="0">
                <a:latin typeface="Arial"/>
                <a:cs typeface="Arial"/>
              </a:rPr>
              <a:t>(BCQs) </a:t>
            </a:r>
            <a:r>
              <a:rPr sz="1100" spc="-65" dirty="0">
                <a:latin typeface="Arial"/>
                <a:cs typeface="Arial"/>
              </a:rPr>
              <a:t>also </a:t>
            </a:r>
            <a:r>
              <a:rPr sz="1100" spc="-40" dirty="0">
                <a:latin typeface="Arial"/>
                <a:cs typeface="Arial"/>
              </a:rPr>
              <a:t>known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110" dirty="0">
                <a:latin typeface="Arial"/>
                <a:cs typeface="Arial"/>
              </a:rPr>
              <a:t>MCQs </a:t>
            </a:r>
            <a:r>
              <a:rPr sz="1100" spc="-10" dirty="0">
                <a:latin typeface="Arial"/>
                <a:cs typeface="Arial"/>
              </a:rPr>
              <a:t>(Multiple </a:t>
            </a:r>
            <a:r>
              <a:rPr sz="1100" spc="-75" dirty="0">
                <a:latin typeface="Arial"/>
                <a:cs typeface="Arial"/>
              </a:rPr>
              <a:t>Choice </a:t>
            </a:r>
            <a:r>
              <a:rPr sz="1100" spc="-55" dirty="0">
                <a:latin typeface="Arial"/>
                <a:cs typeface="Arial"/>
              </a:rPr>
              <a:t>Questions) </a:t>
            </a:r>
            <a:r>
              <a:rPr sz="1100" spc="-50" dirty="0">
                <a:latin typeface="Arial"/>
                <a:cs typeface="Arial"/>
              </a:rPr>
              <a:t>are </a:t>
            </a:r>
            <a:r>
              <a:rPr sz="1100" spc="-70" dirty="0">
                <a:latin typeface="Arial"/>
                <a:cs typeface="Arial"/>
              </a:rPr>
              <a:t>used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110" dirty="0">
                <a:latin typeface="Arial"/>
                <a:cs typeface="Arial"/>
              </a:rPr>
              <a:t>asses  </a:t>
            </a:r>
            <a:r>
              <a:rPr sz="1100" spc="-40" dirty="0">
                <a:latin typeface="Arial"/>
                <a:cs typeface="Arial"/>
              </a:rPr>
              <a:t>objectives </a:t>
            </a:r>
            <a:r>
              <a:rPr sz="1100" spc="-50" dirty="0">
                <a:latin typeface="Arial"/>
                <a:cs typeface="Arial"/>
              </a:rPr>
              <a:t>covered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70" dirty="0">
                <a:latin typeface="Arial"/>
                <a:cs typeface="Arial"/>
              </a:rPr>
              <a:t>each</a:t>
            </a:r>
            <a:r>
              <a:rPr sz="1100" spc="-1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Courier New"/>
              <a:buChar char="o"/>
            </a:pPr>
            <a:endParaRPr sz="1100">
              <a:latin typeface="Times New Roman"/>
              <a:cs typeface="Times New Roman"/>
            </a:endParaRPr>
          </a:p>
          <a:p>
            <a:pPr marL="469265" lvl="1" indent="-227965">
              <a:lnSpc>
                <a:spcPct val="100000"/>
              </a:lnSpc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95" dirty="0">
                <a:latin typeface="Arial"/>
                <a:cs typeface="Arial"/>
              </a:rPr>
              <a:t>A </a:t>
            </a:r>
            <a:r>
              <a:rPr sz="1100" spc="-155" dirty="0">
                <a:latin typeface="Arial"/>
                <a:cs typeface="Arial"/>
              </a:rPr>
              <a:t>BCQ </a:t>
            </a:r>
            <a:r>
              <a:rPr sz="1100" spc="-85" dirty="0">
                <a:latin typeface="Arial"/>
                <a:cs typeface="Arial"/>
              </a:rPr>
              <a:t>has a </a:t>
            </a:r>
            <a:r>
              <a:rPr sz="1100" spc="-30" dirty="0">
                <a:latin typeface="Arial"/>
                <a:cs typeface="Arial"/>
              </a:rPr>
              <a:t>statement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40" dirty="0">
                <a:latin typeface="Arial"/>
                <a:cs typeface="Arial"/>
              </a:rPr>
              <a:t>clinical </a:t>
            </a:r>
            <a:r>
              <a:rPr sz="1100" spc="-55" dirty="0">
                <a:latin typeface="Arial"/>
                <a:cs typeface="Arial"/>
              </a:rPr>
              <a:t>scenario </a:t>
            </a:r>
            <a:r>
              <a:rPr sz="1100" spc="-20" dirty="0">
                <a:latin typeface="Arial"/>
                <a:cs typeface="Arial"/>
              </a:rPr>
              <a:t>followed </a:t>
            </a:r>
            <a:r>
              <a:rPr sz="1100" spc="-55" dirty="0">
                <a:latin typeface="Arial"/>
                <a:cs typeface="Arial"/>
              </a:rPr>
              <a:t>by </a:t>
            </a:r>
            <a:r>
              <a:rPr sz="1100" spc="-5" dirty="0">
                <a:latin typeface="Arial"/>
                <a:cs typeface="Arial"/>
              </a:rPr>
              <a:t>four </a:t>
            </a:r>
            <a:r>
              <a:rPr sz="1100" spc="-30" dirty="0">
                <a:latin typeface="Arial"/>
                <a:cs typeface="Arial"/>
              </a:rPr>
              <a:t>options </a:t>
            </a:r>
            <a:r>
              <a:rPr sz="1100" spc="-35" dirty="0">
                <a:latin typeface="Arial"/>
                <a:cs typeface="Arial"/>
              </a:rPr>
              <a:t>(likely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answer).</a:t>
            </a:r>
            <a:endParaRPr sz="1100">
              <a:latin typeface="Arial"/>
              <a:cs typeface="Arial"/>
            </a:endParaRPr>
          </a:p>
          <a:p>
            <a:pPr marL="469265" marR="448309" lvl="1" indent="-227965">
              <a:lnSpc>
                <a:spcPct val="150900"/>
              </a:lnSpc>
              <a:spcBef>
                <a:spcPts val="8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50" dirty="0">
                <a:latin typeface="Arial"/>
                <a:cs typeface="Arial"/>
              </a:rPr>
              <a:t>Students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after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r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a</a:t>
            </a:r>
            <a:r>
              <a:rPr sz="1100" spc="-9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d</a:t>
            </a:r>
            <a:r>
              <a:rPr sz="1100" spc="-10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i</a:t>
            </a:r>
            <a:r>
              <a:rPr sz="1100" spc="-95" dirty="0">
                <a:latin typeface="Arial"/>
                <a:cs typeface="Arial"/>
              </a:rPr>
              <a:t> </a:t>
            </a:r>
            <a:r>
              <a:rPr sz="1100" spc="40" dirty="0">
                <a:latin typeface="Arial"/>
                <a:cs typeface="Arial"/>
              </a:rPr>
              <a:t>ng</a:t>
            </a:r>
            <a:r>
              <a:rPr sz="1100" spc="150" dirty="0">
                <a:latin typeface="Arial"/>
                <a:cs typeface="Arial"/>
              </a:rPr>
              <a:t> </a:t>
            </a:r>
            <a:r>
              <a:rPr sz="1100" spc="60" dirty="0">
                <a:latin typeface="Arial"/>
                <a:cs typeface="Arial"/>
              </a:rPr>
              <a:t>t</a:t>
            </a:r>
            <a:r>
              <a:rPr sz="1100" spc="-114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h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statement/scenario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20" dirty="0">
                <a:latin typeface="Arial"/>
                <a:cs typeface="Arial"/>
              </a:rPr>
              <a:t>s</a:t>
            </a:r>
            <a:r>
              <a:rPr sz="1100" spc="-10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e</a:t>
            </a:r>
            <a:r>
              <a:rPr sz="1100" spc="-9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l</a:t>
            </a:r>
            <a:r>
              <a:rPr sz="1100" spc="-9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e</a:t>
            </a:r>
            <a:r>
              <a:rPr sz="1100" spc="-85" dirty="0">
                <a:latin typeface="Arial"/>
                <a:cs typeface="Arial"/>
              </a:rPr>
              <a:t> c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spc="60" dirty="0">
                <a:latin typeface="Arial"/>
                <a:cs typeface="Arial"/>
              </a:rPr>
              <a:t>t</a:t>
            </a:r>
            <a:r>
              <a:rPr sz="1100" spc="165" dirty="0">
                <a:latin typeface="Arial"/>
                <a:cs typeface="Arial"/>
              </a:rPr>
              <a:t> </a:t>
            </a:r>
            <a:r>
              <a:rPr sz="1100" spc="-125" dirty="0">
                <a:latin typeface="Arial"/>
                <a:cs typeface="Arial"/>
              </a:rPr>
              <a:t>O</a:t>
            </a:r>
            <a:r>
              <a:rPr sz="1100" spc="-90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N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spc="-195" dirty="0">
                <a:latin typeface="Arial"/>
                <a:cs typeface="Arial"/>
              </a:rPr>
              <a:t>E</a:t>
            </a:r>
            <a:r>
              <a:rPr sz="1100" spc="-9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,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60" dirty="0">
                <a:latin typeface="Arial"/>
                <a:cs typeface="Arial"/>
              </a:rPr>
              <a:t>t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h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e</a:t>
            </a:r>
            <a:r>
              <a:rPr sz="1100" spc="1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</a:t>
            </a:r>
            <a:r>
              <a:rPr sz="1100" spc="-10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</a:t>
            </a:r>
            <a:r>
              <a:rPr sz="1100" spc="-95" dirty="0">
                <a:latin typeface="Arial"/>
                <a:cs typeface="Arial"/>
              </a:rPr>
              <a:t> </a:t>
            </a:r>
            <a:r>
              <a:rPr sz="1100" spc="-120" dirty="0">
                <a:latin typeface="Arial"/>
                <a:cs typeface="Arial"/>
              </a:rPr>
              <a:t>s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spc="60" dirty="0">
                <a:latin typeface="Arial"/>
                <a:cs typeface="Arial"/>
              </a:rPr>
              <a:t>t</a:t>
            </a:r>
            <a:r>
              <a:rPr sz="1100" spc="1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appropriate  </a:t>
            </a:r>
            <a:r>
              <a:rPr sz="1100" spc="-60" dirty="0">
                <a:latin typeface="Arial"/>
                <a:cs typeface="Arial"/>
              </a:rPr>
              <a:t>response </a:t>
            </a:r>
            <a:r>
              <a:rPr sz="1100" spc="-15" dirty="0">
                <a:latin typeface="Arial"/>
                <a:cs typeface="Arial"/>
              </a:rPr>
              <a:t>from the </a:t>
            </a:r>
            <a:r>
              <a:rPr sz="1100" spc="-55" dirty="0">
                <a:latin typeface="Arial"/>
                <a:cs typeface="Arial"/>
              </a:rPr>
              <a:t>given </a:t>
            </a:r>
            <a:r>
              <a:rPr sz="1100" spc="-15" dirty="0">
                <a:latin typeface="Arial"/>
                <a:cs typeface="Arial"/>
              </a:rPr>
              <a:t>list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options.</a:t>
            </a:r>
            <a:endParaRPr sz="1100">
              <a:latin typeface="Arial"/>
              <a:cs typeface="Arial"/>
            </a:endParaRPr>
          </a:p>
          <a:p>
            <a:pPr marL="469265" lvl="1" indent="-227965">
              <a:lnSpc>
                <a:spcPct val="100000"/>
              </a:lnSpc>
              <a:spcBef>
                <a:spcPts val="74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b="1" spc="-80" dirty="0">
                <a:latin typeface="Arial"/>
                <a:cs typeface="Arial"/>
              </a:rPr>
              <a:t>Correct answer </a:t>
            </a:r>
            <a:r>
              <a:rPr sz="1100" b="1" spc="-85" dirty="0">
                <a:latin typeface="Arial"/>
                <a:cs typeface="Arial"/>
              </a:rPr>
              <a:t>carries </a:t>
            </a:r>
            <a:r>
              <a:rPr sz="1100" b="1" spc="-80" dirty="0">
                <a:latin typeface="Arial"/>
                <a:cs typeface="Arial"/>
              </a:rPr>
              <a:t>one </a:t>
            </a:r>
            <a:r>
              <a:rPr sz="1100" b="1" spc="-60" dirty="0">
                <a:latin typeface="Arial"/>
                <a:cs typeface="Arial"/>
              </a:rPr>
              <a:t>mark, </a:t>
            </a:r>
            <a:r>
              <a:rPr sz="1100" b="1" spc="-80" dirty="0">
                <a:latin typeface="Arial"/>
                <a:cs typeface="Arial"/>
              </a:rPr>
              <a:t>and </a:t>
            </a:r>
            <a:r>
              <a:rPr sz="1100" b="1" spc="-75" dirty="0">
                <a:latin typeface="Arial"/>
                <a:cs typeface="Arial"/>
              </a:rPr>
              <a:t>incorrect </a:t>
            </a:r>
            <a:r>
              <a:rPr sz="1100" b="1" spc="-65" dirty="0">
                <a:latin typeface="Arial"/>
                <a:cs typeface="Arial"/>
              </a:rPr>
              <a:t>‘zero </a:t>
            </a:r>
            <a:r>
              <a:rPr sz="1100" b="1" spc="-55" dirty="0">
                <a:latin typeface="Arial"/>
                <a:cs typeface="Arial"/>
              </a:rPr>
              <a:t>mark’. </a:t>
            </a:r>
            <a:r>
              <a:rPr sz="1100" b="1" spc="-75" dirty="0">
                <a:latin typeface="Arial"/>
                <a:cs typeface="Arial"/>
              </a:rPr>
              <a:t>There </a:t>
            </a:r>
            <a:r>
              <a:rPr sz="1100" b="1" spc="-105" dirty="0">
                <a:latin typeface="Arial"/>
                <a:cs typeface="Arial"/>
              </a:rPr>
              <a:t>is </a:t>
            </a:r>
            <a:r>
              <a:rPr sz="1100" b="1" spc="-80" dirty="0">
                <a:latin typeface="Arial"/>
                <a:cs typeface="Arial"/>
              </a:rPr>
              <a:t>no </a:t>
            </a:r>
            <a:r>
              <a:rPr sz="1100" b="1" spc="-70" dirty="0">
                <a:latin typeface="Arial"/>
                <a:cs typeface="Arial"/>
              </a:rPr>
              <a:t>negative</a:t>
            </a:r>
            <a:r>
              <a:rPr sz="1100" b="1" spc="90" dirty="0">
                <a:latin typeface="Arial"/>
                <a:cs typeface="Arial"/>
              </a:rPr>
              <a:t> </a:t>
            </a:r>
            <a:r>
              <a:rPr sz="1100" b="1" spc="-75" dirty="0">
                <a:latin typeface="Arial"/>
                <a:cs typeface="Arial"/>
              </a:rPr>
              <a:t>marking.</a:t>
            </a:r>
            <a:endParaRPr sz="1100">
              <a:latin typeface="Arial"/>
              <a:cs typeface="Arial"/>
            </a:endParaRPr>
          </a:p>
          <a:p>
            <a:pPr marL="469265" lvl="1" indent="-227965">
              <a:lnSpc>
                <a:spcPct val="100000"/>
              </a:lnSpc>
              <a:spcBef>
                <a:spcPts val="780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50" dirty="0">
                <a:latin typeface="Arial"/>
                <a:cs typeface="Arial"/>
              </a:rPr>
              <a:t>Students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mark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responses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specified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computer-based/OMR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sheet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designed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for</a:t>
            </a:r>
            <a:r>
              <a:rPr sz="1100" spc="-70">
                <a:latin typeface="Arial"/>
                <a:cs typeface="Arial"/>
              </a:rPr>
              <a:t> </a:t>
            </a:r>
            <a:r>
              <a:rPr lang="en-US" sz="1100" spc="-100" dirty="0" smtClean="0">
                <a:latin typeface="Arial"/>
                <a:cs typeface="Arial"/>
              </a:rPr>
              <a:t>AVMC</a:t>
            </a:r>
            <a:r>
              <a:rPr sz="1100" spc="-10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68704" y="3210281"/>
            <a:ext cx="1071880" cy="43116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375"/>
              </a:spcBef>
              <a:buFont typeface="Courier New"/>
              <a:buChar char="o"/>
              <a:tabLst>
                <a:tab pos="240665" algn="l"/>
                <a:tab pos="241300" algn="l"/>
              </a:tabLst>
            </a:pPr>
            <a:r>
              <a:rPr sz="1100" b="1" spc="-95" dirty="0">
                <a:latin typeface="Arial"/>
                <a:cs typeface="Arial"/>
              </a:rPr>
              <a:t>EMQs:</a:t>
            </a:r>
            <a:endParaRPr sz="1100">
              <a:latin typeface="Arial"/>
              <a:cs typeface="Arial"/>
            </a:endParaRPr>
          </a:p>
          <a:p>
            <a:pPr marL="321945" lvl="1" indent="-228600">
              <a:lnSpc>
                <a:spcPct val="100000"/>
              </a:lnSpc>
              <a:spcBef>
                <a:spcPts val="275"/>
              </a:spcBef>
              <a:buFont typeface="Symbol"/>
              <a:buChar char=""/>
              <a:tabLst>
                <a:tab pos="321945" algn="l"/>
                <a:tab pos="322580" algn="l"/>
              </a:tabLst>
            </a:pPr>
            <a:r>
              <a:rPr sz="1100" spc="-65" dirty="0">
                <a:latin typeface="Arial"/>
                <a:cs typeface="Arial"/>
              </a:rPr>
              <a:t>An </a:t>
            </a:r>
            <a:r>
              <a:rPr sz="1100" spc="-95" dirty="0">
                <a:latin typeface="Arial"/>
                <a:cs typeface="Arial"/>
              </a:rPr>
              <a:t>EMQ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has: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06626" y="3556228"/>
            <a:ext cx="5266690" cy="79375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95"/>
              </a:spcBef>
              <a:buFont typeface="Courier New"/>
              <a:buChar char="o"/>
              <a:tabLst>
                <a:tab pos="240665" algn="l"/>
                <a:tab pos="241300" algn="l"/>
              </a:tabLst>
            </a:pPr>
            <a:r>
              <a:rPr sz="1100" spc="-65" dirty="0">
                <a:latin typeface="Arial"/>
                <a:cs typeface="Arial"/>
              </a:rPr>
              <a:t>An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option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list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5-15 </a:t>
            </a:r>
            <a:r>
              <a:rPr sz="1100" spc="-35" dirty="0">
                <a:latin typeface="Arial"/>
                <a:cs typeface="Arial"/>
              </a:rPr>
              <a:t>which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may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be</a:t>
            </a:r>
            <a:r>
              <a:rPr sz="1100" spc="-45" dirty="0">
                <a:latin typeface="Arial"/>
                <a:cs typeface="Arial"/>
              </a:rPr>
              <a:t> nerve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supply,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functions,</a:t>
            </a:r>
            <a:r>
              <a:rPr sz="1100" spc="-60" dirty="0">
                <a:latin typeface="Arial"/>
                <a:cs typeface="Arial"/>
              </a:rPr>
              <a:t> diagnosis,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investigations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etc</a:t>
            </a:r>
            <a:endParaRPr sz="11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695"/>
              </a:spcBef>
              <a:buFont typeface="Courier New"/>
              <a:buChar char="o"/>
              <a:tabLst>
                <a:tab pos="240665" algn="l"/>
                <a:tab pos="241300" algn="l"/>
              </a:tabLst>
            </a:pPr>
            <a:r>
              <a:rPr sz="1100" spc="-95" dirty="0">
                <a:latin typeface="Arial"/>
                <a:cs typeface="Arial"/>
              </a:rPr>
              <a:t>A </a:t>
            </a:r>
            <a:r>
              <a:rPr sz="1100" spc="-85" dirty="0">
                <a:latin typeface="Arial"/>
                <a:cs typeface="Arial"/>
              </a:rPr>
              <a:t>Lead </a:t>
            </a:r>
            <a:r>
              <a:rPr sz="1100" spc="-30" dirty="0">
                <a:latin typeface="Arial"/>
                <a:cs typeface="Arial"/>
              </a:rPr>
              <a:t>In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–Statement/Question</a:t>
            </a:r>
            <a:endParaRPr sz="11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695"/>
              </a:spcBef>
              <a:buFont typeface="Courier New"/>
              <a:buChar char="o"/>
              <a:tabLst>
                <a:tab pos="240665" algn="l"/>
                <a:tab pos="241300" algn="l"/>
              </a:tabLst>
            </a:pPr>
            <a:r>
              <a:rPr sz="1100" spc="-60" dirty="0">
                <a:latin typeface="Arial"/>
                <a:cs typeface="Arial"/>
              </a:rPr>
              <a:t>Two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10" dirty="0">
                <a:latin typeface="Arial"/>
                <a:cs typeface="Arial"/>
              </a:rPr>
              <a:t>four </a:t>
            </a:r>
            <a:r>
              <a:rPr sz="1100" spc="-85" dirty="0">
                <a:latin typeface="Arial"/>
                <a:cs typeface="Arial"/>
              </a:rPr>
              <a:t>Stems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55" dirty="0">
                <a:latin typeface="Arial"/>
                <a:cs typeface="Arial"/>
              </a:rPr>
              <a:t>Clinical</a:t>
            </a:r>
            <a:r>
              <a:rPr sz="1100" spc="-22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Scenarios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40104" y="4330420"/>
            <a:ext cx="6233795" cy="4892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3565" marR="5080" indent="-228600">
              <a:lnSpc>
                <a:spcPct val="152700"/>
              </a:lnSpc>
              <a:spcBef>
                <a:spcPts val="100"/>
              </a:spcBef>
              <a:buFont typeface="Symbol"/>
              <a:buChar char=""/>
              <a:tabLst>
                <a:tab pos="583565" algn="l"/>
                <a:tab pos="584200" algn="l"/>
              </a:tabLst>
            </a:pPr>
            <a:r>
              <a:rPr sz="1100" spc="-65" dirty="0">
                <a:latin typeface="Arial"/>
                <a:cs typeface="Arial"/>
              </a:rPr>
              <a:t>For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each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stem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clinical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scenario,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student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should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choose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most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appropriate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option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from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  option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list.</a:t>
            </a:r>
            <a:endParaRPr sz="1100">
              <a:latin typeface="Arial"/>
              <a:cs typeface="Arial"/>
            </a:endParaRPr>
          </a:p>
          <a:p>
            <a:pPr marL="583565" indent="-228600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583565" algn="l"/>
                <a:tab pos="584200" algn="l"/>
              </a:tabLst>
            </a:pP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single </a:t>
            </a:r>
            <a:r>
              <a:rPr sz="1100" spc="-10" dirty="0">
                <a:latin typeface="Arial"/>
                <a:cs typeface="Arial"/>
              </a:rPr>
              <a:t>option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can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used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once,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more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than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once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not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at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all.</a:t>
            </a:r>
            <a:endParaRPr sz="1100">
              <a:latin typeface="Arial"/>
              <a:cs typeface="Arial"/>
            </a:endParaRPr>
          </a:p>
          <a:p>
            <a:pPr marL="583565" indent="-228600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583565" algn="l"/>
                <a:tab pos="584200" algn="l"/>
              </a:tabLst>
            </a:pPr>
            <a:r>
              <a:rPr sz="1100" spc="-45" dirty="0">
                <a:latin typeface="Arial"/>
                <a:cs typeface="Arial"/>
              </a:rPr>
              <a:t>Correct </a:t>
            </a:r>
            <a:r>
              <a:rPr sz="1100" spc="-55" dirty="0">
                <a:latin typeface="Arial"/>
                <a:cs typeface="Arial"/>
              </a:rPr>
              <a:t>answer </a:t>
            </a:r>
            <a:r>
              <a:rPr sz="1100" spc="-45" dirty="0">
                <a:latin typeface="Arial"/>
                <a:cs typeface="Arial"/>
              </a:rPr>
              <a:t>carries one </a:t>
            </a:r>
            <a:r>
              <a:rPr sz="1100" spc="-40" dirty="0">
                <a:latin typeface="Arial"/>
                <a:cs typeface="Arial"/>
              </a:rPr>
              <a:t>mark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25" dirty="0">
                <a:latin typeface="Arial"/>
                <a:cs typeface="Arial"/>
              </a:rPr>
              <a:t>incorrect </a:t>
            </a:r>
            <a:r>
              <a:rPr sz="1100" spc="-35" dirty="0">
                <a:latin typeface="Arial"/>
                <a:cs typeface="Arial"/>
              </a:rPr>
              <a:t>‘zero </a:t>
            </a:r>
            <a:r>
              <a:rPr sz="1100" spc="-30" dirty="0">
                <a:latin typeface="Arial"/>
                <a:cs typeface="Arial"/>
              </a:rPr>
              <a:t>mark’. </a:t>
            </a:r>
            <a:r>
              <a:rPr sz="1100" spc="-65" dirty="0">
                <a:latin typeface="Arial"/>
                <a:cs typeface="Arial"/>
              </a:rPr>
              <a:t>There </a:t>
            </a:r>
            <a:r>
              <a:rPr sz="1100" spc="-55" dirty="0">
                <a:latin typeface="Arial"/>
                <a:cs typeface="Arial"/>
              </a:rPr>
              <a:t>is </a:t>
            </a:r>
            <a:r>
              <a:rPr sz="1100" b="1" spc="-90" dirty="0">
                <a:latin typeface="Arial"/>
                <a:cs typeface="Arial"/>
              </a:rPr>
              <a:t>NO </a:t>
            </a:r>
            <a:r>
              <a:rPr sz="1100" spc="-45" dirty="0">
                <a:latin typeface="Arial"/>
                <a:cs typeface="Arial"/>
              </a:rPr>
              <a:t>negative</a:t>
            </a:r>
            <a:r>
              <a:rPr sz="1100" spc="-21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marking.</a:t>
            </a:r>
            <a:endParaRPr sz="1100">
              <a:latin typeface="Arial"/>
              <a:cs typeface="Arial"/>
            </a:endParaRPr>
          </a:p>
          <a:p>
            <a:pPr marL="583565" indent="-228600">
              <a:lnSpc>
                <a:spcPct val="100000"/>
              </a:lnSpc>
              <a:spcBef>
                <a:spcPts val="745"/>
              </a:spcBef>
              <a:buFont typeface="Symbol"/>
              <a:buChar char=""/>
              <a:tabLst>
                <a:tab pos="583565" algn="l"/>
                <a:tab pos="584200" algn="l"/>
              </a:tabLst>
            </a:pPr>
            <a:r>
              <a:rPr sz="1100" spc="-40" dirty="0">
                <a:latin typeface="Arial"/>
                <a:cs typeface="Arial"/>
              </a:rPr>
              <a:t>Student mark </a:t>
            </a:r>
            <a:r>
              <a:rPr sz="1100" spc="-5" dirty="0">
                <a:latin typeface="Arial"/>
                <a:cs typeface="Arial"/>
              </a:rPr>
              <a:t>their </a:t>
            </a:r>
            <a:r>
              <a:rPr sz="1100" spc="-65" dirty="0">
                <a:latin typeface="Arial"/>
                <a:cs typeface="Arial"/>
              </a:rPr>
              <a:t>responses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45" dirty="0">
                <a:latin typeface="Arial"/>
                <a:cs typeface="Arial"/>
              </a:rPr>
              <a:t>specified computer-based </a:t>
            </a:r>
            <a:r>
              <a:rPr sz="1100" spc="-50" dirty="0">
                <a:latin typeface="Arial"/>
                <a:cs typeface="Arial"/>
              </a:rPr>
              <a:t>sheet </a:t>
            </a:r>
            <a:r>
              <a:rPr sz="1100" dirty="0">
                <a:latin typeface="Arial"/>
                <a:cs typeface="Arial"/>
              </a:rPr>
              <a:t>for</a:t>
            </a:r>
            <a:r>
              <a:rPr sz="1100" spc="-195" dirty="0">
                <a:latin typeface="Arial"/>
                <a:cs typeface="Arial"/>
              </a:rPr>
              <a:t> </a:t>
            </a:r>
            <a:r>
              <a:rPr sz="1100" spc="-90" dirty="0">
                <a:latin typeface="Arial"/>
                <a:cs typeface="Arial"/>
              </a:rPr>
              <a:t>EMQs.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Symbol"/>
              <a:buChar char=""/>
            </a:pP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100" b="1" spc="-130" dirty="0">
                <a:latin typeface="Arial"/>
                <a:cs typeface="Arial"/>
              </a:rPr>
              <a:t>OSPE/OSCE: </a:t>
            </a:r>
            <a:r>
              <a:rPr sz="1100" b="1" spc="-65" dirty="0">
                <a:latin typeface="Arial"/>
                <a:cs typeface="Arial"/>
              </a:rPr>
              <a:t>Objective </a:t>
            </a:r>
            <a:r>
              <a:rPr sz="1100" b="1" spc="-70" dirty="0">
                <a:latin typeface="Arial"/>
                <a:cs typeface="Arial"/>
              </a:rPr>
              <a:t>Structured </a:t>
            </a:r>
            <a:r>
              <a:rPr sz="1100" b="1" spc="-65" dirty="0">
                <a:latin typeface="Arial"/>
                <a:cs typeface="Arial"/>
              </a:rPr>
              <a:t>Practical/Clinical</a:t>
            </a:r>
            <a:r>
              <a:rPr sz="1100" b="1" spc="-100" dirty="0">
                <a:latin typeface="Arial"/>
                <a:cs typeface="Arial"/>
              </a:rPr>
              <a:t> </a:t>
            </a:r>
            <a:r>
              <a:rPr sz="1100" b="1" spc="-75" dirty="0">
                <a:latin typeface="Arial"/>
                <a:cs typeface="Arial"/>
              </a:rPr>
              <a:t>Examination: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545465" indent="-190500">
              <a:lnSpc>
                <a:spcPct val="100000"/>
              </a:lnSpc>
              <a:spcBef>
                <a:spcPts val="855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105" dirty="0">
                <a:latin typeface="Arial"/>
                <a:cs typeface="Arial"/>
              </a:rPr>
              <a:t>Each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student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assessed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same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content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and</a:t>
            </a:r>
            <a:r>
              <a:rPr sz="1100" spc="-65" dirty="0">
                <a:latin typeface="Arial"/>
                <a:cs typeface="Arial"/>
              </a:rPr>
              <a:t> have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same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time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complete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task.</a:t>
            </a:r>
            <a:endParaRPr sz="1100">
              <a:latin typeface="Arial"/>
              <a:cs typeface="Arial"/>
            </a:endParaRPr>
          </a:p>
          <a:p>
            <a:pPr marL="545465" indent="-190500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60" dirty="0">
                <a:latin typeface="Arial"/>
                <a:cs typeface="Arial"/>
              </a:rPr>
              <a:t>Comprise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0" dirty="0">
                <a:latin typeface="Arial"/>
                <a:cs typeface="Arial"/>
              </a:rPr>
              <a:t>12-25</a:t>
            </a:r>
            <a:r>
              <a:rPr sz="1100" spc="-1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stations.</a:t>
            </a:r>
            <a:endParaRPr sz="1100">
              <a:latin typeface="Arial"/>
              <a:cs typeface="Arial"/>
            </a:endParaRPr>
          </a:p>
          <a:p>
            <a:pPr marL="583565" marR="176530" indent="-228600">
              <a:lnSpc>
                <a:spcPct val="100899"/>
              </a:lnSpc>
              <a:spcBef>
                <a:spcPts val="75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105" dirty="0">
                <a:latin typeface="Arial"/>
                <a:cs typeface="Arial"/>
              </a:rPr>
              <a:t>Each </a:t>
            </a:r>
            <a:r>
              <a:rPr sz="1100" spc="-25" dirty="0">
                <a:latin typeface="Arial"/>
                <a:cs typeface="Arial"/>
              </a:rPr>
              <a:t>station </a:t>
            </a:r>
            <a:r>
              <a:rPr sz="1100" spc="-65" dirty="0">
                <a:latin typeface="Arial"/>
                <a:cs typeface="Arial"/>
              </a:rPr>
              <a:t>may </a:t>
            </a:r>
            <a:r>
              <a:rPr sz="1100" spc="-105" dirty="0">
                <a:latin typeface="Arial"/>
                <a:cs typeface="Arial"/>
              </a:rPr>
              <a:t>assess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25" dirty="0">
                <a:latin typeface="Arial"/>
                <a:cs typeface="Arial"/>
              </a:rPr>
              <a:t>variety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65" dirty="0">
                <a:latin typeface="Arial"/>
                <a:cs typeface="Arial"/>
              </a:rPr>
              <a:t>tasks, </a:t>
            </a:r>
            <a:r>
              <a:rPr sz="1100" spc="-50" dirty="0">
                <a:latin typeface="Arial"/>
                <a:cs typeface="Arial"/>
              </a:rPr>
              <a:t>these </a:t>
            </a:r>
            <a:r>
              <a:rPr sz="1100" spc="-65" dirty="0">
                <a:latin typeface="Arial"/>
                <a:cs typeface="Arial"/>
              </a:rPr>
              <a:t>tasks </a:t>
            </a:r>
            <a:r>
              <a:rPr sz="1100" spc="-60" dirty="0">
                <a:latin typeface="Arial"/>
                <a:cs typeface="Arial"/>
              </a:rPr>
              <a:t>may </a:t>
            </a:r>
            <a:r>
              <a:rPr sz="1100" spc="-35" dirty="0">
                <a:latin typeface="Arial"/>
                <a:cs typeface="Arial"/>
              </a:rPr>
              <a:t>include </a:t>
            </a:r>
            <a:r>
              <a:rPr sz="1100" spc="-25" dirty="0">
                <a:latin typeface="Arial"/>
                <a:cs typeface="Arial"/>
              </a:rPr>
              <a:t>history </a:t>
            </a:r>
            <a:r>
              <a:rPr sz="1100" spc="-30" dirty="0">
                <a:latin typeface="Arial"/>
                <a:cs typeface="Arial"/>
              </a:rPr>
              <a:t>taking, </a:t>
            </a:r>
            <a:r>
              <a:rPr sz="1100" spc="-55" dirty="0">
                <a:latin typeface="Arial"/>
                <a:cs typeface="Arial"/>
              </a:rPr>
              <a:t>physical  </a:t>
            </a:r>
            <a:r>
              <a:rPr sz="1100" spc="-35" dirty="0">
                <a:latin typeface="Arial"/>
                <a:cs typeface="Arial"/>
              </a:rPr>
              <a:t>examination, </a:t>
            </a:r>
            <a:r>
              <a:rPr sz="1100" spc="-45" dirty="0">
                <a:latin typeface="Arial"/>
                <a:cs typeface="Arial"/>
              </a:rPr>
              <a:t>skills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0" dirty="0">
                <a:latin typeface="Arial"/>
                <a:cs typeface="Arial"/>
              </a:rPr>
              <a:t>application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0" dirty="0">
                <a:latin typeface="Arial"/>
                <a:cs typeface="Arial"/>
              </a:rPr>
              <a:t>skills and</a:t>
            </a:r>
            <a:r>
              <a:rPr sz="1100" spc="-229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knowledge</a:t>
            </a:r>
            <a:endParaRPr sz="1100">
              <a:latin typeface="Arial"/>
              <a:cs typeface="Arial"/>
            </a:endParaRPr>
          </a:p>
          <a:p>
            <a:pPr marL="545465" indent="-190500">
              <a:lnSpc>
                <a:spcPct val="100000"/>
              </a:lnSpc>
              <a:spcBef>
                <a:spcPts val="765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50" dirty="0">
                <a:latin typeface="Arial"/>
                <a:cs typeface="Arial"/>
              </a:rPr>
              <a:t>Stations </a:t>
            </a:r>
            <a:r>
              <a:rPr sz="1100" spc="-45" dirty="0">
                <a:latin typeface="Arial"/>
                <a:cs typeface="Arial"/>
              </a:rPr>
              <a:t>are </a:t>
            </a:r>
            <a:r>
              <a:rPr sz="1100" spc="-50" dirty="0">
                <a:latin typeface="Arial"/>
                <a:cs typeface="Arial"/>
              </a:rPr>
              <a:t>observed, unobserved, </a:t>
            </a:r>
            <a:r>
              <a:rPr sz="1100" spc="-25" dirty="0">
                <a:latin typeface="Arial"/>
                <a:cs typeface="Arial"/>
              </a:rPr>
              <a:t>interactive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5" dirty="0">
                <a:latin typeface="Arial"/>
                <a:cs typeface="Arial"/>
              </a:rPr>
              <a:t>rest</a:t>
            </a:r>
            <a:r>
              <a:rPr sz="1100" spc="-1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stations.</a:t>
            </a:r>
            <a:endParaRPr sz="1100">
              <a:latin typeface="Arial"/>
              <a:cs typeface="Arial"/>
            </a:endParaRPr>
          </a:p>
          <a:p>
            <a:pPr marL="545465" indent="-190500">
              <a:lnSpc>
                <a:spcPct val="100000"/>
              </a:lnSpc>
              <a:spcBef>
                <a:spcPts val="760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65" dirty="0">
                <a:latin typeface="Arial"/>
                <a:cs typeface="Arial"/>
              </a:rPr>
              <a:t>Observed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30" dirty="0">
                <a:latin typeface="Arial"/>
                <a:cs typeface="Arial"/>
              </a:rPr>
              <a:t>Interactive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Stations:</a:t>
            </a:r>
            <a:endParaRPr sz="1100">
              <a:latin typeface="Arial"/>
              <a:cs typeface="Arial"/>
            </a:endParaRPr>
          </a:p>
          <a:p>
            <a:pPr marL="926465" lvl="1" indent="-228600">
              <a:lnSpc>
                <a:spcPct val="100000"/>
              </a:lnSpc>
              <a:spcBef>
                <a:spcPts val="10"/>
              </a:spcBef>
              <a:buFont typeface="Courier New"/>
              <a:buChar char="o"/>
              <a:tabLst>
                <a:tab pos="926465" algn="l"/>
                <a:tab pos="927100" algn="l"/>
              </a:tabLst>
            </a:pPr>
            <a:r>
              <a:rPr sz="1100" spc="-75" dirty="0">
                <a:latin typeface="Arial"/>
                <a:cs typeface="Arial"/>
              </a:rPr>
              <a:t>They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will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be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assessed</a:t>
            </a:r>
            <a:r>
              <a:rPr sz="1100" spc="-55" dirty="0">
                <a:latin typeface="Arial"/>
                <a:cs typeface="Arial"/>
              </a:rPr>
              <a:t> by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internal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external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examiners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through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structured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viva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tasks.</a:t>
            </a:r>
            <a:endParaRPr sz="1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Font typeface="Courier New"/>
              <a:buChar char="o"/>
            </a:pPr>
            <a:endParaRPr sz="1000">
              <a:latin typeface="Times New Roman"/>
              <a:cs typeface="Times New Roman"/>
            </a:endParaRPr>
          </a:p>
          <a:p>
            <a:pPr marL="583565" indent="-228600">
              <a:lnSpc>
                <a:spcPct val="100000"/>
              </a:lnSpc>
              <a:buFont typeface="Symbol"/>
              <a:buChar char=""/>
              <a:tabLst>
                <a:tab pos="583565" algn="l"/>
                <a:tab pos="584200" algn="l"/>
              </a:tabLst>
            </a:pPr>
            <a:r>
              <a:rPr sz="1100" spc="-55" dirty="0">
                <a:latin typeface="Arial"/>
                <a:cs typeface="Arial"/>
              </a:rPr>
              <a:t>Unobserved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Stations:</a:t>
            </a:r>
            <a:endParaRPr sz="1100">
              <a:latin typeface="Arial"/>
              <a:cs typeface="Arial"/>
            </a:endParaRPr>
          </a:p>
          <a:p>
            <a:pPr marL="926465" marR="95885" lvl="1" indent="-228600">
              <a:lnSpc>
                <a:spcPct val="150000"/>
              </a:lnSpc>
              <a:spcBef>
                <a:spcPts val="10"/>
              </a:spcBef>
              <a:buFont typeface="Courier New"/>
              <a:buChar char="o"/>
              <a:tabLst>
                <a:tab pos="926465" algn="l"/>
                <a:tab pos="927100" algn="l"/>
              </a:tabLst>
            </a:pPr>
            <a:r>
              <a:rPr sz="1100" spc="15" dirty="0">
                <a:latin typeface="Arial"/>
                <a:cs typeface="Arial"/>
              </a:rPr>
              <a:t>It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30" dirty="0">
                <a:latin typeface="Arial"/>
                <a:cs typeface="Arial"/>
              </a:rPr>
              <a:t>static </a:t>
            </a:r>
            <a:r>
              <a:rPr sz="1100" spc="-35" dirty="0">
                <a:latin typeface="Arial"/>
                <a:cs typeface="Arial"/>
              </a:rPr>
              <a:t>stations </a:t>
            </a:r>
            <a:r>
              <a:rPr sz="1100" spc="-20" dirty="0">
                <a:latin typeface="Arial"/>
                <a:cs typeface="Arial"/>
              </a:rPr>
              <a:t>in </a:t>
            </a:r>
            <a:r>
              <a:rPr sz="1100" spc="-30" dirty="0">
                <a:latin typeface="Arial"/>
                <a:cs typeface="Arial"/>
              </a:rPr>
              <a:t>which there </a:t>
            </a:r>
            <a:r>
              <a:rPr sz="1100" spc="-70" dirty="0">
                <a:latin typeface="Arial"/>
                <a:cs typeface="Arial"/>
              </a:rPr>
              <a:t>may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65" dirty="0">
                <a:latin typeface="Arial"/>
                <a:cs typeface="Arial"/>
              </a:rPr>
              <a:t>an </a:t>
            </a:r>
            <a:r>
              <a:rPr sz="1100" spc="-70" dirty="0">
                <a:latin typeface="Arial"/>
                <a:cs typeface="Arial"/>
              </a:rPr>
              <a:t>X-ray, </a:t>
            </a:r>
            <a:r>
              <a:rPr sz="1100" spc="-110" dirty="0">
                <a:latin typeface="Arial"/>
                <a:cs typeface="Arial"/>
              </a:rPr>
              <a:t>Labs </a:t>
            </a:r>
            <a:r>
              <a:rPr sz="1100" spc="-35" dirty="0">
                <a:latin typeface="Arial"/>
                <a:cs typeface="Arial"/>
              </a:rPr>
              <a:t>reports, </a:t>
            </a:r>
            <a:r>
              <a:rPr sz="1100" spc="-45" dirty="0">
                <a:latin typeface="Arial"/>
                <a:cs typeface="Arial"/>
              </a:rPr>
              <a:t>pictures, clinical  </a:t>
            </a:r>
            <a:r>
              <a:rPr sz="1100" spc="-70" dirty="0">
                <a:latin typeface="Arial"/>
                <a:cs typeface="Arial"/>
              </a:rPr>
              <a:t>scenarios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with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related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questions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for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students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answer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on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the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provided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answer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copy.</a:t>
            </a:r>
            <a:endParaRPr sz="1100">
              <a:latin typeface="Arial"/>
              <a:cs typeface="Arial"/>
            </a:endParaRPr>
          </a:p>
          <a:p>
            <a:pPr marL="583565" indent="-228600">
              <a:lnSpc>
                <a:spcPct val="100000"/>
              </a:lnSpc>
              <a:spcBef>
                <a:spcPts val="735"/>
              </a:spcBef>
              <a:buFont typeface="Symbol"/>
              <a:buChar char=""/>
              <a:tabLst>
                <a:tab pos="583565" algn="l"/>
                <a:tab pos="584200" algn="l"/>
              </a:tabLst>
            </a:pPr>
            <a:r>
              <a:rPr sz="1100" spc="-80" dirty="0">
                <a:latin typeface="Arial"/>
                <a:cs typeface="Arial"/>
              </a:rPr>
              <a:t>Rest</a:t>
            </a:r>
            <a:r>
              <a:rPr sz="1100" spc="10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station</a:t>
            </a:r>
            <a:endParaRPr sz="1100">
              <a:latin typeface="Arial"/>
              <a:cs typeface="Arial"/>
            </a:endParaRPr>
          </a:p>
          <a:p>
            <a:pPr marL="926465" marR="97790" lvl="1" indent="-228600">
              <a:lnSpc>
                <a:spcPct val="116399"/>
              </a:lnSpc>
              <a:buFont typeface="Courier New"/>
              <a:buChar char="o"/>
              <a:tabLst>
                <a:tab pos="926465" algn="l"/>
                <a:tab pos="927100" algn="l"/>
              </a:tabLst>
            </a:pPr>
            <a:r>
              <a:rPr sz="1100" spc="-30" dirty="0">
                <a:latin typeface="Arial"/>
                <a:cs typeface="Arial"/>
              </a:rPr>
              <a:t>I </a:t>
            </a:r>
            <a:r>
              <a:rPr sz="1100" spc="60" dirty="0">
                <a:latin typeface="Arial"/>
                <a:cs typeface="Arial"/>
              </a:rPr>
              <a:t>t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25" dirty="0">
                <a:latin typeface="Arial"/>
                <a:cs typeface="Arial"/>
              </a:rPr>
              <a:t>station </a:t>
            </a:r>
            <a:r>
              <a:rPr sz="1100" spc="-30" dirty="0">
                <a:latin typeface="Arial"/>
                <a:cs typeface="Arial"/>
              </a:rPr>
              <a:t>where </a:t>
            </a:r>
            <a:r>
              <a:rPr sz="1100" spc="-20" dirty="0">
                <a:latin typeface="Arial"/>
                <a:cs typeface="Arial"/>
              </a:rPr>
              <a:t>there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45" dirty="0">
                <a:latin typeface="Arial"/>
                <a:cs typeface="Arial"/>
              </a:rPr>
              <a:t>no </a:t>
            </a:r>
            <a:r>
              <a:rPr sz="1100" spc="-50" dirty="0">
                <a:latin typeface="Arial"/>
                <a:cs typeface="Arial"/>
              </a:rPr>
              <a:t>task </a:t>
            </a:r>
            <a:r>
              <a:rPr sz="1100" spc="-55" dirty="0">
                <a:latin typeface="Arial"/>
                <a:cs typeface="Arial"/>
              </a:rPr>
              <a:t>given and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25" dirty="0">
                <a:latin typeface="Arial"/>
                <a:cs typeface="Arial"/>
              </a:rPr>
              <a:t>this </a:t>
            </a:r>
            <a:r>
              <a:rPr sz="1100" spc="-10" dirty="0">
                <a:latin typeface="Arial"/>
                <a:cs typeface="Arial"/>
              </a:rPr>
              <a:t>time </a:t>
            </a:r>
            <a:r>
              <a:rPr sz="1100" spc="-30" dirty="0">
                <a:latin typeface="Arial"/>
                <a:cs typeface="Arial"/>
              </a:rPr>
              <a:t>student </a:t>
            </a:r>
            <a:r>
              <a:rPr sz="1100" spc="-75" dirty="0">
                <a:latin typeface="Arial"/>
                <a:cs typeface="Arial"/>
              </a:rPr>
              <a:t>can </a:t>
            </a:r>
            <a:r>
              <a:rPr sz="1100" spc="-55" dirty="0">
                <a:latin typeface="Arial"/>
                <a:cs typeface="Arial"/>
              </a:rPr>
              <a:t>organize  </a:t>
            </a:r>
            <a:r>
              <a:rPr sz="1100" spc="-20" dirty="0">
                <a:latin typeface="Arial"/>
                <a:cs typeface="Arial"/>
              </a:rPr>
              <a:t>his/her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thoughts.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62071" y="426211"/>
            <a:ext cx="410591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80" dirty="0">
                <a:latin typeface="Arial"/>
                <a:cs typeface="Arial"/>
              </a:rPr>
              <a:t>3</a:t>
            </a:r>
            <a:r>
              <a:rPr sz="1050" b="1" i="1" spc="-120" baseline="31746" dirty="0">
                <a:latin typeface="Arial"/>
                <a:cs typeface="Arial"/>
              </a:rPr>
              <a:t>RD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sz="1100" b="1" i="1" spc="-155" smtClean="0">
                <a:latin typeface="Arial"/>
                <a:cs typeface="Arial"/>
              </a:rPr>
              <a:t>RENAL </a:t>
            </a:r>
            <a:r>
              <a:rPr sz="1100" b="1" i="1" spc="-20" dirty="0">
                <a:latin typeface="Arial"/>
                <a:cs typeface="Arial"/>
              </a:rPr>
              <a:t>&amp; </a:t>
            </a:r>
            <a:r>
              <a:rPr sz="1100" b="1" i="1" spc="-165" dirty="0">
                <a:latin typeface="Arial"/>
                <a:cs typeface="Arial"/>
              </a:rPr>
              <a:t>EXCRETORY </a:t>
            </a:r>
            <a:r>
              <a:rPr sz="1100" b="1" i="1" spc="-150" dirty="0">
                <a:latin typeface="Arial"/>
                <a:cs typeface="Arial"/>
              </a:rPr>
              <a:t>SYSTEM </a:t>
            </a:r>
            <a:r>
              <a:rPr sz="1100" b="1" i="1" spc="-10" dirty="0">
                <a:latin typeface="Arial"/>
                <a:cs typeface="Arial"/>
              </a:rPr>
              <a:t>II</a:t>
            </a:r>
            <a:r>
              <a:rPr sz="1100" b="1" i="1" spc="-195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0114" y="466725"/>
            <a:ext cx="2417445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1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78304" y="6032500"/>
            <a:ext cx="4899660" cy="2268220"/>
          </a:xfrm>
          <a:custGeom>
            <a:avLst/>
            <a:gdLst/>
            <a:ahLst/>
            <a:cxnLst/>
            <a:rect l="l" t="t" r="r" b="b"/>
            <a:pathLst>
              <a:path w="4899659" h="2268220">
                <a:moveTo>
                  <a:pt x="2449830" y="608964"/>
                </a:moveTo>
                <a:lnTo>
                  <a:pt x="3293745" y="0"/>
                </a:lnTo>
                <a:lnTo>
                  <a:pt x="3210560" y="558800"/>
                </a:lnTo>
                <a:lnTo>
                  <a:pt x="4168775" y="467995"/>
                </a:lnTo>
                <a:lnTo>
                  <a:pt x="3788409" y="767714"/>
                </a:lnTo>
                <a:lnTo>
                  <a:pt x="4785359" y="854075"/>
                </a:lnTo>
                <a:lnTo>
                  <a:pt x="3993515" y="1099820"/>
                </a:lnTo>
                <a:lnTo>
                  <a:pt x="4899660" y="1395095"/>
                </a:lnTo>
                <a:lnTo>
                  <a:pt x="3818890" y="1358900"/>
                </a:lnTo>
                <a:lnTo>
                  <a:pt x="4115434" y="1899920"/>
                </a:lnTo>
                <a:lnTo>
                  <a:pt x="3180080" y="1517650"/>
                </a:lnTo>
                <a:lnTo>
                  <a:pt x="3004820" y="2072639"/>
                </a:lnTo>
                <a:lnTo>
                  <a:pt x="2388870" y="1567814"/>
                </a:lnTo>
                <a:lnTo>
                  <a:pt x="1924049" y="2268220"/>
                </a:lnTo>
                <a:lnTo>
                  <a:pt x="1749424" y="1640839"/>
                </a:lnTo>
                <a:lnTo>
                  <a:pt x="1079500" y="1849755"/>
                </a:lnTo>
                <a:lnTo>
                  <a:pt x="1285239" y="1463039"/>
                </a:lnTo>
                <a:lnTo>
                  <a:pt x="30480" y="1531620"/>
                </a:lnTo>
                <a:lnTo>
                  <a:pt x="843914" y="1236345"/>
                </a:lnTo>
                <a:lnTo>
                  <a:pt x="0" y="904239"/>
                </a:lnTo>
                <a:lnTo>
                  <a:pt x="1049020" y="799464"/>
                </a:lnTo>
                <a:lnTo>
                  <a:pt x="83819" y="240664"/>
                </a:lnTo>
                <a:lnTo>
                  <a:pt x="1658620" y="663575"/>
                </a:lnTo>
                <a:lnTo>
                  <a:pt x="1894205" y="240664"/>
                </a:lnTo>
                <a:lnTo>
                  <a:pt x="2449830" y="60896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94329" y="6948805"/>
            <a:ext cx="2371724" cy="5904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84884" y="886713"/>
            <a:ext cx="6055995" cy="21131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100" b="1" spc="-110" dirty="0" smtClean="0">
                <a:latin typeface="Arial"/>
                <a:cs typeface="Arial"/>
              </a:rPr>
              <a:t>AVMC </a:t>
            </a:r>
            <a:r>
              <a:rPr sz="1100" b="1" spc="-50" smtClean="0">
                <a:latin typeface="Arial"/>
                <a:cs typeface="Arial"/>
              </a:rPr>
              <a:t>Internal </a:t>
            </a:r>
            <a:r>
              <a:rPr sz="1100" b="1" spc="-80" dirty="0">
                <a:latin typeface="Arial"/>
                <a:cs typeface="Arial"/>
              </a:rPr>
              <a:t>Evaluation</a:t>
            </a:r>
            <a:r>
              <a:rPr sz="1100" b="1" spc="-10" dirty="0">
                <a:latin typeface="Arial"/>
                <a:cs typeface="Arial"/>
              </a:rPr>
              <a:t> </a:t>
            </a:r>
            <a:r>
              <a:rPr sz="1100" b="1" spc="-95" dirty="0">
                <a:latin typeface="Arial"/>
                <a:cs typeface="Arial"/>
              </a:rPr>
              <a:t>Policy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00">
              <a:latin typeface="Times New Roman"/>
              <a:cs typeface="Times New Roman"/>
            </a:endParaRPr>
          </a:p>
          <a:p>
            <a:pPr marL="324485" indent="-227965">
              <a:lnSpc>
                <a:spcPct val="100000"/>
              </a:lnSpc>
              <a:buFont typeface="Symbol"/>
              <a:buChar char=""/>
              <a:tabLst>
                <a:tab pos="324485" algn="l"/>
                <a:tab pos="325120" algn="l"/>
              </a:tabLst>
            </a:pPr>
            <a:r>
              <a:rPr sz="1100" spc="-50" dirty="0">
                <a:latin typeface="Arial"/>
                <a:cs typeface="Arial"/>
              </a:rPr>
              <a:t>Students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be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assessed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determine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achievement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objectives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through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following:</a:t>
            </a:r>
            <a:endParaRPr sz="1100">
              <a:latin typeface="Arial"/>
              <a:cs typeface="Arial"/>
            </a:endParaRPr>
          </a:p>
          <a:p>
            <a:pPr marL="324485" marR="46355" indent="-227965">
              <a:lnSpc>
                <a:spcPct val="152700"/>
              </a:lnSpc>
              <a:spcBef>
                <a:spcPts val="50"/>
              </a:spcBef>
              <a:buFont typeface="Symbol"/>
              <a:buChar char=""/>
              <a:tabLst>
                <a:tab pos="324485" algn="l"/>
                <a:tab pos="325120" algn="l"/>
              </a:tabLst>
            </a:pPr>
            <a:r>
              <a:rPr sz="1100" b="1" spc="-55" dirty="0">
                <a:latin typeface="Arial"/>
                <a:cs typeface="Arial"/>
              </a:rPr>
              <a:t>Module </a:t>
            </a:r>
            <a:r>
              <a:rPr sz="1100" b="1" spc="-80" dirty="0">
                <a:latin typeface="Arial"/>
                <a:cs typeface="Arial"/>
              </a:rPr>
              <a:t>Examination: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229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55" dirty="0">
                <a:latin typeface="Arial"/>
                <a:cs typeface="Arial"/>
              </a:rPr>
              <a:t>scheduled </a:t>
            </a:r>
            <a:r>
              <a:rPr sz="1100" spc="-30" dirty="0">
                <a:latin typeface="Arial"/>
                <a:cs typeface="Arial"/>
              </a:rPr>
              <a:t>on completion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70" dirty="0">
                <a:latin typeface="Arial"/>
                <a:cs typeface="Arial"/>
              </a:rPr>
              <a:t>each </a:t>
            </a:r>
            <a:r>
              <a:rPr sz="1100" spc="-35" dirty="0">
                <a:latin typeface="Arial"/>
                <a:cs typeface="Arial"/>
              </a:rPr>
              <a:t>module. </a:t>
            </a: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25" dirty="0">
                <a:latin typeface="Arial"/>
                <a:cs typeface="Arial"/>
              </a:rPr>
              <a:t>method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35" dirty="0">
                <a:latin typeface="Arial"/>
                <a:cs typeface="Arial"/>
              </a:rPr>
              <a:t>examination  </a:t>
            </a:r>
            <a:r>
              <a:rPr sz="1100" spc="-55" dirty="0">
                <a:latin typeface="Arial"/>
                <a:cs typeface="Arial"/>
              </a:rPr>
              <a:t>comprises </a:t>
            </a:r>
            <a:r>
              <a:rPr sz="1100" spc="-20" dirty="0">
                <a:latin typeface="Arial"/>
                <a:cs typeface="Arial"/>
              </a:rPr>
              <a:t>theory </a:t>
            </a:r>
            <a:r>
              <a:rPr sz="1100" spc="-70" dirty="0">
                <a:latin typeface="Arial"/>
                <a:cs typeface="Arial"/>
              </a:rPr>
              <a:t>exam </a:t>
            </a:r>
            <a:r>
              <a:rPr sz="1100" spc="-35" dirty="0">
                <a:latin typeface="Arial"/>
                <a:cs typeface="Arial"/>
              </a:rPr>
              <a:t>which </a:t>
            </a:r>
            <a:r>
              <a:rPr sz="1100" spc="-45" dirty="0">
                <a:latin typeface="Arial"/>
                <a:cs typeface="Arial"/>
              </a:rPr>
              <a:t>includes </a:t>
            </a:r>
            <a:r>
              <a:rPr sz="1100" spc="-145" dirty="0">
                <a:latin typeface="Arial"/>
                <a:cs typeface="Arial"/>
              </a:rPr>
              <a:t>BCQs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185" dirty="0">
                <a:latin typeface="Arial"/>
                <a:cs typeface="Arial"/>
              </a:rPr>
              <a:t>OSPE </a:t>
            </a:r>
            <a:r>
              <a:rPr sz="1100" spc="-40" dirty="0">
                <a:latin typeface="Arial"/>
                <a:cs typeface="Arial"/>
              </a:rPr>
              <a:t>(Objective </a:t>
            </a:r>
            <a:r>
              <a:rPr sz="1100" spc="-35" dirty="0">
                <a:latin typeface="Arial"/>
                <a:cs typeface="Arial"/>
              </a:rPr>
              <a:t>Structured </a:t>
            </a:r>
            <a:r>
              <a:rPr sz="1100" spc="-50" dirty="0">
                <a:latin typeface="Arial"/>
                <a:cs typeface="Arial"/>
              </a:rPr>
              <a:t>Practical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Examination).</a:t>
            </a:r>
            <a:endParaRPr sz="1100">
              <a:latin typeface="Arial"/>
              <a:cs typeface="Arial"/>
            </a:endParaRPr>
          </a:p>
          <a:p>
            <a:pPr marL="324485" marR="5080" indent="-227965">
              <a:lnSpc>
                <a:spcPct val="152700"/>
              </a:lnSpc>
              <a:spcBef>
                <a:spcPts val="60"/>
              </a:spcBef>
              <a:buFont typeface="Symbol"/>
              <a:buChar char=""/>
              <a:tabLst>
                <a:tab pos="324485" algn="l"/>
                <a:tab pos="325120" algn="l"/>
              </a:tabLst>
            </a:pPr>
            <a:r>
              <a:rPr sz="1100" b="1" spc="-85" dirty="0">
                <a:latin typeface="Arial"/>
                <a:cs typeface="Arial"/>
              </a:rPr>
              <a:t>Graded </a:t>
            </a:r>
            <a:r>
              <a:rPr sz="1100" b="1" spc="-114" dirty="0">
                <a:latin typeface="Arial"/>
                <a:cs typeface="Arial"/>
              </a:rPr>
              <a:t>Assessment </a:t>
            </a:r>
            <a:r>
              <a:rPr sz="1100" b="1" spc="-55" dirty="0">
                <a:latin typeface="Arial"/>
                <a:cs typeface="Arial"/>
              </a:rPr>
              <a:t>of </a:t>
            </a:r>
            <a:r>
              <a:rPr sz="1100" b="1" spc="-85" dirty="0">
                <a:latin typeface="Arial"/>
                <a:cs typeface="Arial"/>
              </a:rPr>
              <a:t>students by </a:t>
            </a:r>
            <a:r>
              <a:rPr sz="1100" b="1" spc="-65" dirty="0">
                <a:latin typeface="Arial"/>
                <a:cs typeface="Arial"/>
              </a:rPr>
              <a:t>Individual </a:t>
            </a:r>
            <a:r>
              <a:rPr sz="1100" b="1" spc="-55" dirty="0">
                <a:latin typeface="Arial"/>
                <a:cs typeface="Arial"/>
              </a:rPr>
              <a:t>Department</a:t>
            </a:r>
            <a:r>
              <a:rPr sz="1100" spc="-55" dirty="0">
                <a:latin typeface="Arial"/>
                <a:cs typeface="Arial"/>
              </a:rPr>
              <a:t>: </a:t>
            </a:r>
            <a:r>
              <a:rPr sz="1100" spc="-60" dirty="0">
                <a:latin typeface="Arial"/>
                <a:cs typeface="Arial"/>
              </a:rPr>
              <a:t>Quiz, </a:t>
            </a:r>
            <a:r>
              <a:rPr sz="1100" spc="-45" dirty="0">
                <a:latin typeface="Arial"/>
                <a:cs typeface="Arial"/>
              </a:rPr>
              <a:t>viva, </a:t>
            </a:r>
            <a:r>
              <a:rPr sz="1100" spc="-35" dirty="0">
                <a:latin typeface="Arial"/>
                <a:cs typeface="Arial"/>
              </a:rPr>
              <a:t>practical, </a:t>
            </a:r>
            <a:r>
              <a:rPr sz="1100" spc="-50" dirty="0">
                <a:latin typeface="Arial"/>
                <a:cs typeface="Arial"/>
              </a:rPr>
              <a:t>assignment, small  </a:t>
            </a:r>
            <a:r>
              <a:rPr sz="1100" spc="-40" dirty="0">
                <a:latin typeface="Arial"/>
                <a:cs typeface="Arial"/>
              </a:rPr>
              <a:t>group </a:t>
            </a:r>
            <a:r>
              <a:rPr sz="1100" spc="-30" dirty="0">
                <a:latin typeface="Arial"/>
                <a:cs typeface="Arial"/>
              </a:rPr>
              <a:t>activities </a:t>
            </a:r>
            <a:r>
              <a:rPr sz="1100" spc="-70" dirty="0">
                <a:latin typeface="Arial"/>
                <a:cs typeface="Arial"/>
              </a:rPr>
              <a:t>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135" dirty="0">
                <a:latin typeface="Arial"/>
                <a:cs typeface="Arial"/>
              </a:rPr>
              <a:t>CBL, </a:t>
            </a:r>
            <a:r>
              <a:rPr sz="1100" spc="-114" dirty="0">
                <a:latin typeface="Arial"/>
                <a:cs typeface="Arial"/>
              </a:rPr>
              <a:t>TBL, TOL, </a:t>
            </a:r>
            <a:r>
              <a:rPr sz="1100" spc="-25" dirty="0">
                <a:latin typeface="Arial"/>
                <a:cs typeface="Arial"/>
              </a:rPr>
              <a:t>online </a:t>
            </a:r>
            <a:r>
              <a:rPr sz="1100" spc="-70" dirty="0">
                <a:latin typeface="Arial"/>
                <a:cs typeface="Arial"/>
              </a:rPr>
              <a:t>assessment, </a:t>
            </a:r>
            <a:r>
              <a:rPr sz="1100" spc="-30" dirty="0">
                <a:latin typeface="Arial"/>
                <a:cs typeface="Arial"/>
              </a:rPr>
              <a:t>ward activities, </a:t>
            </a:r>
            <a:r>
              <a:rPr sz="1100" spc="-35" dirty="0">
                <a:latin typeface="Arial"/>
                <a:cs typeface="Arial"/>
              </a:rPr>
              <a:t>examination,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45" dirty="0">
                <a:latin typeface="Arial"/>
                <a:cs typeface="Arial"/>
              </a:rPr>
              <a:t>log</a:t>
            </a:r>
            <a:r>
              <a:rPr sz="1100" spc="-9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book.</a:t>
            </a:r>
            <a:endParaRPr sz="1100">
              <a:latin typeface="Arial"/>
              <a:cs typeface="Arial"/>
            </a:endParaRPr>
          </a:p>
          <a:p>
            <a:pPr marL="324485" indent="-227965">
              <a:lnSpc>
                <a:spcPct val="100000"/>
              </a:lnSpc>
              <a:spcBef>
                <a:spcPts val="745"/>
              </a:spcBef>
              <a:buFont typeface="Symbol"/>
              <a:buChar char=""/>
              <a:tabLst>
                <a:tab pos="324485" algn="l"/>
                <a:tab pos="325120" algn="l"/>
              </a:tabLst>
            </a:pPr>
            <a:r>
              <a:rPr sz="1100" spc="-45" dirty="0">
                <a:latin typeface="Arial"/>
                <a:cs typeface="Arial"/>
              </a:rPr>
              <a:t>Marks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both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modular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examination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and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graded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assessment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will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constitute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5" dirty="0">
                <a:latin typeface="Arial"/>
                <a:cs typeface="Arial"/>
              </a:rPr>
              <a:t>20%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weightage.</a:t>
            </a:r>
            <a:endParaRPr sz="1100">
              <a:latin typeface="Arial"/>
              <a:cs typeface="Arial"/>
            </a:endParaRPr>
          </a:p>
          <a:p>
            <a:pPr marL="324485" indent="-227965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324485" algn="l"/>
                <a:tab pos="325120" algn="l"/>
              </a:tabLst>
            </a:pPr>
            <a:r>
              <a:rPr sz="1100" spc="-110" dirty="0">
                <a:latin typeface="Arial"/>
                <a:cs typeface="Arial"/>
              </a:rPr>
              <a:t>As </a:t>
            </a:r>
            <a:r>
              <a:rPr sz="1100" spc="-30">
                <a:latin typeface="Arial"/>
                <a:cs typeface="Arial"/>
              </a:rPr>
              <a:t>per </a:t>
            </a:r>
            <a:r>
              <a:rPr lang="en-US" sz="1100" spc="-125" dirty="0" smtClean="0">
                <a:latin typeface="Arial"/>
                <a:cs typeface="Arial"/>
              </a:rPr>
              <a:t>UHS </a:t>
            </a:r>
            <a:r>
              <a:rPr sz="1100" spc="-35" smtClean="0">
                <a:latin typeface="Arial"/>
                <a:cs typeface="Arial"/>
              </a:rPr>
              <a:t>policy</a:t>
            </a:r>
            <a:r>
              <a:rPr sz="1100" spc="-35" dirty="0">
                <a:latin typeface="Arial"/>
                <a:cs typeface="Arial"/>
              </a:rPr>
              <a:t>, </a:t>
            </a:r>
            <a:r>
              <a:rPr sz="1100" spc="-25" dirty="0">
                <a:latin typeface="Arial"/>
                <a:cs typeface="Arial"/>
              </a:rPr>
              <a:t>this </a:t>
            </a:r>
            <a:r>
              <a:rPr sz="1100" spc="-105" dirty="0">
                <a:latin typeface="Arial"/>
                <a:cs typeface="Arial"/>
              </a:rPr>
              <a:t>20%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55" dirty="0">
                <a:latin typeface="Arial"/>
                <a:cs typeface="Arial"/>
              </a:rPr>
              <a:t>added </a:t>
            </a:r>
            <a:r>
              <a:rPr sz="1100" spc="-45">
                <a:latin typeface="Arial"/>
                <a:cs typeface="Arial"/>
              </a:rPr>
              <a:t>by </a:t>
            </a:r>
            <a:r>
              <a:rPr lang="en-US" sz="1100" spc="-125" dirty="0" smtClean="0">
                <a:latin typeface="Arial"/>
                <a:cs typeface="Arial"/>
              </a:rPr>
              <a:t>UHS </a:t>
            </a:r>
            <a:r>
              <a:rPr sz="1100" spc="10" smtClean="0">
                <a:latin typeface="Arial"/>
                <a:cs typeface="Arial"/>
              </a:rPr>
              <a:t>to </a:t>
            </a:r>
            <a:r>
              <a:rPr sz="1100" spc="-65" dirty="0">
                <a:latin typeface="Arial"/>
                <a:cs typeface="Arial"/>
              </a:rPr>
              <a:t>Semester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Examination.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16</a:t>
            </a:fld>
            <a:endParaRPr spc="-55" dirty="0"/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019860" y="3287902"/>
          <a:ext cx="6188074" cy="11125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2980"/>
                <a:gridCol w="1673860"/>
                <a:gridCol w="1715134"/>
                <a:gridCol w="1816100"/>
              </a:tblGrid>
              <a:tr h="287655">
                <a:tc gridSpan="4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000" b="1" spc="-90" dirty="0">
                          <a:latin typeface="Arial"/>
                          <a:cs typeface="Arial"/>
                        </a:rPr>
                        <a:t>Example </a:t>
                      </a:r>
                      <a:r>
                        <a:rPr sz="1000" b="1" spc="-60" dirty="0">
                          <a:latin typeface="Arial"/>
                          <a:cs typeface="Arial"/>
                        </a:rPr>
                        <a:t>: </a:t>
                      </a:r>
                      <a:r>
                        <a:rPr sz="1000" b="1" spc="-65" dirty="0">
                          <a:latin typeface="Arial"/>
                          <a:cs typeface="Arial"/>
                        </a:rPr>
                        <a:t>Number 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000" b="1" spc="-120" dirty="0">
                          <a:latin typeface="Arial"/>
                          <a:cs typeface="Arial"/>
                        </a:rPr>
                        <a:t>JSMU </a:t>
                      </a:r>
                      <a:r>
                        <a:rPr sz="1000" b="1" spc="-60" dirty="0">
                          <a:latin typeface="Arial"/>
                          <a:cs typeface="Arial"/>
                        </a:rPr>
                        <a:t>Marks allocated 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000" b="1" spc="-80" dirty="0">
                          <a:latin typeface="Arial"/>
                          <a:cs typeface="Arial"/>
                        </a:rPr>
                        <a:t>Semester </a:t>
                      </a:r>
                      <a:r>
                        <a:rPr sz="1000" b="1" spc="-75" dirty="0">
                          <a:latin typeface="Arial"/>
                          <a:cs typeface="Arial"/>
                        </a:rPr>
                        <a:t>Theory </a:t>
                      </a:r>
                      <a:r>
                        <a:rPr sz="1000" b="1" spc="-7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Internal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70" dirty="0">
                          <a:latin typeface="Arial"/>
                          <a:cs typeface="Arial"/>
                        </a:rPr>
                        <a:t>Evaluation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03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1976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45110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1000" b="1" spc="-80" dirty="0">
                          <a:latin typeface="Arial"/>
                          <a:cs typeface="Arial"/>
                        </a:rPr>
                        <a:t>Semester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5615" marR="240665" indent="-226060">
                        <a:lnSpc>
                          <a:spcPct val="102000"/>
                        </a:lnSpc>
                        <a:spcBef>
                          <a:spcPts val="560"/>
                        </a:spcBef>
                      </a:pPr>
                      <a:r>
                        <a:rPr sz="1000" b="1" spc="-80" dirty="0">
                          <a:latin typeface="Arial"/>
                          <a:cs typeface="Arial"/>
                        </a:rPr>
                        <a:t>Semester Examination  </a:t>
                      </a:r>
                      <a:r>
                        <a:rPr sz="1000" b="1" spc="-75" dirty="0">
                          <a:latin typeface="Arial"/>
                          <a:cs typeface="Arial"/>
                        </a:rPr>
                        <a:t>Theory</a:t>
                      </a:r>
                      <a:r>
                        <a:rPr sz="10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65" dirty="0">
                          <a:latin typeface="Arial"/>
                          <a:cs typeface="Arial"/>
                        </a:rPr>
                        <a:t>Marks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7505">
                        <a:lnSpc>
                          <a:spcPts val="1150"/>
                        </a:lnSpc>
                      </a:pPr>
                      <a:r>
                        <a:rPr sz="1000" b="1" spc="-45" dirty="0">
                          <a:latin typeface="Arial"/>
                          <a:cs typeface="Arial"/>
                        </a:rPr>
                        <a:t>Internal</a:t>
                      </a:r>
                      <a:r>
                        <a:rPr sz="10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75" dirty="0">
                          <a:latin typeface="Arial"/>
                          <a:cs typeface="Arial"/>
                        </a:rPr>
                        <a:t>Evaluation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240029" marR="231140" indent="635" algn="ctr">
                        <a:lnSpc>
                          <a:spcPct val="101499"/>
                        </a:lnSpc>
                        <a:spcBef>
                          <a:spcPts val="30"/>
                        </a:spcBef>
                      </a:pPr>
                      <a:r>
                        <a:rPr sz="1000" b="1" spc="-95" dirty="0">
                          <a:latin typeface="Arial"/>
                          <a:cs typeface="Arial"/>
                        </a:rPr>
                        <a:t>(Task </a:t>
                      </a:r>
                      <a:r>
                        <a:rPr sz="1000" b="1" spc="-65" dirty="0">
                          <a:latin typeface="Arial"/>
                          <a:cs typeface="Arial"/>
                        </a:rPr>
                        <a:t>Presentation </a:t>
                      </a:r>
                      <a:r>
                        <a:rPr sz="1000" b="1" spc="-90" dirty="0">
                          <a:latin typeface="Arial"/>
                          <a:cs typeface="Arial"/>
                        </a:rPr>
                        <a:t>+  </a:t>
                      </a:r>
                      <a:r>
                        <a:rPr sz="1000" b="1" spc="-100" dirty="0">
                          <a:latin typeface="Arial"/>
                          <a:cs typeface="Arial"/>
                        </a:rPr>
                        <a:t>Assignments + 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Modular  </a:t>
                      </a:r>
                      <a:r>
                        <a:rPr sz="1000" b="1" spc="-105" dirty="0">
                          <a:latin typeface="Arial"/>
                          <a:cs typeface="Arial"/>
                        </a:rPr>
                        <a:t>Exam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spc="-60" dirty="0">
                          <a:latin typeface="Arial"/>
                          <a:cs typeface="Arial"/>
                        </a:rPr>
                        <a:t>Total</a:t>
                      </a:r>
                      <a:r>
                        <a:rPr sz="10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65" dirty="0">
                          <a:latin typeface="Arial"/>
                          <a:cs typeface="Arial"/>
                        </a:rPr>
                        <a:t>(Theory)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10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spc="-100" dirty="0">
                          <a:latin typeface="Arial"/>
                          <a:cs typeface="Arial"/>
                        </a:rPr>
                        <a:t>80%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spc="-100" dirty="0">
                          <a:latin typeface="Arial"/>
                          <a:cs typeface="Arial"/>
                        </a:rPr>
                        <a:t>20%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spc="-95" dirty="0">
                          <a:latin typeface="Arial"/>
                          <a:cs typeface="Arial"/>
                        </a:rPr>
                        <a:t>100%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1084884" y="4546829"/>
            <a:ext cx="5997575" cy="806450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1100" b="1" spc="-75" dirty="0">
                <a:latin typeface="Arial"/>
                <a:cs typeface="Arial"/>
              </a:rPr>
              <a:t>Formative</a:t>
            </a:r>
            <a:r>
              <a:rPr sz="1100" b="1" spc="-65" dirty="0">
                <a:latin typeface="Arial"/>
                <a:cs typeface="Arial"/>
              </a:rPr>
              <a:t> </a:t>
            </a:r>
            <a:r>
              <a:rPr sz="1100" b="1" spc="-114" dirty="0">
                <a:latin typeface="Arial"/>
                <a:cs typeface="Arial"/>
              </a:rPr>
              <a:t>Assessment</a:t>
            </a:r>
            <a:endParaRPr sz="1100">
              <a:latin typeface="Arial"/>
              <a:cs typeface="Arial"/>
            </a:endParaRPr>
          </a:p>
          <a:p>
            <a:pPr marL="469265" marR="5080" indent="-228600">
              <a:lnSpc>
                <a:spcPct val="151100"/>
              </a:lnSpc>
              <a:spcBef>
                <a:spcPts val="80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30" dirty="0">
                <a:latin typeface="Arial"/>
                <a:cs typeface="Arial"/>
              </a:rPr>
              <a:t>Individual </a:t>
            </a:r>
            <a:r>
              <a:rPr sz="1100" spc="-25" dirty="0">
                <a:latin typeface="Arial"/>
                <a:cs typeface="Arial"/>
              </a:rPr>
              <a:t>department </a:t>
            </a:r>
            <a:r>
              <a:rPr sz="1100" spc="-65" dirty="0">
                <a:latin typeface="Arial"/>
                <a:cs typeface="Arial"/>
              </a:rPr>
              <a:t>may </a:t>
            </a:r>
            <a:r>
              <a:rPr sz="1100" spc="-25" dirty="0">
                <a:latin typeface="Arial"/>
                <a:cs typeface="Arial"/>
              </a:rPr>
              <a:t>hold </a:t>
            </a:r>
            <a:r>
              <a:rPr sz="1100" spc="-50" dirty="0">
                <a:latin typeface="Arial"/>
                <a:cs typeface="Arial"/>
              </a:rPr>
              <a:t>quiz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25" dirty="0">
                <a:latin typeface="Arial"/>
                <a:cs typeface="Arial"/>
              </a:rPr>
              <a:t>short </a:t>
            </a:r>
            <a:r>
              <a:rPr sz="1100" spc="-60" dirty="0">
                <a:latin typeface="Arial"/>
                <a:cs typeface="Arial"/>
              </a:rPr>
              <a:t>answer </a:t>
            </a:r>
            <a:r>
              <a:rPr sz="1100" spc="-45" dirty="0">
                <a:latin typeface="Arial"/>
                <a:cs typeface="Arial"/>
              </a:rPr>
              <a:t>questions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35" dirty="0">
                <a:latin typeface="Arial"/>
                <a:cs typeface="Arial"/>
              </a:rPr>
              <a:t>help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105" dirty="0">
                <a:latin typeface="Arial"/>
                <a:cs typeface="Arial"/>
              </a:rPr>
              <a:t>assess </a:t>
            </a:r>
            <a:r>
              <a:rPr sz="1100" spc="-5" dirty="0">
                <a:latin typeface="Arial"/>
                <a:cs typeface="Arial"/>
              </a:rPr>
              <a:t>their  </a:t>
            </a:r>
            <a:r>
              <a:rPr sz="1100" spc="-25" dirty="0">
                <a:latin typeface="Arial"/>
                <a:cs typeface="Arial"/>
              </a:rPr>
              <a:t>own </a:t>
            </a:r>
            <a:r>
              <a:rPr sz="1100" spc="-40" dirty="0">
                <a:latin typeface="Arial"/>
                <a:cs typeface="Arial"/>
              </a:rPr>
              <a:t>learning. </a:t>
            </a: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60" dirty="0">
                <a:latin typeface="Arial"/>
                <a:cs typeface="Arial"/>
              </a:rPr>
              <a:t>marks </a:t>
            </a:r>
            <a:r>
              <a:rPr sz="1100" spc="-30" dirty="0">
                <a:latin typeface="Arial"/>
                <a:cs typeface="Arial"/>
              </a:rPr>
              <a:t>obtained </a:t>
            </a:r>
            <a:r>
              <a:rPr sz="1100" spc="-50" dirty="0">
                <a:latin typeface="Arial"/>
                <a:cs typeface="Arial"/>
              </a:rPr>
              <a:t>are </a:t>
            </a:r>
            <a:r>
              <a:rPr sz="1100" spc="-5" dirty="0">
                <a:latin typeface="Arial"/>
                <a:cs typeface="Arial"/>
              </a:rPr>
              <a:t>not </a:t>
            </a:r>
            <a:r>
              <a:rPr sz="1100" spc="-40" dirty="0">
                <a:latin typeface="Arial"/>
                <a:cs typeface="Arial"/>
              </a:rPr>
              <a:t>included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20" dirty="0">
                <a:latin typeface="Arial"/>
                <a:cs typeface="Arial"/>
              </a:rPr>
              <a:t>internal</a:t>
            </a:r>
            <a:r>
              <a:rPr sz="1100" spc="-10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evaluation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84119" y="6860514"/>
            <a:ext cx="2188845" cy="6127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ctr">
              <a:lnSpc>
                <a:spcPct val="116900"/>
              </a:lnSpc>
              <a:spcBef>
                <a:spcPts val="90"/>
              </a:spcBef>
            </a:pPr>
            <a:r>
              <a:rPr sz="1100" b="1" spc="-35" dirty="0">
                <a:latin typeface="Arial"/>
                <a:cs typeface="Arial"/>
              </a:rPr>
              <a:t>More </a:t>
            </a:r>
            <a:r>
              <a:rPr sz="1100" b="1" spc="-60" dirty="0">
                <a:latin typeface="Arial"/>
                <a:cs typeface="Arial"/>
              </a:rPr>
              <a:t>than </a:t>
            </a:r>
            <a:r>
              <a:rPr sz="1100" b="1" spc="-100" dirty="0">
                <a:latin typeface="Arial"/>
                <a:cs typeface="Arial"/>
              </a:rPr>
              <a:t>75% </a:t>
            </a:r>
            <a:r>
              <a:rPr sz="1100" b="1" spc="-70" dirty="0">
                <a:latin typeface="Arial"/>
                <a:cs typeface="Arial"/>
              </a:rPr>
              <a:t>attendance </a:t>
            </a:r>
            <a:r>
              <a:rPr sz="1100" b="1" spc="-105" dirty="0">
                <a:latin typeface="Arial"/>
                <a:cs typeface="Arial"/>
              </a:rPr>
              <a:t>is </a:t>
            </a:r>
            <a:r>
              <a:rPr sz="1100" b="1" spc="-75" dirty="0">
                <a:latin typeface="Arial"/>
                <a:cs typeface="Arial"/>
              </a:rPr>
              <a:t>needed  </a:t>
            </a:r>
            <a:r>
              <a:rPr sz="1100" b="1" spc="-35" dirty="0">
                <a:latin typeface="Arial"/>
                <a:cs typeface="Arial"/>
              </a:rPr>
              <a:t>to </a:t>
            </a:r>
            <a:r>
              <a:rPr sz="1100" b="1" spc="-65" dirty="0">
                <a:latin typeface="Arial"/>
                <a:cs typeface="Arial"/>
              </a:rPr>
              <a:t>sit </a:t>
            </a:r>
            <a:r>
              <a:rPr sz="1100" b="1" spc="-55" dirty="0">
                <a:latin typeface="Arial"/>
                <a:cs typeface="Arial"/>
              </a:rPr>
              <a:t>for </a:t>
            </a:r>
            <a:r>
              <a:rPr sz="1100" b="1" spc="-45" dirty="0">
                <a:latin typeface="Arial"/>
                <a:cs typeface="Arial"/>
              </a:rPr>
              <a:t>the </a:t>
            </a:r>
            <a:r>
              <a:rPr sz="1100" b="1" spc="-70" dirty="0">
                <a:latin typeface="Arial"/>
                <a:cs typeface="Arial"/>
              </a:rPr>
              <a:t>modular </a:t>
            </a:r>
            <a:r>
              <a:rPr sz="1100" b="1" spc="-80" dirty="0">
                <a:latin typeface="Arial"/>
                <a:cs typeface="Arial"/>
              </a:rPr>
              <a:t>and </a:t>
            </a:r>
            <a:r>
              <a:rPr sz="1100" b="1" spc="-85" dirty="0">
                <a:latin typeface="Arial"/>
                <a:cs typeface="Arial"/>
              </a:rPr>
              <a:t>semester  </a:t>
            </a:r>
            <a:r>
              <a:rPr sz="1100" b="1" spc="-75" dirty="0">
                <a:latin typeface="Arial"/>
                <a:cs typeface="Arial"/>
              </a:rPr>
              <a:t>examinations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0114" y="426211"/>
            <a:ext cx="6547484" cy="613410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1905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150"/>
              </a:spcBef>
            </a:pPr>
            <a:r>
              <a:rPr lang="en-US" sz="1100" b="1" spc="-114" dirty="0" smtClean="0">
                <a:latin typeface="Arial"/>
                <a:cs typeface="Arial"/>
              </a:rPr>
              <a:t>AVICENNA MEDICAL COLLEGE                         </a:t>
            </a:r>
            <a:r>
              <a:rPr sz="1100" b="1" spc="-190" smtClean="0">
                <a:latin typeface="Arial"/>
                <a:cs typeface="Arial"/>
              </a:rPr>
              <a:t> </a:t>
            </a:r>
            <a:r>
              <a:rPr sz="1650" b="1" i="1" spc="-120" baseline="2525" dirty="0">
                <a:latin typeface="Arial"/>
                <a:cs typeface="Arial"/>
              </a:rPr>
              <a:t>3</a:t>
            </a:r>
            <a:r>
              <a:rPr sz="1050" b="1" i="1" spc="-120" baseline="35714" dirty="0">
                <a:latin typeface="Arial"/>
                <a:cs typeface="Arial"/>
              </a:rPr>
              <a:t>RD </a:t>
            </a:r>
            <a:r>
              <a:rPr sz="1650" b="1" i="1" spc="-254" baseline="2525" dirty="0">
                <a:latin typeface="Arial"/>
                <a:cs typeface="Arial"/>
              </a:rPr>
              <a:t>YEAR </a:t>
            </a:r>
            <a:r>
              <a:rPr sz="1650" b="1" i="1" spc="-172" baseline="2525" dirty="0">
                <a:latin typeface="Arial"/>
                <a:cs typeface="Arial"/>
              </a:rPr>
              <a:t>MBBS</a:t>
            </a:r>
            <a:r>
              <a:rPr sz="1650" b="1" i="1" spc="-172" baseline="2525">
                <a:latin typeface="Arial"/>
                <a:cs typeface="Arial"/>
              </a:rPr>
              <a:t>, </a:t>
            </a:r>
            <a:r>
              <a:rPr sz="1650" b="1" i="1" spc="-232" baseline="2525" smtClean="0">
                <a:latin typeface="Arial"/>
                <a:cs typeface="Arial"/>
              </a:rPr>
              <a:t>RENAL </a:t>
            </a:r>
            <a:r>
              <a:rPr sz="1650" b="1" i="1" spc="-30" baseline="2525" dirty="0">
                <a:latin typeface="Arial"/>
                <a:cs typeface="Arial"/>
              </a:rPr>
              <a:t>&amp; </a:t>
            </a:r>
            <a:r>
              <a:rPr sz="1650" b="1" i="1" spc="-247" baseline="2525" dirty="0">
                <a:latin typeface="Arial"/>
                <a:cs typeface="Arial"/>
              </a:rPr>
              <a:t>EXCRETORY </a:t>
            </a:r>
            <a:r>
              <a:rPr sz="1650" b="1" i="1" spc="-225" baseline="2525" dirty="0">
                <a:latin typeface="Arial"/>
                <a:cs typeface="Arial"/>
              </a:rPr>
              <a:t>SYSTEM </a:t>
            </a:r>
            <a:r>
              <a:rPr sz="1650" b="1" i="1" spc="-15" baseline="2525" dirty="0">
                <a:latin typeface="Arial"/>
                <a:cs typeface="Arial"/>
              </a:rPr>
              <a:t>II</a:t>
            </a:r>
            <a:r>
              <a:rPr sz="1650" b="1" i="1" spc="-112" baseline="2525" dirty="0">
                <a:latin typeface="Arial"/>
                <a:cs typeface="Arial"/>
              </a:rPr>
              <a:t> </a:t>
            </a:r>
            <a:r>
              <a:rPr sz="1650" b="1" i="1" spc="-172" baseline="2525" dirty="0">
                <a:latin typeface="Arial"/>
                <a:cs typeface="Arial"/>
              </a:rPr>
              <a:t>MODULE</a:t>
            </a:r>
            <a:endParaRPr sz="1650" baseline="2525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50">
              <a:latin typeface="Times New Roman"/>
              <a:cs typeface="Times New Roman"/>
            </a:endParaRPr>
          </a:p>
          <a:p>
            <a:pPr marL="177165">
              <a:lnSpc>
                <a:spcPct val="100000"/>
              </a:lnSpc>
            </a:pPr>
            <a:r>
              <a:rPr sz="1100" b="1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MODULAR </a:t>
            </a:r>
            <a:r>
              <a:rPr sz="1100" b="1" u="heavy" spc="-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EXAMINATION </a:t>
            </a:r>
            <a:r>
              <a:rPr sz="1100" b="1" u="heavy" spc="-1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RULES </a:t>
            </a:r>
            <a:r>
              <a:rPr sz="1100" b="1" u="heavy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&amp; </a:t>
            </a:r>
            <a:r>
              <a:rPr sz="1100" b="1" u="heavy" spc="-14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REGULATIONS</a:t>
            </a:r>
            <a:r>
              <a:rPr sz="1100" b="1" u="heavy" spc="-18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00" b="1" u="heavy" spc="-8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(</a:t>
            </a:r>
            <a:r>
              <a:rPr lang="en-US" sz="1100" b="1" u="heavy" spc="-8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AVMC</a:t>
            </a:r>
            <a:r>
              <a:rPr sz="1100" b="1" u="heavy" spc="-8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17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84884" y="1077823"/>
            <a:ext cx="5955665" cy="4182171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469265" indent="-228600">
              <a:lnSpc>
                <a:spcPct val="100000"/>
              </a:lnSpc>
              <a:spcBef>
                <a:spcPts val="85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40" dirty="0">
                <a:latin typeface="Arial"/>
                <a:cs typeface="Arial"/>
              </a:rPr>
              <a:t>Student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must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report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examination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hall/venue,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30 </a:t>
            </a:r>
            <a:r>
              <a:rPr sz="1100" spc="-35" dirty="0">
                <a:latin typeface="Arial"/>
                <a:cs typeface="Arial"/>
              </a:rPr>
              <a:t>minutes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before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exam.</a:t>
            </a:r>
            <a:endParaRPr sz="1100">
              <a:latin typeface="Arial"/>
              <a:cs typeface="Arial"/>
            </a:endParaRPr>
          </a:p>
          <a:p>
            <a:pPr marL="469265" indent="-228600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b="1" spc="-114" dirty="0">
                <a:latin typeface="Arial"/>
                <a:cs typeface="Arial"/>
              </a:rPr>
              <a:t>Exam </a:t>
            </a:r>
            <a:r>
              <a:rPr sz="1100" b="1" spc="-40" dirty="0">
                <a:latin typeface="Arial"/>
                <a:cs typeface="Arial"/>
              </a:rPr>
              <a:t>will </a:t>
            </a:r>
            <a:r>
              <a:rPr sz="1100" b="1" spc="-90" dirty="0">
                <a:latin typeface="Arial"/>
                <a:cs typeface="Arial"/>
              </a:rPr>
              <a:t>begin sharp </a:t>
            </a:r>
            <a:r>
              <a:rPr sz="1100" b="1" spc="-30" dirty="0">
                <a:latin typeface="Arial"/>
                <a:cs typeface="Arial"/>
              </a:rPr>
              <a:t>at </a:t>
            </a:r>
            <a:r>
              <a:rPr sz="1100" b="1" spc="-50" dirty="0">
                <a:latin typeface="Arial"/>
                <a:cs typeface="Arial"/>
              </a:rPr>
              <a:t>the </a:t>
            </a:r>
            <a:r>
              <a:rPr sz="1100" b="1" spc="-85" dirty="0">
                <a:latin typeface="Arial"/>
                <a:cs typeface="Arial"/>
              </a:rPr>
              <a:t>given</a:t>
            </a:r>
            <a:r>
              <a:rPr sz="1100" b="1" spc="-25" dirty="0">
                <a:latin typeface="Arial"/>
                <a:cs typeface="Arial"/>
              </a:rPr>
              <a:t> </a:t>
            </a:r>
            <a:r>
              <a:rPr sz="1100" b="1" spc="-40" dirty="0">
                <a:latin typeface="Arial"/>
                <a:cs typeface="Arial"/>
              </a:rPr>
              <a:t>time.</a:t>
            </a:r>
            <a:endParaRPr sz="1100">
              <a:latin typeface="Arial"/>
              <a:cs typeface="Arial"/>
            </a:endParaRPr>
          </a:p>
          <a:p>
            <a:pPr marL="469265" marR="7620" indent="-228600">
              <a:lnSpc>
                <a:spcPct val="150900"/>
              </a:lnSpc>
              <a:spcBef>
                <a:spcPts val="70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60" dirty="0">
                <a:latin typeface="Arial"/>
                <a:cs typeface="Arial"/>
              </a:rPr>
              <a:t>No </a:t>
            </a:r>
            <a:r>
              <a:rPr sz="1100" spc="-25" dirty="0">
                <a:latin typeface="Arial"/>
                <a:cs typeface="Arial"/>
              </a:rPr>
              <a:t>student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40" dirty="0">
                <a:latin typeface="Arial"/>
                <a:cs typeface="Arial"/>
              </a:rPr>
              <a:t>allowed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25" dirty="0">
                <a:latin typeface="Arial"/>
                <a:cs typeface="Arial"/>
              </a:rPr>
              <a:t>enter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40" dirty="0">
                <a:latin typeface="Arial"/>
                <a:cs typeface="Arial"/>
              </a:rPr>
              <a:t>examination </a:t>
            </a:r>
            <a:r>
              <a:rPr sz="1100" spc="-30" dirty="0">
                <a:latin typeface="Arial"/>
                <a:cs typeface="Arial"/>
              </a:rPr>
              <a:t>hall </a:t>
            </a:r>
            <a:r>
              <a:rPr sz="1100" spc="-15" dirty="0">
                <a:latin typeface="Arial"/>
                <a:cs typeface="Arial"/>
              </a:rPr>
              <a:t>after </a:t>
            </a:r>
            <a:r>
              <a:rPr sz="1100" spc="-60" dirty="0">
                <a:latin typeface="Arial"/>
                <a:cs typeface="Arial"/>
              </a:rPr>
              <a:t>15 </a:t>
            </a:r>
            <a:r>
              <a:rPr sz="1100" spc="-40" dirty="0">
                <a:latin typeface="Arial"/>
                <a:cs typeface="Arial"/>
              </a:rPr>
              <a:t>minutes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5" dirty="0">
                <a:latin typeface="Arial"/>
                <a:cs typeface="Arial"/>
              </a:rPr>
              <a:t>scheduled  </a:t>
            </a:r>
            <a:r>
              <a:rPr sz="1100" spc="-35" dirty="0">
                <a:latin typeface="Arial"/>
                <a:cs typeface="Arial"/>
              </a:rPr>
              <a:t>examination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time.</a:t>
            </a:r>
            <a:endParaRPr sz="1100">
              <a:latin typeface="Arial"/>
              <a:cs typeface="Arial"/>
            </a:endParaRPr>
          </a:p>
          <a:p>
            <a:pPr marL="469265" indent="-228600">
              <a:lnSpc>
                <a:spcPct val="100000"/>
              </a:lnSpc>
              <a:spcBef>
                <a:spcPts val="74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50" dirty="0">
                <a:latin typeface="Arial"/>
                <a:cs typeface="Arial"/>
              </a:rPr>
              <a:t>Students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must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sit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according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to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roll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numbers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mentioned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seats.</a:t>
            </a:r>
            <a:endParaRPr sz="1100">
              <a:latin typeface="Arial"/>
              <a:cs typeface="Arial"/>
            </a:endParaRPr>
          </a:p>
          <a:p>
            <a:pPr marL="469265" indent="-228600">
              <a:lnSpc>
                <a:spcPct val="100000"/>
              </a:lnSpc>
              <a:spcBef>
                <a:spcPts val="770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b="1" u="heavy" spc="-8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Cell </a:t>
            </a:r>
            <a:r>
              <a:rPr sz="1100" b="1" u="heavy" spc="-1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phones </a:t>
            </a:r>
            <a:r>
              <a:rPr sz="1100" b="1" u="heavy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are </a:t>
            </a:r>
            <a:r>
              <a:rPr sz="1100" b="1" u="heavy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strictly </a:t>
            </a:r>
            <a:r>
              <a:rPr sz="1100" b="1" u="heavy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not allowed in </a:t>
            </a:r>
            <a:r>
              <a:rPr sz="1100" b="1" u="heavy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examination</a:t>
            </a:r>
            <a:r>
              <a:rPr sz="1100" b="1" u="heavy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00" b="1" u="heavy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hall.</a:t>
            </a:r>
            <a:endParaRPr sz="1100">
              <a:latin typeface="Arial"/>
              <a:cs typeface="Arial"/>
            </a:endParaRPr>
          </a:p>
          <a:p>
            <a:pPr marL="469265" marR="13335" indent="-228600">
              <a:lnSpc>
                <a:spcPct val="151100"/>
              </a:lnSpc>
              <a:spcBef>
                <a:spcPts val="70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dirty="0">
                <a:latin typeface="Arial"/>
                <a:cs typeface="Arial"/>
              </a:rPr>
              <a:t>If</a:t>
            </a:r>
            <a:r>
              <a:rPr sz="1100" spc="-60" dirty="0">
                <a:latin typeface="Arial"/>
                <a:cs typeface="Arial"/>
              </a:rPr>
              <a:t> any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student</a:t>
            </a:r>
            <a:r>
              <a:rPr sz="1100" spc="-55" dirty="0">
                <a:latin typeface="Arial"/>
                <a:cs typeface="Arial"/>
              </a:rPr>
              <a:t> is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found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with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cell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phone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any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mode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(silent,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switched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off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on)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he/she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be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not 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35" dirty="0">
                <a:latin typeface="Arial"/>
                <a:cs typeface="Arial"/>
              </a:rPr>
              <a:t>allowed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30" dirty="0">
                <a:latin typeface="Arial"/>
                <a:cs typeface="Arial"/>
              </a:rPr>
              <a:t>continue </a:t>
            </a:r>
            <a:r>
              <a:rPr sz="1100" spc="-10" dirty="0">
                <a:latin typeface="Arial"/>
                <a:cs typeface="Arial"/>
              </a:rPr>
              <a:t>their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exam.</a:t>
            </a:r>
            <a:endParaRPr sz="1100">
              <a:latin typeface="Arial"/>
              <a:cs typeface="Arial"/>
            </a:endParaRPr>
          </a:p>
          <a:p>
            <a:pPr marL="469265" marR="7620" indent="-228600">
              <a:lnSpc>
                <a:spcPct val="150000"/>
              </a:lnSpc>
              <a:spcBef>
                <a:spcPts val="9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60" dirty="0">
                <a:latin typeface="Arial"/>
                <a:cs typeface="Arial"/>
              </a:rPr>
              <a:t>No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35" dirty="0">
                <a:latin typeface="Arial"/>
                <a:cs typeface="Arial"/>
              </a:rPr>
              <a:t>allowed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20" dirty="0">
                <a:latin typeface="Arial"/>
                <a:cs typeface="Arial"/>
              </a:rPr>
              <a:t>sit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70" dirty="0">
                <a:latin typeface="Arial"/>
                <a:cs typeface="Arial"/>
              </a:rPr>
              <a:t>exam </a:t>
            </a:r>
            <a:r>
              <a:rPr sz="1100" dirty="0">
                <a:latin typeface="Arial"/>
                <a:cs typeface="Arial"/>
              </a:rPr>
              <a:t>without </a:t>
            </a:r>
            <a:r>
              <a:rPr sz="1100" spc="-35" dirty="0">
                <a:latin typeface="Arial"/>
                <a:cs typeface="Arial"/>
              </a:rPr>
              <a:t>University </a:t>
            </a:r>
            <a:r>
              <a:rPr sz="1100" spc="-25" dirty="0">
                <a:latin typeface="Arial"/>
                <a:cs typeface="Arial"/>
              </a:rPr>
              <a:t>Admit </a:t>
            </a:r>
            <a:r>
              <a:rPr sz="1100" spc="-75" dirty="0">
                <a:latin typeface="Arial"/>
                <a:cs typeface="Arial"/>
              </a:rPr>
              <a:t>Card</a:t>
            </a:r>
            <a:r>
              <a:rPr sz="1100" spc="-75">
                <a:latin typeface="Arial"/>
                <a:cs typeface="Arial"/>
              </a:rPr>
              <a:t>, </a:t>
            </a:r>
            <a:r>
              <a:rPr lang="en-US" sz="1100" spc="-110" dirty="0" smtClean="0">
                <a:latin typeface="Arial"/>
                <a:cs typeface="Arial"/>
              </a:rPr>
              <a:t>AVMC </a:t>
            </a:r>
            <a:r>
              <a:rPr sz="1100" spc="-65" smtClean="0">
                <a:latin typeface="Arial"/>
                <a:cs typeface="Arial"/>
              </a:rPr>
              <a:t>College </a:t>
            </a:r>
            <a:r>
              <a:rPr sz="1100" spc="-75" dirty="0">
                <a:latin typeface="Arial"/>
                <a:cs typeface="Arial"/>
              </a:rPr>
              <a:t>ID </a:t>
            </a:r>
            <a:r>
              <a:rPr sz="1100" spc="-85" dirty="0">
                <a:latin typeface="Arial"/>
                <a:cs typeface="Arial"/>
              </a:rPr>
              <a:t>Card 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90" dirty="0">
                <a:latin typeface="Arial"/>
                <a:cs typeface="Arial"/>
              </a:rPr>
              <a:t>Lab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Coat</a:t>
            </a:r>
            <a:endParaRPr sz="1100">
              <a:latin typeface="Arial"/>
              <a:cs typeface="Arial"/>
            </a:endParaRPr>
          </a:p>
          <a:p>
            <a:pPr marL="469265" marR="5080" indent="-228600">
              <a:lnSpc>
                <a:spcPct val="151800"/>
              </a:lnSpc>
              <a:spcBef>
                <a:spcPts val="70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40" dirty="0">
                <a:latin typeface="Arial"/>
                <a:cs typeface="Arial"/>
              </a:rPr>
              <a:t>Student must </a:t>
            </a:r>
            <a:r>
              <a:rPr sz="1100" spc="-30" dirty="0">
                <a:latin typeface="Arial"/>
                <a:cs typeface="Arial"/>
              </a:rPr>
              <a:t>bring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20" dirty="0">
                <a:latin typeface="Arial"/>
                <a:cs typeface="Arial"/>
              </a:rPr>
              <a:t>following </a:t>
            </a:r>
            <a:r>
              <a:rPr sz="1100" spc="-30" dirty="0">
                <a:latin typeface="Arial"/>
                <a:cs typeface="Arial"/>
              </a:rPr>
              <a:t>stationary </a:t>
            </a:r>
            <a:r>
              <a:rPr sz="1100" spc="-35" dirty="0">
                <a:latin typeface="Arial"/>
                <a:cs typeface="Arial"/>
              </a:rPr>
              <a:t>items </a:t>
            </a:r>
            <a:r>
              <a:rPr sz="1100" spc="5" dirty="0">
                <a:latin typeface="Arial"/>
                <a:cs typeface="Arial"/>
              </a:rPr>
              <a:t>for </a:t>
            </a:r>
            <a:r>
              <a:rPr sz="1100" spc="-20" dirty="0">
                <a:latin typeface="Arial"/>
                <a:cs typeface="Arial"/>
              </a:rPr>
              <a:t>the </a:t>
            </a:r>
            <a:r>
              <a:rPr sz="1100" spc="-60" dirty="0">
                <a:latin typeface="Arial"/>
                <a:cs typeface="Arial"/>
              </a:rPr>
              <a:t>exam: </a:t>
            </a:r>
            <a:r>
              <a:rPr sz="1100" spc="-75" dirty="0">
                <a:latin typeface="Arial"/>
                <a:cs typeface="Arial"/>
              </a:rPr>
              <a:t>Pen, </a:t>
            </a:r>
            <a:r>
              <a:rPr sz="1100" spc="-60" dirty="0">
                <a:latin typeface="Arial"/>
                <a:cs typeface="Arial"/>
              </a:rPr>
              <a:t>Pencil, </a:t>
            </a:r>
            <a:r>
              <a:rPr sz="1100" spc="-70" dirty="0">
                <a:latin typeface="Arial"/>
                <a:cs typeface="Arial"/>
              </a:rPr>
              <a:t>Eraser, </a:t>
            </a:r>
            <a:r>
              <a:rPr sz="1100" spc="-55" dirty="0">
                <a:latin typeface="Arial"/>
                <a:cs typeface="Arial"/>
              </a:rPr>
              <a:t>and  </a:t>
            </a:r>
            <a:r>
              <a:rPr sz="1100" spc="-60" dirty="0">
                <a:latin typeface="Arial"/>
                <a:cs typeface="Arial"/>
              </a:rPr>
              <a:t>Sharpener.</a:t>
            </a:r>
            <a:endParaRPr sz="1100">
              <a:latin typeface="Arial"/>
              <a:cs typeface="Arial"/>
            </a:endParaRPr>
          </a:p>
          <a:p>
            <a:pPr marL="469265" marR="45720" indent="-228600">
              <a:lnSpc>
                <a:spcPct val="151800"/>
              </a:lnSpc>
              <a:spcBef>
                <a:spcPts val="7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40" dirty="0">
                <a:latin typeface="Arial"/>
                <a:cs typeface="Arial"/>
              </a:rPr>
              <a:t>Indiscipline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70" dirty="0">
                <a:latin typeface="Arial"/>
                <a:cs typeface="Arial"/>
              </a:rPr>
              <a:t>exam </a:t>
            </a:r>
            <a:r>
              <a:rPr sz="1100" spc="-30" dirty="0">
                <a:latin typeface="Arial"/>
                <a:cs typeface="Arial"/>
              </a:rPr>
              <a:t>hall/venue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5" dirty="0">
                <a:latin typeface="Arial"/>
                <a:cs typeface="Arial"/>
              </a:rPr>
              <a:t>not </a:t>
            </a:r>
            <a:r>
              <a:rPr sz="1100" spc="-50" dirty="0">
                <a:latin typeface="Arial"/>
                <a:cs typeface="Arial"/>
              </a:rPr>
              <a:t>acceptable. </a:t>
            </a:r>
            <a:r>
              <a:rPr sz="1100" spc="-55" dirty="0">
                <a:latin typeface="Arial"/>
                <a:cs typeface="Arial"/>
              </a:rPr>
              <a:t>Students </a:t>
            </a:r>
            <a:r>
              <a:rPr sz="1100" spc="-35" dirty="0">
                <a:latin typeface="Arial"/>
                <a:cs typeface="Arial"/>
              </a:rPr>
              <a:t>must </a:t>
            </a:r>
            <a:r>
              <a:rPr sz="1100" spc="-10" dirty="0">
                <a:latin typeface="Arial"/>
                <a:cs typeface="Arial"/>
              </a:rPr>
              <a:t>not </a:t>
            </a:r>
            <a:r>
              <a:rPr sz="1100" spc="-95" dirty="0">
                <a:latin typeface="Arial"/>
                <a:cs typeface="Arial"/>
              </a:rPr>
              <a:t>possess </a:t>
            </a:r>
            <a:r>
              <a:rPr sz="1100" spc="-70" dirty="0">
                <a:latin typeface="Arial"/>
                <a:cs typeface="Arial"/>
              </a:rPr>
              <a:t>any </a:t>
            </a:r>
            <a:r>
              <a:rPr sz="1100" dirty="0">
                <a:latin typeface="Arial"/>
                <a:cs typeface="Arial"/>
              </a:rPr>
              <a:t>written  </a:t>
            </a:r>
            <a:r>
              <a:rPr sz="1100" spc="-25" dirty="0">
                <a:latin typeface="Arial"/>
                <a:cs typeface="Arial"/>
              </a:rPr>
              <a:t>material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communicate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with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fellow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students.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Symbol"/>
              <a:buChar char=""/>
            </a:pPr>
            <a:endParaRPr sz="1100">
              <a:latin typeface="Times New Roman"/>
              <a:cs typeface="Times New Roman"/>
            </a:endParaRPr>
          </a:p>
          <a:p>
            <a:pPr marL="12700" marR="212725">
              <a:lnSpc>
                <a:spcPct val="117600"/>
              </a:lnSpc>
              <a:spcBef>
                <a:spcPts val="720"/>
              </a:spcBef>
            </a:pP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62071" y="426211"/>
            <a:ext cx="410591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80" dirty="0">
                <a:latin typeface="Arial"/>
                <a:cs typeface="Arial"/>
              </a:rPr>
              <a:t>3</a:t>
            </a:r>
            <a:r>
              <a:rPr sz="1050" b="1" i="1" spc="-120" baseline="31746" dirty="0">
                <a:latin typeface="Arial"/>
                <a:cs typeface="Arial"/>
              </a:rPr>
              <a:t>RD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sz="1100" b="1" i="1" spc="-155" smtClean="0">
                <a:latin typeface="Arial"/>
                <a:cs typeface="Arial"/>
              </a:rPr>
              <a:t>RENAL </a:t>
            </a:r>
            <a:r>
              <a:rPr sz="1100" b="1" i="1" spc="-20" dirty="0">
                <a:latin typeface="Arial"/>
                <a:cs typeface="Arial"/>
              </a:rPr>
              <a:t>&amp; </a:t>
            </a:r>
            <a:r>
              <a:rPr sz="1100" b="1" i="1" spc="-165" dirty="0">
                <a:latin typeface="Arial"/>
                <a:cs typeface="Arial"/>
              </a:rPr>
              <a:t>EXCRETORY </a:t>
            </a:r>
            <a:r>
              <a:rPr sz="1100" b="1" i="1" spc="-150" dirty="0">
                <a:latin typeface="Arial"/>
                <a:cs typeface="Arial"/>
              </a:rPr>
              <a:t>SYSTEM </a:t>
            </a:r>
            <a:r>
              <a:rPr sz="1100" b="1" i="1" spc="-10" dirty="0">
                <a:latin typeface="Arial"/>
                <a:cs typeface="Arial"/>
              </a:rPr>
              <a:t>II</a:t>
            </a:r>
            <a:r>
              <a:rPr sz="1100" b="1" i="1" spc="-195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18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920114" y="466725"/>
            <a:ext cx="2417445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1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43000" y="639572"/>
            <a:ext cx="5915660" cy="39153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sz="1100" b="1" spc="-80" dirty="0">
                <a:latin typeface="Arial"/>
                <a:cs typeface="Arial"/>
              </a:rPr>
              <a:t>Examination</a:t>
            </a:r>
            <a:r>
              <a:rPr sz="1100" b="1" spc="-70" dirty="0">
                <a:latin typeface="Arial"/>
                <a:cs typeface="Arial"/>
              </a:rPr>
              <a:t> </a:t>
            </a:r>
            <a:r>
              <a:rPr sz="1100" b="1" spc="-90" dirty="0">
                <a:latin typeface="Arial"/>
                <a:cs typeface="Arial"/>
              </a:rPr>
              <a:t>Protocols: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 marL="469265" marR="33655" indent="-228600" algn="just">
              <a:lnSpc>
                <a:spcPct val="116799"/>
              </a:lnSpc>
              <a:spcBef>
                <a:spcPts val="5"/>
              </a:spcBef>
              <a:buFont typeface="Symbol"/>
              <a:buChar char=""/>
              <a:tabLst>
                <a:tab pos="465455" algn="l"/>
              </a:tabLst>
            </a:pPr>
            <a:r>
              <a:rPr sz="1100" spc="-30" dirty="0">
                <a:latin typeface="Arial"/>
                <a:cs typeface="Arial"/>
              </a:rPr>
              <a:t>In </a:t>
            </a:r>
            <a:r>
              <a:rPr sz="1100" spc="-5" dirty="0">
                <a:latin typeface="Arial"/>
                <a:cs typeface="Arial"/>
              </a:rPr>
              <a:t>each </a:t>
            </a:r>
            <a:r>
              <a:rPr sz="1100" spc="25" dirty="0">
                <a:latin typeface="Arial"/>
                <a:cs typeface="Arial"/>
              </a:rPr>
              <a:t>semester </a:t>
            </a:r>
            <a:r>
              <a:rPr sz="1100" spc="-35" dirty="0">
                <a:latin typeface="Arial"/>
                <a:cs typeface="Arial"/>
              </a:rPr>
              <a:t>, </a:t>
            </a:r>
            <a:r>
              <a:rPr sz="1100" spc="-40" dirty="0">
                <a:latin typeface="Arial"/>
                <a:cs typeface="Arial"/>
              </a:rPr>
              <a:t>module </a:t>
            </a:r>
            <a:r>
              <a:rPr sz="1100" spc="50" dirty="0">
                <a:latin typeface="Arial"/>
                <a:cs typeface="Arial"/>
              </a:rPr>
              <a:t>will </a:t>
            </a:r>
            <a:r>
              <a:rPr sz="1100" spc="-10" dirty="0">
                <a:latin typeface="Arial"/>
                <a:cs typeface="Arial"/>
              </a:rPr>
              <a:t>be </a:t>
            </a:r>
            <a:r>
              <a:rPr sz="1100" spc="-95" dirty="0">
                <a:latin typeface="Arial"/>
                <a:cs typeface="Arial"/>
              </a:rPr>
              <a:t>assessed </a:t>
            </a:r>
            <a:r>
              <a:rPr sz="1100" spc="-45" dirty="0">
                <a:latin typeface="Arial"/>
                <a:cs typeface="Arial"/>
              </a:rPr>
              <a:t>by </a:t>
            </a:r>
            <a:r>
              <a:rPr sz="1100" spc="-25" dirty="0">
                <a:latin typeface="Arial"/>
                <a:cs typeface="Arial"/>
              </a:rPr>
              <a:t>theory </a:t>
            </a:r>
            <a:r>
              <a:rPr sz="1100" spc="20" dirty="0">
                <a:latin typeface="Arial"/>
                <a:cs typeface="Arial"/>
              </a:rPr>
              <a:t>paper </a:t>
            </a:r>
            <a:r>
              <a:rPr sz="1100" spc="5" dirty="0">
                <a:latin typeface="Arial"/>
                <a:cs typeface="Arial"/>
              </a:rPr>
              <a:t>com </a:t>
            </a:r>
            <a:r>
              <a:rPr sz="1100" spc="35" dirty="0">
                <a:latin typeface="Arial"/>
                <a:cs typeface="Arial"/>
              </a:rPr>
              <a:t>prising </a:t>
            </a:r>
            <a:r>
              <a:rPr sz="1100" spc="-110" dirty="0">
                <a:latin typeface="Arial"/>
                <a:cs typeface="Arial"/>
              </a:rPr>
              <a:t>MCQs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90" dirty="0">
                <a:latin typeface="Arial"/>
                <a:cs typeface="Arial"/>
              </a:rPr>
              <a:t>EMQs.  </a:t>
            </a:r>
            <a:r>
              <a:rPr sz="1100" spc="-65" dirty="0">
                <a:latin typeface="Arial"/>
                <a:cs typeface="Arial"/>
              </a:rPr>
              <a:t>For </a:t>
            </a:r>
            <a:r>
              <a:rPr sz="1100" spc="-55" dirty="0">
                <a:latin typeface="Arial"/>
                <a:cs typeface="Arial"/>
              </a:rPr>
              <a:t>example semester 8 </a:t>
            </a:r>
            <a:r>
              <a:rPr sz="1100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have </a:t>
            </a:r>
            <a:r>
              <a:rPr sz="1100" spc="-50" dirty="0">
                <a:latin typeface="Arial"/>
                <a:cs typeface="Arial"/>
              </a:rPr>
              <a:t>separate </a:t>
            </a:r>
            <a:r>
              <a:rPr sz="1100" spc="-20" dirty="0">
                <a:latin typeface="Arial"/>
                <a:cs typeface="Arial"/>
              </a:rPr>
              <a:t>theory </a:t>
            </a:r>
            <a:r>
              <a:rPr sz="1100" spc="-45" dirty="0">
                <a:latin typeface="Arial"/>
                <a:cs typeface="Arial"/>
              </a:rPr>
              <a:t>paper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b="1" spc="-155" dirty="0">
                <a:latin typeface="Arial"/>
                <a:cs typeface="Arial"/>
              </a:rPr>
              <a:t>EYE</a:t>
            </a:r>
            <a:r>
              <a:rPr sz="1100" spc="-155" dirty="0">
                <a:latin typeface="Arial"/>
                <a:cs typeface="Arial"/>
              </a:rPr>
              <a:t>, </a:t>
            </a:r>
            <a:r>
              <a:rPr sz="1100" spc="-40" dirty="0">
                <a:latin typeface="Arial"/>
                <a:cs typeface="Arial"/>
              </a:rPr>
              <a:t>Dermatology, </a:t>
            </a:r>
            <a:r>
              <a:rPr sz="1100" spc="-60" dirty="0">
                <a:latin typeface="Arial"/>
                <a:cs typeface="Arial"/>
              </a:rPr>
              <a:t>Plastic </a:t>
            </a:r>
            <a:r>
              <a:rPr sz="1100" spc="-65" dirty="0">
                <a:latin typeface="Arial"/>
                <a:cs typeface="Arial"/>
              </a:rPr>
              <a:t>Surgery </a:t>
            </a:r>
            <a:r>
              <a:rPr sz="1100" spc="15" dirty="0">
                <a:latin typeface="Arial"/>
                <a:cs typeface="Arial"/>
              </a:rPr>
              <a:t>&amp;  </a:t>
            </a:r>
            <a:r>
              <a:rPr sz="1100" spc="-60" dirty="0">
                <a:latin typeface="Arial"/>
                <a:cs typeface="Arial"/>
              </a:rPr>
              <a:t>Burns, Neuro-Sciences-II </a:t>
            </a:r>
            <a:r>
              <a:rPr sz="1100" spc="15" dirty="0">
                <a:latin typeface="Arial"/>
                <a:cs typeface="Arial"/>
              </a:rPr>
              <a:t>&amp; </a:t>
            </a:r>
            <a:r>
              <a:rPr sz="1100" spc="-50" dirty="0">
                <a:latin typeface="Arial"/>
                <a:cs typeface="Arial"/>
              </a:rPr>
              <a:t>Psychiatry, </a:t>
            </a:r>
            <a:r>
              <a:rPr sz="1100" spc="-60" dirty="0">
                <a:latin typeface="Arial"/>
                <a:cs typeface="Arial"/>
              </a:rPr>
              <a:t>Genetics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0" dirty="0">
                <a:latin typeface="Arial"/>
                <a:cs typeface="Arial"/>
              </a:rPr>
              <a:t>Rehabilitation</a:t>
            </a:r>
            <a:r>
              <a:rPr sz="1100" spc="-19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modules.</a:t>
            </a:r>
            <a:endParaRPr sz="1100">
              <a:latin typeface="Arial"/>
              <a:cs typeface="Arial"/>
            </a:endParaRPr>
          </a:p>
          <a:p>
            <a:pPr marL="446405" marR="6985" indent="-228600">
              <a:lnSpc>
                <a:spcPct val="117300"/>
              </a:lnSpc>
              <a:spcBef>
                <a:spcPts val="60"/>
              </a:spcBef>
              <a:buFont typeface="Symbol"/>
              <a:buChar char=""/>
              <a:tabLst>
                <a:tab pos="446405" algn="l"/>
                <a:tab pos="447040" algn="l"/>
              </a:tabLst>
            </a:pPr>
            <a:r>
              <a:rPr sz="1100" spc="-60" dirty="0">
                <a:latin typeface="Arial"/>
                <a:cs typeface="Arial"/>
              </a:rPr>
              <a:t>There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45" dirty="0">
                <a:latin typeface="Arial"/>
                <a:cs typeface="Arial"/>
              </a:rPr>
              <a:t>one </a:t>
            </a:r>
            <a:r>
              <a:rPr sz="1100" spc="-185" dirty="0">
                <a:latin typeface="Arial"/>
                <a:cs typeface="Arial"/>
              </a:rPr>
              <a:t>OSPE </a:t>
            </a:r>
            <a:r>
              <a:rPr sz="1100" spc="-45" dirty="0">
                <a:latin typeface="Arial"/>
                <a:cs typeface="Arial"/>
              </a:rPr>
              <a:t>(Objective </a:t>
            </a:r>
            <a:r>
              <a:rPr sz="1100" spc="-35" dirty="0">
                <a:latin typeface="Arial"/>
                <a:cs typeface="Arial"/>
              </a:rPr>
              <a:t>Structured </a:t>
            </a:r>
            <a:r>
              <a:rPr sz="1100" spc="-50" dirty="0">
                <a:latin typeface="Arial"/>
                <a:cs typeface="Arial"/>
              </a:rPr>
              <a:t>Practical </a:t>
            </a:r>
            <a:r>
              <a:rPr sz="1100" spc="-75" dirty="0">
                <a:latin typeface="Arial"/>
                <a:cs typeface="Arial"/>
              </a:rPr>
              <a:t>Examination)/OSCE </a:t>
            </a:r>
            <a:r>
              <a:rPr sz="1100" spc="-40" dirty="0">
                <a:latin typeface="Arial"/>
                <a:cs typeface="Arial"/>
              </a:rPr>
              <a:t>(Objective </a:t>
            </a:r>
            <a:r>
              <a:rPr sz="1100" spc="-35" dirty="0">
                <a:latin typeface="Arial"/>
                <a:cs typeface="Arial"/>
              </a:rPr>
              <a:t>Structured  </a:t>
            </a:r>
            <a:r>
              <a:rPr sz="1100" spc="-50" dirty="0">
                <a:latin typeface="Arial"/>
                <a:cs typeface="Arial"/>
              </a:rPr>
              <a:t>Clinical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Examinations)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which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will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cover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all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three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modules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semester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seven.</a:t>
            </a:r>
            <a:endParaRPr sz="11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215"/>
              </a:spcBef>
              <a:buAutoNum type="arabicPeriod"/>
              <a:tabLst>
                <a:tab pos="241300" algn="l"/>
              </a:tabLst>
            </a:pPr>
            <a:r>
              <a:rPr sz="1100" b="1" spc="-80" dirty="0">
                <a:latin typeface="Arial"/>
                <a:cs typeface="Arial"/>
              </a:rPr>
              <a:t>Theory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AutoNum type="arabicPeriod"/>
            </a:pPr>
            <a:endParaRPr sz="950">
              <a:latin typeface="Times New Roman"/>
              <a:cs typeface="Times New Roman"/>
            </a:endParaRPr>
          </a:p>
          <a:p>
            <a:pPr marL="469265" lvl="1" indent="-228600">
              <a:lnSpc>
                <a:spcPct val="100000"/>
              </a:lnSpc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55" dirty="0">
                <a:latin typeface="Arial"/>
                <a:cs typeface="Arial"/>
              </a:rPr>
              <a:t>Theory </a:t>
            </a:r>
            <a:r>
              <a:rPr sz="1100" spc="-45" dirty="0">
                <a:latin typeface="Arial"/>
                <a:cs typeface="Arial"/>
              </a:rPr>
              <a:t>paper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comprise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204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80 </a:t>
            </a:r>
            <a:r>
              <a:rPr sz="1100" spc="-45" dirty="0">
                <a:latin typeface="Arial"/>
                <a:cs typeface="Arial"/>
              </a:rPr>
              <a:t>one best </a:t>
            </a:r>
            <a:r>
              <a:rPr sz="1100" spc="-30" dirty="0">
                <a:latin typeface="Arial"/>
                <a:cs typeface="Arial"/>
              </a:rPr>
              <a:t>type </a:t>
            </a:r>
            <a:r>
              <a:rPr sz="1100" spc="-110" dirty="0">
                <a:latin typeface="Arial"/>
                <a:cs typeface="Arial"/>
              </a:rPr>
              <a:t>MCQs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50" dirty="0">
                <a:latin typeface="Arial"/>
                <a:cs typeface="Arial"/>
              </a:rPr>
              <a:t>20 </a:t>
            </a:r>
            <a:r>
              <a:rPr sz="1100" spc="-90" dirty="0">
                <a:latin typeface="Arial"/>
                <a:cs typeface="Arial"/>
              </a:rPr>
              <a:t>EMQs.</a:t>
            </a:r>
            <a:endParaRPr sz="1100">
              <a:latin typeface="Arial"/>
              <a:cs typeface="Arial"/>
            </a:endParaRPr>
          </a:p>
          <a:p>
            <a:pPr marL="469265" lvl="1" indent="-228600">
              <a:lnSpc>
                <a:spcPct val="100000"/>
              </a:lnSpc>
              <a:spcBef>
                <a:spcPts val="290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60" dirty="0">
                <a:latin typeface="Arial"/>
                <a:cs typeface="Arial"/>
              </a:rPr>
              <a:t>Time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duration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for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theory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paper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120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minutes.</a:t>
            </a:r>
            <a:endParaRPr sz="1100">
              <a:latin typeface="Arial"/>
              <a:cs typeface="Arial"/>
            </a:endParaRPr>
          </a:p>
          <a:p>
            <a:pPr marL="469265" marR="5080" lvl="1" indent="-228600">
              <a:lnSpc>
                <a:spcPct val="117300"/>
              </a:lnSpc>
              <a:spcBef>
                <a:spcPts val="4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50" dirty="0">
                <a:latin typeface="Arial"/>
                <a:cs typeface="Arial"/>
              </a:rPr>
              <a:t>Students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45" dirty="0">
                <a:latin typeface="Arial"/>
                <a:cs typeface="Arial"/>
              </a:rPr>
              <a:t>mark </a:t>
            </a:r>
            <a:r>
              <a:rPr sz="1100" spc="-5" dirty="0">
                <a:latin typeface="Arial"/>
                <a:cs typeface="Arial"/>
              </a:rPr>
              <a:t>their </a:t>
            </a:r>
            <a:r>
              <a:rPr sz="1100" spc="-70" dirty="0">
                <a:latin typeface="Arial"/>
                <a:cs typeface="Arial"/>
              </a:rPr>
              <a:t>responses </a:t>
            </a:r>
            <a:r>
              <a:rPr sz="1100" spc="-30">
                <a:latin typeface="Arial"/>
                <a:cs typeface="Arial"/>
              </a:rPr>
              <a:t>on </a:t>
            </a:r>
            <a:r>
              <a:rPr lang="en-US" sz="1100" spc="-125" dirty="0" smtClean="0">
                <a:latin typeface="Arial"/>
                <a:cs typeface="Arial"/>
              </a:rPr>
              <a:t>UHS </a:t>
            </a:r>
            <a:r>
              <a:rPr sz="1100" spc="-45" smtClean="0">
                <a:latin typeface="Arial"/>
                <a:cs typeface="Arial"/>
              </a:rPr>
              <a:t>specified </a:t>
            </a:r>
            <a:r>
              <a:rPr sz="1100" spc="-60" dirty="0">
                <a:latin typeface="Arial"/>
                <a:cs typeface="Arial"/>
              </a:rPr>
              <a:t>response sheets </a:t>
            </a:r>
            <a:r>
              <a:rPr sz="1100" spc="-100" dirty="0">
                <a:latin typeface="Arial"/>
                <a:cs typeface="Arial"/>
              </a:rPr>
              <a:t>assessed </a:t>
            </a:r>
            <a:r>
              <a:rPr sz="1100" spc="-45" dirty="0">
                <a:latin typeface="Arial"/>
                <a:cs typeface="Arial"/>
              </a:rPr>
              <a:t>by </a:t>
            </a:r>
            <a:r>
              <a:rPr sz="1100" spc="-30" dirty="0">
                <a:latin typeface="Arial"/>
                <a:cs typeface="Arial"/>
              </a:rPr>
              <a:t>computer  software.</a:t>
            </a:r>
            <a:endParaRPr sz="1100">
              <a:latin typeface="Arial"/>
              <a:cs typeface="Arial"/>
            </a:endParaRPr>
          </a:p>
          <a:p>
            <a:pPr marL="469265" lvl="1" indent="-228600">
              <a:lnSpc>
                <a:spcPct val="100000"/>
              </a:lnSpc>
              <a:spcBef>
                <a:spcPts val="290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15" dirty="0">
                <a:latin typeface="Arial"/>
                <a:cs typeface="Arial"/>
              </a:rPr>
              <a:t>It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carry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out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5" dirty="0">
                <a:latin typeface="Arial"/>
                <a:cs typeface="Arial"/>
              </a:rPr>
              <a:t>80%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contribution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theory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results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the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Semester.</a:t>
            </a:r>
            <a:endParaRPr sz="1100">
              <a:latin typeface="Arial"/>
              <a:cs typeface="Arial"/>
            </a:endParaRPr>
          </a:p>
          <a:p>
            <a:pPr marL="446405" lvl="1" indent="-228600">
              <a:lnSpc>
                <a:spcPct val="100000"/>
              </a:lnSpc>
              <a:spcBef>
                <a:spcPts val="280"/>
              </a:spcBef>
              <a:buFont typeface="Symbol"/>
              <a:buChar char=""/>
              <a:tabLst>
                <a:tab pos="446405" algn="l"/>
                <a:tab pos="447040" algn="l"/>
              </a:tabLst>
            </a:pPr>
            <a:r>
              <a:rPr sz="1100" spc="-60" dirty="0">
                <a:latin typeface="Arial"/>
                <a:cs typeface="Arial"/>
              </a:rPr>
              <a:t>There </a:t>
            </a:r>
            <a:r>
              <a:rPr sz="1100" spc="-55" dirty="0">
                <a:latin typeface="Arial"/>
                <a:cs typeface="Arial"/>
              </a:rPr>
              <a:t>is </a:t>
            </a:r>
            <a:r>
              <a:rPr sz="1100" spc="-35" dirty="0">
                <a:latin typeface="Arial"/>
                <a:cs typeface="Arial"/>
              </a:rPr>
              <a:t>no </a:t>
            </a:r>
            <a:r>
              <a:rPr sz="1100" spc="-45" dirty="0">
                <a:latin typeface="Arial"/>
                <a:cs typeface="Arial"/>
              </a:rPr>
              <a:t>negative</a:t>
            </a:r>
            <a:r>
              <a:rPr sz="1100" spc="-10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marking.</a:t>
            </a:r>
            <a:endParaRPr sz="1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Font typeface="Symbol"/>
              <a:buChar char=""/>
            </a:pPr>
            <a:endParaRPr sz="1450">
              <a:latin typeface="Times New Roman"/>
              <a:cs typeface="Times New Roman"/>
            </a:endParaRPr>
          </a:p>
          <a:p>
            <a:pPr marL="240665" indent="-22796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241300" algn="l"/>
              </a:tabLst>
            </a:pPr>
            <a:r>
              <a:rPr sz="1100" b="1" spc="-135" dirty="0">
                <a:latin typeface="Arial"/>
                <a:cs typeface="Arial"/>
              </a:rPr>
              <a:t>OSPE/OSCE: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AutoNum type="arabicPeriod"/>
            </a:pPr>
            <a:endParaRPr sz="900">
              <a:latin typeface="Times New Roman"/>
              <a:cs typeface="Times New Roman"/>
            </a:endParaRPr>
          </a:p>
          <a:p>
            <a:pPr marL="464820" lvl="1" indent="-224154">
              <a:lnSpc>
                <a:spcPct val="100000"/>
              </a:lnSpc>
              <a:spcBef>
                <a:spcPts val="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15" dirty="0">
                <a:latin typeface="Arial"/>
                <a:cs typeface="Arial"/>
              </a:rPr>
              <a:t>It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may</a:t>
            </a:r>
            <a:r>
              <a:rPr sz="1100" spc="-50" dirty="0">
                <a:latin typeface="Arial"/>
                <a:cs typeface="Arial"/>
              </a:rPr>
              <a:t> comprise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between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12-</a:t>
            </a:r>
            <a:r>
              <a:rPr sz="1100" spc="-60" dirty="0">
                <a:latin typeface="Arial"/>
                <a:cs typeface="Arial"/>
              </a:rPr>
              <a:t> 25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stations.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05" dirty="0">
                <a:latin typeface="Arial"/>
                <a:cs typeface="Arial"/>
              </a:rPr>
              <a:t>Each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station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carry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60">
                <a:latin typeface="Arial"/>
                <a:cs typeface="Arial"/>
              </a:rPr>
              <a:t>10</a:t>
            </a:r>
            <a:r>
              <a:rPr sz="1100" spc="-65">
                <a:latin typeface="Arial"/>
                <a:cs typeface="Arial"/>
              </a:rPr>
              <a:t> </a:t>
            </a:r>
            <a:r>
              <a:rPr sz="1100" spc="-55" smtClean="0">
                <a:latin typeface="Arial"/>
                <a:cs typeface="Arial"/>
              </a:rPr>
              <a:t>marks.</a:t>
            </a:r>
            <a:r>
              <a:rPr lang="en-US" sz="1100" spc="-55" dirty="0" smtClean="0">
                <a:latin typeface="Arial"/>
                <a:cs typeface="Arial"/>
              </a:rPr>
              <a:t>                                 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AutoNum type="arabicPeriod"/>
            </a:pPr>
            <a:r>
              <a:rPr lang="en-US" sz="1100" dirty="0" smtClean="0">
                <a:latin typeface="Times New Roman"/>
                <a:cs typeface="Times New Roman"/>
              </a:rPr>
              <a:t> UHS Grading System </a:t>
            </a:r>
            <a:endParaRPr sz="1100">
              <a:latin typeface="Times New Roman"/>
              <a:cs typeface="Times New Roman"/>
            </a:endParaRPr>
          </a:p>
          <a:p>
            <a:pPr marL="528955" lvl="1" indent="-224154">
              <a:lnSpc>
                <a:spcPct val="100000"/>
              </a:lnSpc>
              <a:spcBef>
                <a:spcPts val="5"/>
              </a:spcBef>
              <a:buFont typeface="Symbol"/>
              <a:buChar char=""/>
              <a:tabLst>
                <a:tab pos="528955" algn="l"/>
                <a:tab pos="529590" algn="l"/>
              </a:tabLst>
            </a:pPr>
            <a:r>
              <a:rPr sz="1100" spc="15" dirty="0">
                <a:latin typeface="Arial"/>
                <a:cs typeface="Arial"/>
              </a:rPr>
              <a:t>It </a:t>
            </a:r>
            <a:r>
              <a:rPr sz="1100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70" dirty="0">
                <a:latin typeface="Arial"/>
                <a:cs typeface="Arial"/>
              </a:rPr>
              <a:t>based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145" dirty="0">
                <a:latin typeface="Arial"/>
                <a:cs typeface="Arial"/>
              </a:rPr>
              <a:t>GPA </a:t>
            </a:r>
            <a:r>
              <a:rPr sz="1100" spc="-65" dirty="0">
                <a:latin typeface="Arial"/>
                <a:cs typeface="Arial"/>
              </a:rPr>
              <a:t>– </a:t>
            </a:r>
            <a:r>
              <a:rPr sz="1100" spc="-55" dirty="0">
                <a:latin typeface="Arial"/>
                <a:cs typeface="Arial"/>
              </a:rPr>
              <a:t>4</a:t>
            </a:r>
            <a:r>
              <a:rPr sz="1100" spc="-18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system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83868" y="5037455"/>
          <a:ext cx="6082665" cy="30549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27555"/>
                <a:gridCol w="2027555"/>
                <a:gridCol w="2027555"/>
              </a:tblGrid>
              <a:tr h="530225">
                <a:tc>
                  <a:txBody>
                    <a:bodyPr/>
                    <a:lstStyle/>
                    <a:p>
                      <a:pPr marL="462915" marR="425450" indent="-24765">
                        <a:lnSpc>
                          <a:spcPct val="101699"/>
                        </a:lnSpc>
                        <a:spcBef>
                          <a:spcPts val="530"/>
                        </a:spcBef>
                      </a:pPr>
                      <a:r>
                        <a:rPr sz="1200" b="1" spc="-75" dirty="0">
                          <a:latin typeface="Arial"/>
                          <a:cs typeface="Arial"/>
                        </a:rPr>
                        <a:t>Marks </a:t>
                      </a:r>
                      <a:r>
                        <a:rPr sz="1200" b="1" spc="-70" dirty="0">
                          <a:latin typeface="Arial"/>
                          <a:cs typeface="Arial"/>
                        </a:rPr>
                        <a:t>obtained in 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Percentage</a:t>
                      </a:r>
                      <a:r>
                        <a:rPr sz="12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range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</a:pPr>
                      <a:r>
                        <a:rPr sz="1200" b="1" spc="-80" dirty="0">
                          <a:latin typeface="Arial"/>
                          <a:cs typeface="Arial"/>
                        </a:rPr>
                        <a:t>Numerical</a:t>
                      </a:r>
                      <a:r>
                        <a:rPr sz="12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Grade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</a:pPr>
                      <a:r>
                        <a:rPr sz="1200" b="1" spc="-75" dirty="0">
                          <a:latin typeface="Arial"/>
                          <a:cs typeface="Arial"/>
                        </a:rPr>
                        <a:t>Alphabetical</a:t>
                      </a:r>
                      <a:r>
                        <a:rPr sz="12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Grade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5715" algn="ctr">
                        <a:lnSpc>
                          <a:spcPts val="1265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80-100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5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4.0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65"/>
                        </a:lnSpc>
                      </a:pPr>
                      <a:r>
                        <a:rPr sz="1100" b="1" spc="-110" dirty="0">
                          <a:latin typeface="Arial"/>
                          <a:cs typeface="Arial"/>
                        </a:rPr>
                        <a:t>A+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6350" algn="ctr">
                        <a:lnSpc>
                          <a:spcPts val="1265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75-79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5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4.0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65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6350" algn="ctr">
                        <a:lnSpc>
                          <a:spcPts val="125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70-74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3.7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b="1" spc="-80" dirty="0">
                          <a:latin typeface="Arial"/>
                          <a:cs typeface="Arial"/>
                        </a:rPr>
                        <a:t>A-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6350" algn="ctr">
                        <a:lnSpc>
                          <a:spcPts val="1265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67-69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5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3.3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65"/>
                        </a:lnSpc>
                      </a:pPr>
                      <a:r>
                        <a:rPr sz="1100" b="1" spc="-130" dirty="0">
                          <a:latin typeface="Arial"/>
                          <a:cs typeface="Arial"/>
                        </a:rPr>
                        <a:t>B+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6350" algn="ctr">
                        <a:lnSpc>
                          <a:spcPts val="125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63-66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3.0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6350" algn="ctr">
                        <a:lnSpc>
                          <a:spcPts val="125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60-62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2.7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b="1" spc="-100" dirty="0">
                          <a:latin typeface="Arial"/>
                          <a:cs typeface="Arial"/>
                        </a:rPr>
                        <a:t>B-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80670">
                <a:tc>
                  <a:txBody>
                    <a:bodyPr/>
                    <a:lstStyle/>
                    <a:p>
                      <a:pPr marL="6350" algn="ctr">
                        <a:lnSpc>
                          <a:spcPts val="1255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56-59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5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2.3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55"/>
                        </a:lnSpc>
                      </a:pPr>
                      <a:r>
                        <a:rPr sz="1100" b="1" spc="-155" dirty="0">
                          <a:latin typeface="Arial"/>
                          <a:cs typeface="Arial"/>
                        </a:rPr>
                        <a:t>C+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6350" algn="ctr">
                        <a:lnSpc>
                          <a:spcPts val="125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50-55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2.0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1905" algn="ctr">
                        <a:lnSpc>
                          <a:spcPts val="125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&lt;50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Un-grade-able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U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1377441" y="8271509"/>
            <a:ext cx="4516755" cy="524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6220" indent="-223520">
              <a:lnSpc>
                <a:spcPct val="100000"/>
              </a:lnSpc>
              <a:spcBef>
                <a:spcPts val="100"/>
              </a:spcBef>
              <a:buFont typeface="Symbol"/>
              <a:buChar char=""/>
              <a:tabLst>
                <a:tab pos="236220" algn="l"/>
                <a:tab pos="236854" algn="l"/>
              </a:tabLst>
            </a:pPr>
            <a:r>
              <a:rPr sz="1100" spc="-95" dirty="0">
                <a:latin typeface="Arial"/>
                <a:cs typeface="Arial"/>
              </a:rPr>
              <a:t>A </a:t>
            </a:r>
            <a:r>
              <a:rPr sz="1100" spc="-45" dirty="0">
                <a:latin typeface="Arial"/>
                <a:cs typeface="Arial"/>
              </a:rPr>
              <a:t>candidate </a:t>
            </a:r>
            <a:r>
              <a:rPr sz="1100" spc="-30" dirty="0">
                <a:latin typeface="Arial"/>
                <a:cs typeface="Arial"/>
              </a:rPr>
              <a:t>obtaining </a:t>
            </a:r>
            <a:r>
              <a:rPr sz="1100" spc="-140" dirty="0">
                <a:latin typeface="Arial"/>
                <a:cs typeface="Arial"/>
              </a:rPr>
              <a:t>GPA </a:t>
            </a:r>
            <a:r>
              <a:rPr sz="1100" spc="-75" dirty="0">
                <a:latin typeface="Arial"/>
                <a:cs typeface="Arial"/>
              </a:rPr>
              <a:t>less </a:t>
            </a:r>
            <a:r>
              <a:rPr sz="1100" spc="-25" dirty="0">
                <a:latin typeface="Arial"/>
                <a:cs typeface="Arial"/>
              </a:rPr>
              <a:t>than </a:t>
            </a:r>
            <a:r>
              <a:rPr sz="1100" spc="-55" dirty="0">
                <a:latin typeface="Arial"/>
                <a:cs typeface="Arial"/>
              </a:rPr>
              <a:t>2.00 </a:t>
            </a:r>
            <a:r>
              <a:rPr sz="1100" spc="-80" dirty="0">
                <a:latin typeface="Arial"/>
                <a:cs typeface="Arial"/>
              </a:rPr>
              <a:t>(50%)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45" dirty="0">
                <a:latin typeface="Arial"/>
                <a:cs typeface="Arial"/>
              </a:rPr>
              <a:t>declared </a:t>
            </a:r>
            <a:r>
              <a:rPr sz="1100" spc="-50" dirty="0">
                <a:latin typeface="Arial"/>
                <a:cs typeface="Arial"/>
              </a:rPr>
              <a:t>un-graded</a:t>
            </a:r>
            <a:r>
              <a:rPr sz="1100" spc="-1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(fail).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Symbol"/>
              <a:buChar char=""/>
            </a:pPr>
            <a:endParaRPr sz="1100">
              <a:latin typeface="Times New Roman"/>
              <a:cs typeface="Times New Roman"/>
            </a:endParaRPr>
          </a:p>
          <a:p>
            <a:pPr marL="236220" indent="-223520">
              <a:lnSpc>
                <a:spcPct val="100000"/>
              </a:lnSpc>
              <a:buFont typeface="Symbol"/>
              <a:buChar char=""/>
              <a:tabLst>
                <a:tab pos="236220" algn="l"/>
                <a:tab pos="236854" algn="l"/>
              </a:tabLst>
            </a:pPr>
            <a:r>
              <a:rPr sz="1100" spc="-50" dirty="0">
                <a:latin typeface="Arial"/>
                <a:cs typeface="Arial"/>
              </a:rPr>
              <a:t>Cumulative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transcript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is</a:t>
            </a:r>
            <a:r>
              <a:rPr sz="1100" spc="-70" dirty="0">
                <a:latin typeface="Arial"/>
                <a:cs typeface="Arial"/>
              </a:rPr>
              <a:t> issued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at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the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end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clearance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b="1" spc="-60" dirty="0">
                <a:latin typeface="Arial"/>
                <a:cs typeface="Arial"/>
              </a:rPr>
              <a:t>all </a:t>
            </a:r>
            <a:r>
              <a:rPr sz="1100" spc="-50" dirty="0">
                <a:latin typeface="Arial"/>
                <a:cs typeface="Arial"/>
              </a:rPr>
              <a:t>modules.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62071" y="426211"/>
            <a:ext cx="410591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80" dirty="0">
                <a:latin typeface="Arial"/>
                <a:cs typeface="Arial"/>
              </a:rPr>
              <a:t>3</a:t>
            </a:r>
            <a:r>
              <a:rPr sz="1050" b="1" i="1" spc="-120" baseline="31746" dirty="0">
                <a:latin typeface="Arial"/>
                <a:cs typeface="Arial"/>
              </a:rPr>
              <a:t>RD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sz="1100" b="1" i="1" spc="-155" smtClean="0">
                <a:latin typeface="Arial"/>
                <a:cs typeface="Arial"/>
              </a:rPr>
              <a:t>RENAL </a:t>
            </a:r>
            <a:r>
              <a:rPr sz="1100" b="1" i="1" spc="-20" dirty="0">
                <a:latin typeface="Arial"/>
                <a:cs typeface="Arial"/>
              </a:rPr>
              <a:t>&amp; </a:t>
            </a:r>
            <a:r>
              <a:rPr sz="1100" b="1" i="1" spc="-165" dirty="0">
                <a:latin typeface="Arial"/>
                <a:cs typeface="Arial"/>
              </a:rPr>
              <a:t>EXCRETORY </a:t>
            </a:r>
            <a:r>
              <a:rPr sz="1100" b="1" i="1" spc="-150" dirty="0">
                <a:latin typeface="Arial"/>
                <a:cs typeface="Arial"/>
              </a:rPr>
              <a:t>SYSTEM </a:t>
            </a:r>
            <a:r>
              <a:rPr sz="1100" b="1" i="1" spc="-10" dirty="0">
                <a:latin typeface="Arial"/>
                <a:cs typeface="Arial"/>
              </a:rPr>
              <a:t>II</a:t>
            </a:r>
            <a:r>
              <a:rPr sz="1100" b="1" i="1" spc="-195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19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920114" y="466725"/>
            <a:ext cx="2417445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1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84884" y="714604"/>
            <a:ext cx="5950585" cy="5540812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217804" indent="-141605">
              <a:lnSpc>
                <a:spcPct val="100000"/>
              </a:lnSpc>
              <a:spcBef>
                <a:spcPts val="855"/>
              </a:spcBef>
              <a:buAutoNum type="arabicPeriod" startAt="4"/>
              <a:tabLst>
                <a:tab pos="218440" algn="l"/>
              </a:tabLst>
            </a:pPr>
            <a:r>
              <a:rPr sz="1100" b="1" spc="-75">
                <a:latin typeface="Arial"/>
                <a:cs typeface="Arial"/>
              </a:rPr>
              <a:t>Retake</a:t>
            </a:r>
            <a:r>
              <a:rPr sz="1100" b="1" spc="-70">
                <a:latin typeface="Arial"/>
                <a:cs typeface="Arial"/>
              </a:rPr>
              <a:t> </a:t>
            </a:r>
            <a:r>
              <a:rPr sz="1100" b="1" spc="-80" smtClean="0">
                <a:latin typeface="Arial"/>
                <a:cs typeface="Arial"/>
              </a:rPr>
              <a:t>Examination</a:t>
            </a:r>
            <a:endParaRPr sz="1200">
              <a:latin typeface="Times New Roman"/>
              <a:cs typeface="Times New Roman"/>
            </a:endParaRPr>
          </a:p>
          <a:p>
            <a:pPr marL="560705" marR="60960" lvl="1" indent="-228600" algn="just">
              <a:lnSpc>
                <a:spcPct val="152300"/>
              </a:lnSpc>
              <a:spcBef>
                <a:spcPts val="5"/>
              </a:spcBef>
              <a:buFont typeface="Symbol"/>
              <a:buChar char=""/>
              <a:tabLst>
                <a:tab pos="561340" algn="l"/>
              </a:tabLst>
            </a:pPr>
            <a:r>
              <a:rPr sz="1100" spc="-70" dirty="0">
                <a:latin typeface="Arial"/>
                <a:cs typeface="Arial"/>
              </a:rPr>
              <a:t>Retake </a:t>
            </a:r>
            <a:r>
              <a:rPr sz="1100" spc="-45" dirty="0">
                <a:latin typeface="Arial"/>
                <a:cs typeface="Arial"/>
              </a:rPr>
              <a:t>examinations are </a:t>
            </a:r>
            <a:r>
              <a:rPr sz="1100" spc="-5" dirty="0">
                <a:latin typeface="Arial"/>
                <a:cs typeface="Arial"/>
              </a:rPr>
              <a:t>for </a:t>
            </a:r>
            <a:r>
              <a:rPr sz="1100" spc="-40" dirty="0">
                <a:latin typeface="Arial"/>
                <a:cs typeface="Arial"/>
              </a:rPr>
              <a:t>those students </a:t>
            </a:r>
            <a:r>
              <a:rPr sz="1100" spc="-30" dirty="0">
                <a:latin typeface="Arial"/>
                <a:cs typeface="Arial"/>
              </a:rPr>
              <a:t>who </a:t>
            </a:r>
            <a:r>
              <a:rPr sz="1100" spc="-15" dirty="0">
                <a:latin typeface="Arial"/>
                <a:cs typeface="Arial"/>
              </a:rPr>
              <a:t>fail in </a:t>
            </a:r>
            <a:r>
              <a:rPr sz="1100" spc="-55" dirty="0">
                <a:latin typeface="Arial"/>
                <a:cs typeface="Arial"/>
              </a:rPr>
              <a:t>semester </a:t>
            </a:r>
            <a:r>
              <a:rPr sz="1100" spc="-45" dirty="0">
                <a:latin typeface="Arial"/>
                <a:cs typeface="Arial"/>
              </a:rPr>
              <a:t>examinations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40" dirty="0">
                <a:latin typeface="Arial"/>
                <a:cs typeface="Arial"/>
              </a:rPr>
              <a:t>those </a:t>
            </a:r>
            <a:r>
              <a:rPr sz="1100" spc="-30" dirty="0">
                <a:latin typeface="Arial"/>
                <a:cs typeface="Arial"/>
              </a:rPr>
              <a:t>who  </a:t>
            </a:r>
            <a:r>
              <a:rPr sz="1100" spc="-60" dirty="0">
                <a:latin typeface="Arial"/>
                <a:cs typeface="Arial"/>
              </a:rPr>
              <a:t>have </a:t>
            </a:r>
            <a:r>
              <a:rPr sz="1100" spc="-80" dirty="0">
                <a:latin typeface="Arial"/>
                <a:cs typeface="Arial"/>
              </a:rPr>
              <a:t>passed </a:t>
            </a:r>
            <a:r>
              <a:rPr sz="1100" spc="-55" dirty="0">
                <a:latin typeface="Arial"/>
                <a:cs typeface="Arial"/>
              </a:rPr>
              <a:t>semester </a:t>
            </a:r>
            <a:r>
              <a:rPr sz="1100" spc="-45" dirty="0">
                <a:latin typeface="Arial"/>
                <a:cs typeface="Arial"/>
              </a:rPr>
              <a:t>examinations </a:t>
            </a:r>
            <a:r>
              <a:rPr sz="1100" spc="5" dirty="0">
                <a:latin typeface="Arial"/>
                <a:cs typeface="Arial"/>
              </a:rPr>
              <a:t>with </a:t>
            </a:r>
            <a:r>
              <a:rPr sz="1100" spc="-140" dirty="0">
                <a:latin typeface="Arial"/>
                <a:cs typeface="Arial"/>
              </a:rPr>
              <a:t>GPA </a:t>
            </a:r>
            <a:r>
              <a:rPr sz="1100" spc="-75" dirty="0">
                <a:latin typeface="Arial"/>
                <a:cs typeface="Arial"/>
              </a:rPr>
              <a:t>less </a:t>
            </a:r>
            <a:r>
              <a:rPr sz="1100" spc="-30" dirty="0">
                <a:latin typeface="Arial"/>
                <a:cs typeface="Arial"/>
              </a:rPr>
              <a:t>than </a:t>
            </a:r>
            <a:r>
              <a:rPr sz="1100" spc="-45" dirty="0">
                <a:latin typeface="Arial"/>
                <a:cs typeface="Arial"/>
              </a:rPr>
              <a:t>3.0 </a:t>
            </a:r>
            <a:r>
              <a:rPr sz="1100" spc="-65" dirty="0">
                <a:latin typeface="Arial"/>
                <a:cs typeface="Arial"/>
              </a:rPr>
              <a:t>may </a:t>
            </a:r>
            <a:r>
              <a:rPr sz="1100" spc="-45" dirty="0">
                <a:latin typeface="Arial"/>
                <a:cs typeface="Arial"/>
              </a:rPr>
              <a:t>reappear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45" dirty="0">
                <a:latin typeface="Arial"/>
                <a:cs typeface="Arial"/>
              </a:rPr>
              <a:t>respective </a:t>
            </a:r>
            <a:r>
              <a:rPr sz="1100" spc="-35" dirty="0">
                <a:latin typeface="Arial"/>
                <a:cs typeface="Arial"/>
              </a:rPr>
              <a:t>retake  examination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30" dirty="0">
                <a:latin typeface="Arial"/>
                <a:cs typeface="Arial"/>
              </a:rPr>
              <a:t>improve</a:t>
            </a:r>
            <a:r>
              <a:rPr sz="1100" spc="-17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grades.</a:t>
            </a:r>
            <a:endParaRPr sz="1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Char char=""/>
            </a:pPr>
            <a:endParaRPr sz="1100">
              <a:latin typeface="Times New Roman"/>
              <a:cs typeface="Times New Roman"/>
            </a:endParaRPr>
          </a:p>
          <a:p>
            <a:pPr marL="560705" lvl="1" indent="-228600">
              <a:lnSpc>
                <a:spcPct val="100000"/>
              </a:lnSpc>
              <a:spcBef>
                <a:spcPts val="835"/>
              </a:spcBef>
              <a:buFont typeface="Symbol"/>
              <a:buChar char=""/>
              <a:tabLst>
                <a:tab pos="560705" algn="l"/>
                <a:tab pos="561340" algn="l"/>
              </a:tabLst>
            </a:pP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10" dirty="0">
                <a:latin typeface="Arial"/>
                <a:cs typeface="Arial"/>
              </a:rPr>
              <a:t>format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retake examination </a:t>
            </a:r>
            <a:r>
              <a:rPr sz="1100" spc="-55" dirty="0">
                <a:latin typeface="Arial"/>
                <a:cs typeface="Arial"/>
              </a:rPr>
              <a:t>is </a:t>
            </a:r>
            <a:r>
              <a:rPr sz="1100" spc="-45" dirty="0">
                <a:latin typeface="Arial"/>
                <a:cs typeface="Arial"/>
              </a:rPr>
              <a:t>exactly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85" dirty="0">
                <a:latin typeface="Arial"/>
                <a:cs typeface="Arial"/>
              </a:rPr>
              <a:t>same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229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semester </a:t>
            </a:r>
            <a:r>
              <a:rPr sz="1100" spc="-45" dirty="0">
                <a:latin typeface="Arial"/>
                <a:cs typeface="Arial"/>
              </a:rPr>
              <a:t>examinations.</a:t>
            </a:r>
            <a:endParaRPr sz="1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Char char=""/>
            </a:pPr>
            <a:endParaRPr sz="1600">
              <a:latin typeface="Times New Roman"/>
              <a:cs typeface="Times New Roman"/>
            </a:endParaRPr>
          </a:p>
          <a:p>
            <a:pPr marL="560705" lvl="1" indent="-228600">
              <a:lnSpc>
                <a:spcPct val="100000"/>
              </a:lnSpc>
              <a:spcBef>
                <a:spcPts val="5"/>
              </a:spcBef>
              <a:buSzPct val="77272"/>
              <a:buFont typeface="Symbol"/>
              <a:buChar char=""/>
              <a:tabLst>
                <a:tab pos="560705" algn="l"/>
                <a:tab pos="561340" algn="l"/>
              </a:tabLst>
            </a:pPr>
            <a:r>
              <a:rPr sz="1100" spc="-70" dirty="0">
                <a:latin typeface="Arial"/>
                <a:cs typeface="Arial"/>
              </a:rPr>
              <a:t>Retake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examination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conducted</a:t>
            </a:r>
            <a:r>
              <a:rPr sz="1100" spc="-55" dirty="0">
                <a:latin typeface="Arial"/>
                <a:cs typeface="Arial"/>
              </a:rPr>
              <a:t> 3</a:t>
            </a:r>
            <a:r>
              <a:rPr sz="1100" spc="-65" dirty="0">
                <a:latin typeface="Arial"/>
                <a:cs typeface="Arial"/>
              </a:rPr>
              <a:t> weeks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after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declaration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of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results.</a:t>
            </a:r>
            <a:endParaRPr sz="1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Char char=""/>
            </a:pPr>
            <a:endParaRPr sz="11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Char char=""/>
            </a:pPr>
            <a:endParaRPr sz="1500">
              <a:latin typeface="Times New Roman"/>
              <a:cs typeface="Times New Roman"/>
            </a:endParaRPr>
          </a:p>
          <a:p>
            <a:pPr marL="238125" indent="-225425">
              <a:lnSpc>
                <a:spcPct val="100000"/>
              </a:lnSpc>
              <a:buAutoNum type="arabicPeriod" startAt="4"/>
              <a:tabLst>
                <a:tab pos="238760" algn="l"/>
              </a:tabLst>
            </a:pPr>
            <a:r>
              <a:rPr sz="1100" b="1" spc="-75" dirty="0">
                <a:latin typeface="Arial"/>
                <a:cs typeface="Arial"/>
              </a:rPr>
              <a:t>Promotion </a:t>
            </a:r>
            <a:r>
              <a:rPr sz="1100" b="1" spc="-35" dirty="0">
                <a:latin typeface="Arial"/>
                <a:cs typeface="Arial"/>
              </a:rPr>
              <a:t>to </a:t>
            </a:r>
            <a:r>
              <a:rPr sz="1100" b="1" spc="-60" dirty="0">
                <a:latin typeface="Arial"/>
                <a:cs typeface="Arial"/>
              </a:rPr>
              <a:t>next</a:t>
            </a:r>
            <a:r>
              <a:rPr sz="1100" b="1" spc="-90" dirty="0">
                <a:latin typeface="Arial"/>
                <a:cs typeface="Arial"/>
              </a:rPr>
              <a:t> </a:t>
            </a:r>
            <a:r>
              <a:rPr sz="1100" b="1" spc="-130" dirty="0">
                <a:latin typeface="Arial"/>
                <a:cs typeface="Arial"/>
              </a:rPr>
              <a:t>class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AutoNum type="arabicPeriod" startAt="4"/>
            </a:pPr>
            <a:endParaRPr sz="1100">
              <a:latin typeface="Times New Roman"/>
              <a:cs typeface="Times New Roman"/>
            </a:endParaRPr>
          </a:p>
          <a:p>
            <a:pPr marL="469265" lvl="1" indent="-228600">
              <a:lnSpc>
                <a:spcPct val="100000"/>
              </a:lnSpc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50" dirty="0">
                <a:latin typeface="Arial"/>
                <a:cs typeface="Arial"/>
              </a:rPr>
              <a:t>Students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who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90" dirty="0">
                <a:latin typeface="Arial"/>
                <a:cs typeface="Arial"/>
              </a:rPr>
              <a:t>pass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both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semester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examinations </a:t>
            </a:r>
            <a:r>
              <a:rPr sz="1100" spc="-50" dirty="0">
                <a:latin typeface="Arial"/>
                <a:cs typeface="Arial"/>
              </a:rPr>
              <a:t>are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promoted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from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first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year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60" dirty="0">
                <a:latin typeface="Arial"/>
                <a:cs typeface="Arial"/>
              </a:rPr>
              <a:t> second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year.</a:t>
            </a:r>
            <a:endParaRPr sz="1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Char char=""/>
            </a:pPr>
            <a:endParaRPr sz="1100">
              <a:latin typeface="Times New Roman"/>
              <a:cs typeface="Times New Roman"/>
            </a:endParaRPr>
          </a:p>
          <a:p>
            <a:pPr marL="469265" marR="6350" lvl="1" indent="-228600">
              <a:lnSpc>
                <a:spcPct val="100899"/>
              </a:lnSpc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50" dirty="0">
                <a:latin typeface="Arial"/>
                <a:cs typeface="Arial"/>
              </a:rPr>
              <a:t>Students </a:t>
            </a:r>
            <a:r>
              <a:rPr sz="1100" spc="-25" dirty="0">
                <a:latin typeface="Arial"/>
                <a:cs typeface="Arial"/>
              </a:rPr>
              <a:t>who </a:t>
            </a:r>
            <a:r>
              <a:rPr sz="1100" spc="-15" dirty="0">
                <a:latin typeface="Arial"/>
                <a:cs typeface="Arial"/>
              </a:rPr>
              <a:t>fail the </a:t>
            </a:r>
            <a:r>
              <a:rPr sz="1100" spc="-130" dirty="0">
                <a:latin typeface="Arial"/>
                <a:cs typeface="Arial"/>
              </a:rPr>
              <a:t>MBBS </a:t>
            </a:r>
            <a:r>
              <a:rPr sz="1100" spc="-5" dirty="0">
                <a:latin typeface="Arial"/>
                <a:cs typeface="Arial"/>
              </a:rPr>
              <a:t>first </a:t>
            </a:r>
            <a:r>
              <a:rPr sz="1100" spc="-50" dirty="0">
                <a:latin typeface="Arial"/>
                <a:cs typeface="Arial"/>
              </a:rPr>
              <a:t>year </a:t>
            </a:r>
            <a:r>
              <a:rPr sz="1100" spc="-55" dirty="0">
                <a:latin typeface="Arial"/>
                <a:cs typeface="Arial"/>
              </a:rPr>
              <a:t>semester </a:t>
            </a:r>
            <a:r>
              <a:rPr sz="1100" spc="-40" dirty="0">
                <a:latin typeface="Arial"/>
                <a:cs typeface="Arial"/>
              </a:rPr>
              <a:t>retake examination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25" dirty="0">
                <a:latin typeface="Arial"/>
                <a:cs typeface="Arial"/>
              </a:rPr>
              <a:t>promoted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65" dirty="0">
                <a:latin typeface="Arial"/>
                <a:cs typeface="Arial"/>
              </a:rPr>
              <a:t>second  </a:t>
            </a:r>
            <a:r>
              <a:rPr sz="1100" spc="-45" dirty="0">
                <a:latin typeface="Arial"/>
                <a:cs typeface="Arial"/>
              </a:rPr>
              <a:t>year.</a:t>
            </a:r>
            <a:endParaRPr sz="1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Char char=""/>
            </a:pPr>
            <a:endParaRPr sz="1050">
              <a:latin typeface="Times New Roman"/>
              <a:cs typeface="Times New Roman"/>
            </a:endParaRPr>
          </a:p>
          <a:p>
            <a:pPr marL="469265" marR="5080" lvl="1" indent="-228600">
              <a:lnSpc>
                <a:spcPct val="101800"/>
              </a:lnSpc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50" dirty="0">
                <a:latin typeface="Arial"/>
                <a:cs typeface="Arial"/>
              </a:rPr>
              <a:t>Students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25" dirty="0">
                <a:latin typeface="Arial"/>
                <a:cs typeface="Arial"/>
              </a:rPr>
              <a:t>promoted </a:t>
            </a:r>
            <a:r>
              <a:rPr sz="1100" spc="-5" dirty="0">
                <a:latin typeface="Arial"/>
                <a:cs typeface="Arial"/>
              </a:rPr>
              <a:t>from </a:t>
            </a:r>
            <a:r>
              <a:rPr sz="1100" b="1" spc="-110" dirty="0">
                <a:latin typeface="Arial"/>
                <a:cs typeface="Arial"/>
              </a:rPr>
              <a:t>second </a:t>
            </a:r>
            <a:r>
              <a:rPr sz="1100" b="1" spc="-70" dirty="0">
                <a:latin typeface="Arial"/>
                <a:cs typeface="Arial"/>
              </a:rPr>
              <a:t>year </a:t>
            </a:r>
            <a:r>
              <a:rPr sz="1100" b="1" spc="-35" dirty="0">
                <a:latin typeface="Arial"/>
                <a:cs typeface="Arial"/>
              </a:rPr>
              <a:t>to </a:t>
            </a:r>
            <a:r>
              <a:rPr sz="1100" b="1" spc="-50" dirty="0">
                <a:latin typeface="Arial"/>
                <a:cs typeface="Arial"/>
              </a:rPr>
              <a:t>third </a:t>
            </a:r>
            <a:r>
              <a:rPr sz="1100" b="1" spc="-65" dirty="0">
                <a:latin typeface="Arial"/>
                <a:cs typeface="Arial"/>
              </a:rPr>
              <a:t>year </a:t>
            </a:r>
            <a:r>
              <a:rPr sz="1100" b="1" spc="-80" dirty="0">
                <a:latin typeface="Arial"/>
                <a:cs typeface="Arial"/>
              </a:rPr>
              <a:t>and </a:t>
            </a:r>
            <a:r>
              <a:rPr sz="1100" b="1" spc="-70" dirty="0">
                <a:latin typeface="Arial"/>
                <a:cs typeface="Arial"/>
              </a:rPr>
              <a:t>onward </a:t>
            </a:r>
            <a:r>
              <a:rPr sz="1100" b="1" spc="-80" dirty="0">
                <a:latin typeface="Arial"/>
                <a:cs typeface="Arial"/>
              </a:rPr>
              <a:t>only </a:t>
            </a:r>
            <a:r>
              <a:rPr sz="1100" spc="15" dirty="0">
                <a:latin typeface="Arial"/>
                <a:cs typeface="Arial"/>
              </a:rPr>
              <a:t>if </a:t>
            </a:r>
            <a:r>
              <a:rPr sz="1100" spc="-25" dirty="0">
                <a:latin typeface="Arial"/>
                <a:cs typeface="Arial"/>
              </a:rPr>
              <a:t>they </a:t>
            </a:r>
            <a:r>
              <a:rPr sz="1100" spc="-65" dirty="0">
                <a:latin typeface="Arial"/>
                <a:cs typeface="Arial"/>
              </a:rPr>
              <a:t>have </a:t>
            </a:r>
            <a:r>
              <a:rPr sz="1100" spc="-85" dirty="0">
                <a:latin typeface="Arial"/>
                <a:cs typeface="Arial"/>
              </a:rPr>
              <a:t>passed 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semester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examinations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that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year.</a:t>
            </a:r>
            <a:endParaRPr sz="1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Char char=""/>
            </a:pPr>
            <a:endParaRPr sz="1100">
              <a:latin typeface="Times New Roman"/>
              <a:cs typeface="Times New Roman"/>
            </a:endParaRPr>
          </a:p>
          <a:p>
            <a:pPr marL="469265" marR="44450" lvl="1" indent="-228600">
              <a:lnSpc>
                <a:spcPct val="100899"/>
              </a:lnSpc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75" dirty="0">
                <a:latin typeface="Arial"/>
                <a:cs typeface="Arial"/>
              </a:rPr>
              <a:t>Clearance </a:t>
            </a:r>
            <a:r>
              <a:rPr sz="1100" spc="-5" dirty="0">
                <a:latin typeface="Arial"/>
                <a:cs typeface="Arial"/>
              </a:rPr>
              <a:t>of </a:t>
            </a:r>
            <a:r>
              <a:rPr sz="1100" spc="-25" dirty="0">
                <a:latin typeface="Arial"/>
                <a:cs typeface="Arial"/>
              </a:rPr>
              <a:t>all </a:t>
            </a:r>
            <a:r>
              <a:rPr sz="1100" spc="-50" dirty="0">
                <a:latin typeface="Arial"/>
                <a:cs typeface="Arial"/>
              </a:rPr>
              <a:t>modules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5" dirty="0">
                <a:latin typeface="Arial"/>
                <a:cs typeface="Arial"/>
              </a:rPr>
              <a:t>their </a:t>
            </a:r>
            <a:r>
              <a:rPr sz="1100" spc="-45" dirty="0">
                <a:latin typeface="Arial"/>
                <a:cs typeface="Arial"/>
              </a:rPr>
              <a:t>components </a:t>
            </a:r>
            <a:r>
              <a:rPr sz="1100" spc="-5" dirty="0">
                <a:latin typeface="Arial"/>
                <a:cs typeface="Arial"/>
              </a:rPr>
              <a:t>of </a:t>
            </a:r>
            <a:r>
              <a:rPr sz="1100" spc="-50" dirty="0">
                <a:latin typeface="Arial"/>
                <a:cs typeface="Arial"/>
              </a:rPr>
              <a:t>semester </a:t>
            </a:r>
            <a:r>
              <a:rPr sz="1100" spc="-55" dirty="0">
                <a:latin typeface="Arial"/>
                <a:cs typeface="Arial"/>
              </a:rPr>
              <a:t>one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10" dirty="0">
                <a:latin typeface="Arial"/>
                <a:cs typeface="Arial"/>
              </a:rPr>
              <a:t>four </a:t>
            </a:r>
            <a:r>
              <a:rPr sz="1100" spc="-50" dirty="0">
                <a:latin typeface="Arial"/>
                <a:cs typeface="Arial"/>
              </a:rPr>
              <a:t>are </a:t>
            </a:r>
            <a:r>
              <a:rPr sz="1100" spc="-35" dirty="0">
                <a:latin typeface="Arial"/>
                <a:cs typeface="Arial"/>
              </a:rPr>
              <a:t>mandatory </a:t>
            </a:r>
            <a:r>
              <a:rPr sz="1100" dirty="0">
                <a:latin typeface="Arial"/>
                <a:cs typeface="Arial"/>
              </a:rPr>
              <a:t>for  </a:t>
            </a:r>
            <a:r>
              <a:rPr sz="1100" spc="-15" dirty="0">
                <a:latin typeface="Arial"/>
                <a:cs typeface="Arial"/>
              </a:rPr>
              <a:t>promotion from </a:t>
            </a:r>
            <a:r>
              <a:rPr sz="1100" spc="-65" dirty="0">
                <a:latin typeface="Arial"/>
                <a:cs typeface="Arial"/>
              </a:rPr>
              <a:t>second </a:t>
            </a:r>
            <a:r>
              <a:rPr sz="1100" spc="-55" dirty="0">
                <a:latin typeface="Arial"/>
                <a:cs typeface="Arial"/>
              </a:rPr>
              <a:t>year </a:t>
            </a:r>
            <a:r>
              <a:rPr sz="1100" spc="15" dirty="0">
                <a:latin typeface="Arial"/>
                <a:cs typeface="Arial"/>
              </a:rPr>
              <a:t>to</a:t>
            </a:r>
            <a:r>
              <a:rPr sz="1100" spc="-2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third </a:t>
            </a:r>
            <a:r>
              <a:rPr sz="1100" spc="-45" dirty="0">
                <a:latin typeface="Arial"/>
                <a:cs typeface="Arial"/>
              </a:rPr>
              <a:t>year </a:t>
            </a:r>
            <a:r>
              <a:rPr sz="1100" spc="-90" dirty="0">
                <a:latin typeface="Arial"/>
                <a:cs typeface="Arial"/>
              </a:rPr>
              <a:t>(as </a:t>
            </a:r>
            <a:r>
              <a:rPr sz="1100" spc="-30" dirty="0">
                <a:latin typeface="Arial"/>
                <a:cs typeface="Arial"/>
              </a:rPr>
              <a:t>per </a:t>
            </a:r>
            <a:r>
              <a:rPr sz="1100" spc="-120" dirty="0">
                <a:latin typeface="Arial"/>
                <a:cs typeface="Arial"/>
              </a:rPr>
              <a:t>PMDC </a:t>
            </a:r>
            <a:r>
              <a:rPr sz="1100" spc="-40" dirty="0">
                <a:latin typeface="Arial"/>
                <a:cs typeface="Arial"/>
              </a:rPr>
              <a:t>rules).</a:t>
            </a:r>
            <a:endParaRPr sz="1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Char char=""/>
            </a:pPr>
            <a:endParaRPr sz="1100">
              <a:latin typeface="Times New Roman"/>
              <a:cs typeface="Times New Roman"/>
            </a:endParaRPr>
          </a:p>
          <a:p>
            <a:pPr marL="469265" marR="53975" lvl="1" indent="-228600">
              <a:lnSpc>
                <a:spcPct val="100000"/>
              </a:lnSpc>
              <a:spcBef>
                <a:spcPts val="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110" dirty="0">
                <a:latin typeface="Arial"/>
                <a:cs typeface="Arial"/>
              </a:rPr>
              <a:t>As </a:t>
            </a:r>
            <a:r>
              <a:rPr sz="1100" spc="-30" dirty="0">
                <a:latin typeface="Arial"/>
                <a:cs typeface="Arial"/>
              </a:rPr>
              <a:t>per </a:t>
            </a:r>
            <a:r>
              <a:rPr sz="1100" spc="-120" dirty="0">
                <a:latin typeface="Arial"/>
                <a:cs typeface="Arial"/>
              </a:rPr>
              <a:t>PMDC </a:t>
            </a:r>
            <a:r>
              <a:rPr sz="1100" spc="-40" dirty="0">
                <a:latin typeface="Arial"/>
                <a:cs typeface="Arial"/>
              </a:rPr>
              <a:t>rules </a:t>
            </a:r>
            <a:r>
              <a:rPr sz="1100" spc="-70" dirty="0">
                <a:latin typeface="Arial"/>
                <a:cs typeface="Arial"/>
              </a:rPr>
              <a:t>any </a:t>
            </a:r>
            <a:r>
              <a:rPr sz="1100" spc="-45" dirty="0">
                <a:latin typeface="Arial"/>
                <a:cs typeface="Arial"/>
              </a:rPr>
              <a:t>candidate </a:t>
            </a:r>
            <a:r>
              <a:rPr sz="1100" spc="-30" dirty="0">
                <a:latin typeface="Arial"/>
                <a:cs typeface="Arial"/>
              </a:rPr>
              <a:t>failing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45" dirty="0">
                <a:latin typeface="Arial"/>
                <a:cs typeface="Arial"/>
              </a:rPr>
              <a:t>clear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35" dirty="0">
                <a:latin typeface="Arial"/>
                <a:cs typeface="Arial"/>
              </a:rPr>
              <a:t>module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20" dirty="0">
                <a:latin typeface="Arial"/>
                <a:cs typeface="Arial"/>
              </a:rPr>
              <a:t>its </a:t>
            </a:r>
            <a:r>
              <a:rPr sz="1100" spc="-40" dirty="0">
                <a:latin typeface="Arial"/>
                <a:cs typeface="Arial"/>
              </a:rPr>
              <a:t>component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5" dirty="0">
                <a:latin typeface="Arial"/>
                <a:cs typeface="Arial"/>
              </a:rPr>
              <a:t>four </a:t>
            </a:r>
            <a:r>
              <a:rPr sz="1100" spc="-65" dirty="0">
                <a:latin typeface="Arial"/>
                <a:cs typeface="Arial"/>
              </a:rPr>
              <a:t>(1+3)  </a:t>
            </a:r>
            <a:r>
              <a:rPr sz="1100" spc="-25" dirty="0">
                <a:latin typeface="Arial"/>
                <a:cs typeface="Arial"/>
              </a:rPr>
              <a:t>attempts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is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b="1" spc="-110" dirty="0">
                <a:latin typeface="Arial"/>
                <a:cs typeface="Arial"/>
              </a:rPr>
              <a:t>NOT</a:t>
            </a:r>
            <a:r>
              <a:rPr sz="1100" b="1" spc="-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allowed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carry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out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further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medical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education.</a:t>
            </a:r>
            <a:endParaRPr sz="1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Char char=""/>
            </a:pPr>
            <a:endParaRPr sz="1100">
              <a:latin typeface="Times New Roman"/>
              <a:cs typeface="Times New Roman"/>
            </a:endParaRPr>
          </a:p>
          <a:p>
            <a:pPr marL="469265" marR="42545" lvl="1" indent="-228600">
              <a:lnSpc>
                <a:spcPct val="101800"/>
              </a:lnSpc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75" dirty="0">
                <a:latin typeface="Arial"/>
                <a:cs typeface="Arial"/>
              </a:rPr>
              <a:t>Clearance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25" dirty="0">
                <a:latin typeface="Arial"/>
                <a:cs typeface="Arial"/>
              </a:rPr>
              <a:t>all </a:t>
            </a:r>
            <a:r>
              <a:rPr sz="1100" spc="-50" dirty="0">
                <a:latin typeface="Arial"/>
                <a:cs typeface="Arial"/>
              </a:rPr>
              <a:t>modules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5" dirty="0">
                <a:latin typeface="Arial"/>
                <a:cs typeface="Arial"/>
              </a:rPr>
              <a:t>their </a:t>
            </a:r>
            <a:r>
              <a:rPr sz="1100" spc="-45" dirty="0">
                <a:latin typeface="Arial"/>
                <a:cs typeface="Arial"/>
              </a:rPr>
              <a:t>components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5" dirty="0">
                <a:latin typeface="Arial"/>
                <a:cs typeface="Arial"/>
              </a:rPr>
              <a:t>semester/s </a:t>
            </a:r>
            <a:r>
              <a:rPr sz="1100" spc="-50" dirty="0">
                <a:latin typeface="Arial"/>
                <a:cs typeface="Arial"/>
              </a:rPr>
              <a:t>are </a:t>
            </a:r>
            <a:r>
              <a:rPr sz="1100" spc="-35" dirty="0">
                <a:latin typeface="Arial"/>
                <a:cs typeface="Arial"/>
              </a:rPr>
              <a:t>mandatory </a:t>
            </a:r>
            <a:r>
              <a:rPr sz="1100" spc="5" dirty="0">
                <a:latin typeface="Arial"/>
                <a:cs typeface="Arial"/>
              </a:rPr>
              <a:t>for </a:t>
            </a:r>
            <a:r>
              <a:rPr sz="1100" spc="-15" dirty="0">
                <a:latin typeface="Arial"/>
                <a:cs typeface="Arial"/>
              </a:rPr>
              <a:t>promotion  </a:t>
            </a:r>
            <a:r>
              <a:rPr sz="1100" spc="-5" dirty="0">
                <a:latin typeface="Arial"/>
                <a:cs typeface="Arial"/>
              </a:rPr>
              <a:t>from </a:t>
            </a:r>
            <a:r>
              <a:rPr sz="1100" dirty="0">
                <a:latin typeface="Arial"/>
                <a:cs typeface="Arial"/>
              </a:rPr>
              <a:t>third </a:t>
            </a:r>
            <a:r>
              <a:rPr sz="1100" spc="-50" dirty="0">
                <a:latin typeface="Arial"/>
                <a:cs typeface="Arial"/>
              </a:rPr>
              <a:t>year</a:t>
            </a:r>
            <a:r>
              <a:rPr sz="1100" spc="-19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onward.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62071" y="426211"/>
            <a:ext cx="410591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80" dirty="0">
                <a:latin typeface="Arial"/>
                <a:cs typeface="Arial"/>
              </a:rPr>
              <a:t>3</a:t>
            </a:r>
            <a:r>
              <a:rPr sz="1050" b="1" i="1" spc="-120" baseline="31746" dirty="0">
                <a:latin typeface="Arial"/>
                <a:cs typeface="Arial"/>
              </a:rPr>
              <a:t>RD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sz="1100" b="1" i="1" spc="-55" smtClean="0">
                <a:latin typeface="Arial"/>
                <a:cs typeface="Arial"/>
              </a:rPr>
              <a:t> </a:t>
            </a:r>
            <a:r>
              <a:rPr sz="1100" b="1" i="1" spc="-155" dirty="0">
                <a:latin typeface="Arial"/>
                <a:cs typeface="Arial"/>
              </a:rPr>
              <a:t>RENAL </a:t>
            </a:r>
            <a:r>
              <a:rPr sz="1100" b="1" i="1" spc="-20" dirty="0">
                <a:latin typeface="Arial"/>
                <a:cs typeface="Arial"/>
              </a:rPr>
              <a:t>&amp; </a:t>
            </a:r>
            <a:r>
              <a:rPr sz="1100" b="1" i="1" spc="-165" dirty="0">
                <a:latin typeface="Arial"/>
                <a:cs typeface="Arial"/>
              </a:rPr>
              <a:t>EXCRETORY </a:t>
            </a:r>
            <a:r>
              <a:rPr sz="1100" b="1" i="1" spc="-150" dirty="0">
                <a:latin typeface="Arial"/>
                <a:cs typeface="Arial"/>
              </a:rPr>
              <a:t>SYSTEM </a:t>
            </a:r>
            <a:r>
              <a:rPr sz="1100" b="1" i="1" spc="-10" dirty="0">
                <a:latin typeface="Arial"/>
                <a:cs typeface="Arial"/>
              </a:rPr>
              <a:t>II</a:t>
            </a:r>
            <a:r>
              <a:rPr sz="1100" b="1" i="1" spc="-195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2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920114" y="466725"/>
            <a:ext cx="2417445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1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89277" y="1135126"/>
            <a:ext cx="50996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u="heavy" spc="-20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STUDY </a:t>
            </a:r>
            <a:r>
              <a:rPr sz="1600" b="1" u="heavy" spc="-1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GUIDE </a:t>
            </a:r>
            <a:r>
              <a:rPr sz="1600" b="1" u="heavy" spc="-2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FOR </a:t>
            </a:r>
            <a:r>
              <a:rPr sz="1600" b="1" u="heavy" spc="-229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RENAL </a:t>
            </a:r>
            <a:r>
              <a:rPr sz="1600" b="1" u="heavy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&amp; </a:t>
            </a:r>
            <a:r>
              <a:rPr sz="1600" b="1" u="heavy" spc="-2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EXCRETORY </a:t>
            </a:r>
            <a:r>
              <a:rPr sz="1600" b="1" u="heavy" spc="-1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SYSTEM-II</a:t>
            </a:r>
            <a:r>
              <a:rPr sz="1600" b="1" u="heavy" spc="-3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600" b="1" u="heavy" spc="-1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MODULE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19860" y="1909826"/>
          <a:ext cx="6225540" cy="28962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080"/>
                <a:gridCol w="4969510"/>
                <a:gridCol w="615950"/>
              </a:tblGrid>
              <a:tr h="440055"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sz="1400" b="1" spc="-125" dirty="0">
                          <a:latin typeface="Arial"/>
                          <a:cs typeface="Arial"/>
                        </a:rPr>
                        <a:t>S.No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085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400" b="1" spc="-185" dirty="0">
                          <a:latin typeface="Arial"/>
                          <a:cs typeface="Arial"/>
                        </a:rPr>
                        <a:t>CONTENTS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041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32080">
                        <a:lnSpc>
                          <a:spcPts val="1625"/>
                        </a:lnSpc>
                      </a:pPr>
                      <a:r>
                        <a:rPr sz="1400" b="1" spc="-140" dirty="0">
                          <a:latin typeface="Arial"/>
                          <a:cs typeface="Arial"/>
                        </a:rPr>
                        <a:t>Page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17907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400" b="1" spc="-70" dirty="0">
                          <a:latin typeface="Arial"/>
                          <a:cs typeface="Arial"/>
                        </a:rPr>
                        <a:t>No.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71120">
                        <a:lnSpc>
                          <a:spcPts val="1670"/>
                        </a:lnSpc>
                        <a:spcBef>
                          <a:spcPts val="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35"/>
                        </a:lnSpc>
                      </a:pPr>
                      <a:r>
                        <a:rPr sz="1400" spc="-60" dirty="0">
                          <a:latin typeface="Arial"/>
                          <a:cs typeface="Arial"/>
                        </a:rPr>
                        <a:t>Overview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670"/>
                        </a:lnSpc>
                        <a:spcBef>
                          <a:spcPts val="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0979">
                <a:tc>
                  <a:txBody>
                    <a:bodyPr/>
                    <a:lstStyle/>
                    <a:p>
                      <a:pPr marL="71120">
                        <a:lnSpc>
                          <a:spcPts val="1639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10"/>
                        </a:lnSpc>
                      </a:pPr>
                      <a:r>
                        <a:rPr sz="1400" spc="-20" dirty="0">
                          <a:latin typeface="Arial"/>
                          <a:cs typeface="Arial"/>
                        </a:rPr>
                        <a:t>Introduction </a:t>
                      </a:r>
                      <a:r>
                        <a:rPr sz="1400" spc="2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Study</a:t>
                      </a:r>
                      <a:r>
                        <a:rPr sz="1400" spc="-2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Guide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639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1120">
                        <a:lnSpc>
                          <a:spcPts val="166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35"/>
                        </a:lnSpc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Methodologies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66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885">
                <a:tc>
                  <a:txBody>
                    <a:bodyPr/>
                    <a:lstStyle/>
                    <a:p>
                      <a:pPr marL="71120">
                        <a:lnSpc>
                          <a:spcPts val="165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39"/>
                        </a:lnSpc>
                      </a:pPr>
                      <a:r>
                        <a:rPr sz="1400" spc="-30" dirty="0">
                          <a:latin typeface="Arial"/>
                          <a:cs typeface="Arial"/>
                        </a:rPr>
                        <a:t>Module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2: </a:t>
                      </a:r>
                      <a:r>
                        <a:rPr sz="1400" spc="-100" dirty="0">
                          <a:latin typeface="Arial"/>
                          <a:cs typeface="Arial"/>
                        </a:rPr>
                        <a:t>Renal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Excretory</a:t>
                      </a:r>
                      <a:r>
                        <a:rPr sz="14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System-II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65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1120">
                        <a:lnSpc>
                          <a:spcPts val="1660"/>
                        </a:lnSpc>
                        <a:spcBef>
                          <a:spcPts val="5"/>
                        </a:spcBef>
                      </a:pPr>
                      <a:r>
                        <a:rPr sz="1400" spc="-60" dirty="0">
                          <a:latin typeface="Arial"/>
                          <a:cs typeface="Arial"/>
                        </a:rPr>
                        <a:t>4.1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8320">
                        <a:lnSpc>
                          <a:spcPts val="1610"/>
                        </a:lnSpc>
                      </a:pPr>
                      <a:r>
                        <a:rPr sz="1400" spc="-25" dirty="0">
                          <a:latin typeface="Arial"/>
                          <a:cs typeface="Arial"/>
                        </a:rPr>
                        <a:t>Introduction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63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71120">
                        <a:lnSpc>
                          <a:spcPts val="1650"/>
                        </a:lnSpc>
                      </a:pPr>
                      <a:r>
                        <a:rPr sz="1400" spc="-60" dirty="0">
                          <a:latin typeface="Arial"/>
                          <a:cs typeface="Arial"/>
                        </a:rPr>
                        <a:t>4.2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16255">
                        <a:lnSpc>
                          <a:spcPts val="1635"/>
                        </a:lnSpc>
                      </a:pPr>
                      <a:r>
                        <a:rPr sz="1400" spc="-65" dirty="0">
                          <a:latin typeface="Arial"/>
                          <a:cs typeface="Arial"/>
                        </a:rPr>
                        <a:t>Objectives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and Learning</a:t>
                      </a:r>
                      <a:r>
                        <a:rPr sz="14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Strategies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65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1120">
                        <a:lnSpc>
                          <a:spcPts val="1660"/>
                        </a:lnSpc>
                        <a:spcBef>
                          <a:spcPts val="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25"/>
                        </a:lnSpc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Resources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664"/>
                        </a:lnSpc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13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1120">
                        <a:lnSpc>
                          <a:spcPts val="163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25"/>
                        </a:lnSpc>
                      </a:pPr>
                      <a:r>
                        <a:rPr sz="1400" spc="-95" dirty="0">
                          <a:latin typeface="Arial"/>
                          <a:cs typeface="Arial"/>
                        </a:rPr>
                        <a:t>Assessment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Methods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664"/>
                        </a:lnSpc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15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1120">
                        <a:lnSpc>
                          <a:spcPts val="163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25"/>
                        </a:lnSpc>
                      </a:pPr>
                      <a:r>
                        <a:rPr sz="1400" spc="-85" dirty="0">
                          <a:latin typeface="Arial"/>
                          <a:cs typeface="Arial"/>
                        </a:rPr>
                        <a:t>Semester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Examination 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Rules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and Regulations </a:t>
                      </a:r>
                      <a:r>
                        <a:rPr sz="1400">
                          <a:latin typeface="Arial"/>
                          <a:cs typeface="Arial"/>
                        </a:rPr>
                        <a:t>of</a:t>
                      </a:r>
                      <a:r>
                        <a:rPr sz="1400" spc="-95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 spc="-165" smtClean="0">
                          <a:latin typeface="Arial"/>
                          <a:cs typeface="Arial"/>
                        </a:rPr>
                        <a:t>UHS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664"/>
                        </a:lnSpc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17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1120">
                        <a:lnSpc>
                          <a:spcPts val="1664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25"/>
                        </a:lnSpc>
                      </a:pPr>
                      <a:r>
                        <a:rPr sz="1400" spc="-30" dirty="0">
                          <a:latin typeface="Arial"/>
                          <a:cs typeface="Arial"/>
                        </a:rPr>
                        <a:t>Modular 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Examination 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Rules 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400" spc="-70">
                          <a:latin typeface="Arial"/>
                          <a:cs typeface="Arial"/>
                        </a:rPr>
                        <a:t>Regulations</a:t>
                      </a:r>
                      <a:r>
                        <a:rPr sz="1400" spc="-17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10" smtClean="0">
                          <a:latin typeface="Arial"/>
                          <a:cs typeface="Arial"/>
                        </a:rPr>
                        <a:t>(</a:t>
                      </a:r>
                      <a:r>
                        <a:rPr lang="en-US" sz="1400" spc="-110" dirty="0" smtClean="0">
                          <a:latin typeface="Arial"/>
                          <a:cs typeface="Arial"/>
                        </a:rPr>
                        <a:t>AVMC</a:t>
                      </a:r>
                      <a:r>
                        <a:rPr sz="1400" spc="-110" smtClean="0">
                          <a:latin typeface="Arial"/>
                          <a:cs typeface="Arial"/>
                        </a:rPr>
                        <a:t>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664"/>
                        </a:lnSpc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20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71120">
                        <a:lnSpc>
                          <a:spcPts val="1664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25"/>
                        </a:lnSpc>
                      </a:pPr>
                      <a:r>
                        <a:rPr sz="1400" spc="-95" dirty="0">
                          <a:latin typeface="Arial"/>
                          <a:cs typeface="Arial"/>
                        </a:rPr>
                        <a:t>Schedule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664"/>
                        </a:lnSpc>
                      </a:pPr>
                      <a:r>
                        <a:rPr sz="1400" spc="-75" dirty="0">
                          <a:latin typeface="Arial"/>
                          <a:cs typeface="Arial"/>
                        </a:rPr>
                        <a:t>21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33800" y="381000"/>
            <a:ext cx="3619754" cy="3642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1100" b="1" i="1" spc="-80" dirty="0" smtClean="0">
                <a:latin typeface="Arial"/>
                <a:cs typeface="Arial"/>
              </a:rPr>
              <a:t>3</a:t>
            </a:r>
            <a:r>
              <a:rPr lang="en-US" sz="1050" b="1" i="1" spc="-120" baseline="31746" dirty="0" smtClean="0">
                <a:latin typeface="Arial"/>
                <a:cs typeface="Arial"/>
              </a:rPr>
              <a:t>RD </a:t>
            </a:r>
            <a:r>
              <a:rPr lang="en-US" sz="1100" b="1" i="1" spc="-170" dirty="0" smtClean="0">
                <a:latin typeface="Arial"/>
                <a:cs typeface="Arial"/>
              </a:rPr>
              <a:t>YEAR </a:t>
            </a:r>
            <a:r>
              <a:rPr lang="en-US" sz="1100" b="1" i="1" spc="-114" dirty="0" smtClean="0">
                <a:latin typeface="Arial"/>
                <a:cs typeface="Arial"/>
              </a:rPr>
              <a:t>MBBS, </a:t>
            </a:r>
            <a:r>
              <a:rPr lang="en-US" sz="1100" b="1" i="1" spc="-155" dirty="0" smtClean="0">
                <a:latin typeface="Arial"/>
                <a:cs typeface="Arial"/>
              </a:rPr>
              <a:t>RENAL </a:t>
            </a:r>
            <a:r>
              <a:rPr lang="en-US" sz="1100" b="1" i="1" spc="-20" dirty="0" smtClean="0">
                <a:latin typeface="Arial"/>
                <a:cs typeface="Arial"/>
              </a:rPr>
              <a:t>&amp; </a:t>
            </a:r>
            <a:r>
              <a:rPr lang="en-US" sz="1100" b="1" i="1" spc="-165" dirty="0" smtClean="0">
                <a:latin typeface="Arial"/>
                <a:cs typeface="Arial"/>
              </a:rPr>
              <a:t>EXCRETORY </a:t>
            </a:r>
            <a:r>
              <a:rPr lang="en-US" sz="1100" b="1" i="1" spc="-150" dirty="0" smtClean="0">
                <a:latin typeface="Arial"/>
                <a:cs typeface="Arial"/>
              </a:rPr>
              <a:t>SYSTEM </a:t>
            </a:r>
            <a:r>
              <a:rPr lang="en-US" sz="1100" b="1" i="1" spc="-10" dirty="0" smtClean="0">
                <a:latin typeface="Arial"/>
                <a:cs typeface="Arial"/>
              </a:rPr>
              <a:t>II</a:t>
            </a:r>
            <a:r>
              <a:rPr lang="en-US" sz="1100" b="1" i="1" spc="-195" dirty="0" smtClean="0">
                <a:latin typeface="Arial"/>
                <a:cs typeface="Arial"/>
              </a:rPr>
              <a:t> </a:t>
            </a:r>
            <a:r>
              <a:rPr lang="en-US" sz="1100" b="1" i="1" spc="-114" dirty="0" smtClean="0">
                <a:latin typeface="Arial"/>
                <a:cs typeface="Arial"/>
              </a:rPr>
              <a:t>MODULE</a:t>
            </a:r>
            <a:endParaRPr lang="en-US" sz="110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3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920114" y="466725"/>
            <a:ext cx="2417445" cy="168275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155"/>
              </a:lnSpc>
            </a:pPr>
            <a:r>
              <a:rPr sz="1100" b="1" spc="-114" dirty="0">
                <a:latin typeface="Arial"/>
                <a:cs typeface="Arial"/>
              </a:rPr>
              <a:t>LIAQUAT </a:t>
            </a:r>
            <a:r>
              <a:rPr sz="1100" b="1" spc="-110" dirty="0">
                <a:latin typeface="Arial"/>
                <a:cs typeface="Arial"/>
              </a:rPr>
              <a:t>NATIONAL </a:t>
            </a:r>
            <a:r>
              <a:rPr sz="1100" b="1" spc="-120" dirty="0">
                <a:latin typeface="Arial"/>
                <a:cs typeface="Arial"/>
              </a:rPr>
              <a:t>MEDICAL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190" dirty="0">
                <a:latin typeface="Arial"/>
                <a:cs typeface="Arial"/>
              </a:rPr>
              <a:t>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48892" y="833373"/>
            <a:ext cx="5451475" cy="134100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06905" algn="l"/>
                <a:tab pos="3525520" algn="l"/>
              </a:tabLst>
            </a:pPr>
            <a:r>
              <a:rPr lang="en-US" sz="1200" i="1" spc="-80" dirty="0" smtClean="0">
                <a:latin typeface="Arial"/>
                <a:cs typeface="Arial"/>
              </a:rPr>
              <a:t>Year</a:t>
            </a:r>
            <a:r>
              <a:rPr lang="en-US" sz="1200" i="1" spc="-80" dirty="0" smtClean="0">
                <a:latin typeface="Arial"/>
                <a:cs typeface="Arial"/>
              </a:rPr>
              <a:t>:</a:t>
            </a:r>
            <a:r>
              <a:rPr lang="en-US" sz="1200" i="1" spc="-35" dirty="0" smtClean="0">
                <a:latin typeface="Arial"/>
                <a:cs typeface="Arial"/>
              </a:rPr>
              <a:t> </a:t>
            </a:r>
            <a:r>
              <a:rPr lang="en-US" sz="1200" b="1" i="1" spc="-95" dirty="0" smtClean="0">
                <a:latin typeface="Arial"/>
                <a:cs typeface="Arial"/>
              </a:rPr>
              <a:t>Three	</a:t>
            </a:r>
            <a:r>
              <a:rPr lang="en-US" sz="1200" i="1" spc="-35" dirty="0" smtClean="0">
                <a:latin typeface="Arial"/>
                <a:cs typeface="Arial"/>
              </a:rPr>
              <a:t>Duration: </a:t>
            </a:r>
            <a:r>
              <a:rPr lang="en-US" sz="1200" b="1" i="1" spc="-60" dirty="0" smtClean="0">
                <a:latin typeface="Arial"/>
                <a:cs typeface="Arial"/>
              </a:rPr>
              <a:t>4 </a:t>
            </a:r>
            <a:r>
              <a:rPr lang="en-US" sz="1200" b="1" i="1" spc="-100" dirty="0" smtClean="0">
                <a:latin typeface="Arial"/>
                <a:cs typeface="Arial"/>
              </a:rPr>
              <a:t>weeks </a:t>
            </a:r>
            <a:endParaRPr lang="en-US" sz="1200" dirty="0" smtClean="0">
              <a:latin typeface="Arial"/>
              <a:cs typeface="Arial"/>
            </a:endParaRPr>
          </a:p>
          <a:p>
            <a:pPr marL="12700" marR="5080" algn="just">
              <a:lnSpc>
                <a:spcPct val="117500"/>
              </a:lnSpc>
              <a:spcBef>
                <a:spcPts val="969"/>
              </a:spcBef>
            </a:pPr>
            <a:r>
              <a:rPr lang="en-US" sz="1200" i="1" spc="-50" dirty="0" smtClean="0">
                <a:latin typeface="Arial"/>
                <a:cs typeface="Arial"/>
              </a:rPr>
              <a:t>Timetable </a:t>
            </a:r>
            <a:r>
              <a:rPr lang="en-US" sz="1200" i="1" spc="-55" dirty="0" smtClean="0">
                <a:latin typeface="Arial"/>
                <a:cs typeface="Arial"/>
              </a:rPr>
              <a:t>hours: </a:t>
            </a:r>
            <a:r>
              <a:rPr lang="en-US" sz="1200" b="1" spc="-100" dirty="0" smtClean="0">
                <a:latin typeface="Arial"/>
                <a:cs typeface="Arial"/>
              </a:rPr>
              <a:t>Lectures, </a:t>
            </a:r>
            <a:r>
              <a:rPr lang="en-US" sz="1200" b="1" spc="-125" dirty="0" smtClean="0">
                <a:latin typeface="Arial"/>
                <a:cs typeface="Arial"/>
              </a:rPr>
              <a:t>Case-Based </a:t>
            </a:r>
            <a:r>
              <a:rPr lang="en-US" sz="1200" b="1" spc="-60" dirty="0" smtClean="0">
                <a:latin typeface="Arial"/>
                <a:cs typeface="Arial"/>
              </a:rPr>
              <a:t>Integrated </a:t>
            </a:r>
            <a:r>
              <a:rPr lang="en-US" sz="1200" b="1" spc="-100" dirty="0" smtClean="0">
                <a:latin typeface="Arial"/>
                <a:cs typeface="Arial"/>
              </a:rPr>
              <a:t>Learning </a:t>
            </a:r>
            <a:r>
              <a:rPr lang="en-US" sz="1200" b="1" spc="-110" dirty="0" smtClean="0">
                <a:latin typeface="Arial"/>
                <a:cs typeface="Arial"/>
              </a:rPr>
              <a:t>(CBIL), </a:t>
            </a:r>
            <a:r>
              <a:rPr lang="en-US" sz="1200" b="1" spc="-95" dirty="0" smtClean="0">
                <a:latin typeface="Arial"/>
                <a:cs typeface="Arial"/>
              </a:rPr>
              <a:t>Clinical </a:t>
            </a:r>
            <a:r>
              <a:rPr lang="en-US" sz="1200" b="1" spc="-75" dirty="0" smtClean="0">
                <a:latin typeface="Arial"/>
                <a:cs typeface="Arial"/>
              </a:rPr>
              <a:t>Rotations, learning  </a:t>
            </a:r>
            <a:r>
              <a:rPr lang="en-US" sz="1200" b="1" spc="-80" dirty="0" smtClean="0">
                <a:latin typeface="Arial"/>
                <a:cs typeface="Arial"/>
              </a:rPr>
              <a:t>experience </a:t>
            </a:r>
            <a:r>
              <a:rPr lang="en-US" sz="1200" b="1" spc="-65" dirty="0" smtClean="0">
                <a:latin typeface="Arial"/>
                <a:cs typeface="Arial"/>
              </a:rPr>
              <a:t>in </a:t>
            </a:r>
            <a:r>
              <a:rPr lang="en-US" sz="1200" b="1" spc="-140" dirty="0" smtClean="0">
                <a:latin typeface="Arial"/>
                <a:cs typeface="Arial"/>
              </a:rPr>
              <a:t>LNH </a:t>
            </a:r>
            <a:r>
              <a:rPr lang="en-US" sz="1200" b="1" spc="-75" dirty="0" smtClean="0">
                <a:latin typeface="Arial"/>
                <a:cs typeface="Arial"/>
              </a:rPr>
              <a:t>outreach </a:t>
            </a:r>
            <a:r>
              <a:rPr lang="en-US" sz="1200" b="1" spc="-80" dirty="0" smtClean="0">
                <a:latin typeface="Arial"/>
                <a:cs typeface="Arial"/>
              </a:rPr>
              <a:t>centers, Laboratory, Practical, Demonstrations, </a:t>
            </a:r>
            <a:r>
              <a:rPr lang="en-US" sz="1200" b="1" spc="-95" dirty="0" smtClean="0">
                <a:latin typeface="Arial"/>
                <a:cs typeface="Arial"/>
              </a:rPr>
              <a:t>Skills, </a:t>
            </a:r>
            <a:r>
              <a:rPr lang="en-US" sz="1200" b="1" spc="-90" dirty="0" smtClean="0">
                <a:latin typeface="Arial"/>
                <a:cs typeface="Arial"/>
              </a:rPr>
              <a:t>Self-Study  </a:t>
            </a:r>
            <a:r>
              <a:rPr lang="en-US" sz="1200" i="1" spc="-55" dirty="0" smtClean="0">
                <a:latin typeface="Arial"/>
                <a:cs typeface="Arial"/>
              </a:rPr>
              <a:t>Credit hours: </a:t>
            </a:r>
            <a:r>
              <a:rPr lang="en-US" sz="1200" b="1" spc="-60" dirty="0" smtClean="0">
                <a:latin typeface="Arial"/>
                <a:cs typeface="Arial"/>
              </a:rPr>
              <a:t>3 </a:t>
            </a:r>
            <a:r>
              <a:rPr lang="en-US" sz="1200" b="1" spc="-65" dirty="0" smtClean="0">
                <a:latin typeface="Arial"/>
                <a:cs typeface="Arial"/>
              </a:rPr>
              <a:t>credit </a:t>
            </a:r>
            <a:r>
              <a:rPr lang="en-US" sz="1200" b="1" spc="-105" dirty="0" smtClean="0">
                <a:latin typeface="Arial"/>
                <a:cs typeface="Arial"/>
              </a:rPr>
              <a:t>hours </a:t>
            </a:r>
            <a:r>
              <a:rPr lang="en-US" sz="1200" b="1" spc="-65" dirty="0" smtClean="0">
                <a:latin typeface="Arial"/>
                <a:cs typeface="Arial"/>
              </a:rPr>
              <a:t>in theory </a:t>
            </a:r>
            <a:r>
              <a:rPr lang="en-US" sz="1200" b="1" spc="-90" dirty="0" smtClean="0">
                <a:latin typeface="Arial"/>
                <a:cs typeface="Arial"/>
              </a:rPr>
              <a:t>and </a:t>
            </a:r>
            <a:r>
              <a:rPr lang="en-US" sz="1200" b="1" spc="-45" dirty="0" smtClean="0">
                <a:latin typeface="Arial"/>
                <a:cs typeface="Arial"/>
              </a:rPr>
              <a:t>1.5 </a:t>
            </a:r>
            <a:r>
              <a:rPr lang="en-US" sz="1200" b="1" spc="-70" dirty="0" smtClean="0">
                <a:latin typeface="Arial"/>
                <a:cs typeface="Arial"/>
              </a:rPr>
              <a:t>credit </a:t>
            </a:r>
            <a:r>
              <a:rPr lang="en-US" sz="1200" b="1" spc="-105" dirty="0" smtClean="0">
                <a:latin typeface="Arial"/>
                <a:cs typeface="Arial"/>
              </a:rPr>
              <a:t>hours </a:t>
            </a:r>
            <a:r>
              <a:rPr lang="en-US" sz="1200" b="1" spc="-70" dirty="0" smtClean="0">
                <a:latin typeface="Arial"/>
                <a:cs typeface="Arial"/>
              </a:rPr>
              <a:t>in</a:t>
            </a:r>
            <a:r>
              <a:rPr lang="en-US" sz="1200" b="1" spc="50" dirty="0" smtClean="0">
                <a:latin typeface="Arial"/>
                <a:cs typeface="Arial"/>
              </a:rPr>
              <a:t> </a:t>
            </a:r>
            <a:r>
              <a:rPr lang="en-US" sz="1200" b="1" spc="-80" dirty="0" smtClean="0">
                <a:latin typeface="Arial"/>
                <a:cs typeface="Arial"/>
              </a:rPr>
              <a:t>practical</a:t>
            </a:r>
            <a:endParaRPr lang="en-US" sz="1200" dirty="0" smtClean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lang="en-US" sz="1050" dirty="0" smtClean="0">
              <a:latin typeface="Times New Roman"/>
              <a:cs typeface="Times New Roman"/>
            </a:endParaRPr>
          </a:p>
          <a:p>
            <a:pPr marL="27305" algn="ctr">
              <a:lnSpc>
                <a:spcPct val="100000"/>
              </a:lnSpc>
            </a:pPr>
            <a:r>
              <a:rPr lang="en-US" sz="1300" b="1" spc="-135" dirty="0" smtClean="0">
                <a:latin typeface="Arial"/>
                <a:cs typeface="Arial"/>
              </a:rPr>
              <a:t>MODULE </a:t>
            </a:r>
            <a:r>
              <a:rPr lang="en-US" sz="1300" b="1" spc="-160" dirty="0" smtClean="0">
                <a:latin typeface="Arial"/>
                <a:cs typeface="Arial"/>
              </a:rPr>
              <a:t>INTEGRATED</a:t>
            </a:r>
            <a:r>
              <a:rPr lang="en-US" sz="1300" b="1" spc="-5" dirty="0" smtClean="0">
                <a:latin typeface="Arial"/>
                <a:cs typeface="Arial"/>
              </a:rPr>
              <a:t> </a:t>
            </a:r>
            <a:r>
              <a:rPr lang="en-US" sz="1300" b="1" spc="-125" dirty="0" smtClean="0">
                <a:latin typeface="Arial"/>
                <a:cs typeface="Arial"/>
              </a:rPr>
              <a:t>COMMITTEE</a:t>
            </a:r>
            <a:endParaRPr lang="en-US" sz="13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27250" y="3173094"/>
            <a:ext cx="41255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35" dirty="0">
                <a:latin typeface="Arial"/>
                <a:cs typeface="Arial"/>
              </a:rPr>
              <a:t>DEPARTMENTS’ </a:t>
            </a:r>
            <a:r>
              <a:rPr sz="1200" b="1" spc="-25" dirty="0">
                <a:latin typeface="Arial"/>
                <a:cs typeface="Arial"/>
              </a:rPr>
              <a:t>&amp; </a:t>
            </a:r>
            <a:r>
              <a:rPr sz="1200" b="1" spc="-195" dirty="0">
                <a:latin typeface="Arial"/>
                <a:cs typeface="Arial"/>
              </a:rPr>
              <a:t>RESOURCE </a:t>
            </a:r>
            <a:r>
              <a:rPr sz="1200" b="1" spc="-165" dirty="0">
                <a:latin typeface="Arial"/>
                <a:cs typeface="Arial"/>
              </a:rPr>
              <a:t>PERSONS’ </a:t>
            </a:r>
            <a:r>
              <a:rPr sz="1200" b="1" spc="-130" dirty="0">
                <a:latin typeface="Arial"/>
                <a:cs typeface="Arial"/>
              </a:rPr>
              <a:t>FACILITATING</a:t>
            </a:r>
            <a:r>
              <a:rPr sz="1200" b="1" spc="-80" dirty="0">
                <a:latin typeface="Arial"/>
                <a:cs typeface="Arial"/>
              </a:rPr>
              <a:t> </a:t>
            </a:r>
            <a:r>
              <a:rPr sz="1200" b="1" spc="-145" dirty="0">
                <a:latin typeface="Arial"/>
                <a:cs typeface="Arial"/>
              </a:rPr>
              <a:t>LEARNING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015288" y="2383789"/>
          <a:ext cx="5947410" cy="6864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6375"/>
                <a:gridCol w="3201035"/>
              </a:tblGrid>
              <a:tr h="348615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200" b="1" i="1" spc="-125" dirty="0">
                          <a:latin typeface="Arial"/>
                          <a:cs typeface="Arial"/>
                        </a:rPr>
                        <a:t>MODULE</a:t>
                      </a:r>
                      <a:r>
                        <a:rPr sz="1200" b="1" i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35" dirty="0">
                          <a:latin typeface="Arial"/>
                          <a:cs typeface="Arial"/>
                        </a:rPr>
                        <a:t>COORDINATOR: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54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4478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56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200" spc="-45" dirty="0">
                          <a:latin typeface="Arial"/>
                          <a:cs typeface="Arial"/>
                        </a:rPr>
                        <a:t>Dr</a:t>
                      </a:r>
                      <a:r>
                        <a:rPr sz="1200" spc="-45">
                          <a:latin typeface="Arial"/>
                          <a:cs typeface="Arial"/>
                        </a:rPr>
                        <a:t>. </a:t>
                      </a:r>
                      <a:r>
                        <a:rPr lang="en-US" sz="1200" spc="-50" dirty="0" smtClean="0">
                          <a:latin typeface="Arial"/>
                          <a:cs typeface="Arial"/>
                        </a:rPr>
                        <a:t>Dr. </a:t>
                      </a:r>
                      <a:r>
                        <a:rPr lang="en-US" sz="1200" spc="-60" dirty="0" err="1" smtClean="0">
                          <a:latin typeface="Arial"/>
                          <a:cs typeface="Arial"/>
                        </a:rPr>
                        <a:t>Mushtaq</a:t>
                      </a:r>
                      <a:r>
                        <a:rPr lang="en-US" sz="1200" spc="-60" baseline="0" dirty="0" smtClean="0">
                          <a:latin typeface="Arial"/>
                          <a:cs typeface="Arial"/>
                        </a:rPr>
                        <a:t> Ahmed</a:t>
                      </a:r>
                      <a:endParaRPr lang="en-US" sz="1200" dirty="0" smtClean="0">
                        <a:latin typeface="Arial"/>
                        <a:cs typeface="Arial"/>
                      </a:endParaRPr>
                    </a:p>
                  </a:txBody>
                  <a:tcPr marL="0" marR="0" marT="717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37820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CO-COORDINATOR: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478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lang="en-US" sz="1200" spc="-50" baseline="0" dirty="0" smtClean="0">
                          <a:latin typeface="Arial"/>
                          <a:cs typeface="Arial"/>
                        </a:rPr>
                        <a:t>                          </a:t>
                      </a:r>
                      <a:r>
                        <a:rPr lang="en-US" sz="1200" spc="-50" dirty="0" smtClean="0">
                          <a:latin typeface="Arial"/>
                          <a:cs typeface="Arial"/>
                        </a:rPr>
                        <a:t>Dr. </a:t>
                      </a:r>
                      <a:r>
                        <a:rPr lang="en-US" sz="1200" spc="-110" dirty="0" smtClean="0">
                          <a:latin typeface="Arial"/>
                          <a:cs typeface="Arial"/>
                        </a:rPr>
                        <a:t>Fatima</a:t>
                      </a:r>
                      <a:r>
                        <a:rPr lang="en-US" sz="1200" spc="-11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110" baseline="0" dirty="0" err="1" smtClean="0">
                          <a:latin typeface="Arial"/>
                          <a:cs typeface="Arial"/>
                        </a:rPr>
                        <a:t>Arslan</a:t>
                      </a:r>
                      <a:r>
                        <a:rPr lang="en-US" sz="1200" spc="-110" baseline="0" dirty="0" smtClean="0">
                          <a:latin typeface="Arial"/>
                          <a:cs typeface="Arial"/>
                        </a:rPr>
                        <a:t> 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42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066800" y="3581400"/>
          <a:ext cx="5969000" cy="50914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69000"/>
              </a:tblGrid>
              <a:tr h="290830">
                <a:tc>
                  <a:txBody>
                    <a:bodyPr/>
                    <a:lstStyle/>
                    <a:p>
                      <a:pPr marL="168084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b="1" spc="-150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200" b="1" spc="-114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b="1" spc="-165" dirty="0">
                          <a:latin typeface="Arial"/>
                          <a:cs typeface="Arial"/>
                        </a:rPr>
                        <a:t>ANCILLARY</a:t>
                      </a:r>
                      <a:r>
                        <a:rPr sz="12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50" dirty="0">
                          <a:latin typeface="Arial"/>
                          <a:cs typeface="Arial"/>
                        </a:rPr>
                        <a:t>DEPARTMENTS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6350" algn="ctr">
                        <a:lnSpc>
                          <a:spcPts val="1320"/>
                        </a:lnSpc>
                      </a:pPr>
                      <a:endParaRPr lang="en-US" sz="1200" b="1" i="1" spc="-160" dirty="0" smtClean="0">
                        <a:latin typeface="Arial"/>
                        <a:cs typeface="Arial"/>
                      </a:endParaRPr>
                    </a:p>
                    <a:p>
                      <a:pPr marL="6350" algn="ctr">
                        <a:lnSpc>
                          <a:spcPts val="1320"/>
                        </a:lnSpc>
                      </a:pPr>
                      <a:r>
                        <a:rPr lang="en-US" sz="1200" b="1" i="1" spc="-160" dirty="0" err="1" smtClean="0">
                          <a:latin typeface="Arial"/>
                          <a:cs typeface="Arial"/>
                        </a:rPr>
                        <a:t>Pedriatics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1200" spc="-50" smtClean="0">
                          <a:latin typeface="Arial"/>
                          <a:cs typeface="Arial"/>
                        </a:rPr>
                        <a:t>Dr</a:t>
                      </a:r>
                      <a:r>
                        <a:rPr sz="1200" spc="-50">
                          <a:latin typeface="Arial"/>
                          <a:cs typeface="Arial"/>
                        </a:rPr>
                        <a:t>. </a:t>
                      </a:r>
                      <a:r>
                        <a:rPr lang="en-US" sz="1200" spc="-60" dirty="0" err="1" smtClean="0">
                          <a:latin typeface="Arial"/>
                          <a:cs typeface="Arial"/>
                        </a:rPr>
                        <a:t>Aneela</a:t>
                      </a:r>
                      <a:r>
                        <a:rPr lang="en-US" sz="1200" spc="-6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60" baseline="0" dirty="0" err="1" smtClean="0">
                          <a:latin typeface="Arial"/>
                          <a:cs typeface="Arial"/>
                        </a:rPr>
                        <a:t>Zareen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680720">
                <a:tc>
                  <a:txBody>
                    <a:bodyPr/>
                    <a:lstStyle/>
                    <a:p>
                      <a:pPr marL="5080" algn="ctr">
                        <a:lnSpc>
                          <a:spcPts val="1330"/>
                        </a:lnSpc>
                      </a:pPr>
                      <a:endParaRPr lang="en-US" sz="1200" b="1" i="1" spc="-160" dirty="0" smtClean="0">
                        <a:latin typeface="Arial"/>
                        <a:cs typeface="Arial"/>
                      </a:endParaRPr>
                    </a:p>
                    <a:p>
                      <a:pPr marL="5080" algn="ctr">
                        <a:lnSpc>
                          <a:spcPts val="1330"/>
                        </a:lnSpc>
                      </a:pPr>
                      <a:r>
                        <a:rPr sz="1200" b="1" i="1" spc="-160" smtClean="0">
                          <a:latin typeface="Arial"/>
                          <a:cs typeface="Arial"/>
                        </a:rPr>
                        <a:t>NEUROLOGY</a:t>
                      </a:r>
                      <a:endParaRPr sz="1200" smtClean="0">
                        <a:latin typeface="Arial"/>
                        <a:cs typeface="Arial"/>
                      </a:endParaRPr>
                    </a:p>
                    <a:p>
                      <a:pPr marL="2357755" marR="2343785" algn="ctr">
                        <a:lnSpc>
                          <a:spcPts val="1320"/>
                        </a:lnSpc>
                      </a:pPr>
                      <a:r>
                        <a:rPr sz="1200" spc="-50" smtClean="0">
                          <a:latin typeface="Arial"/>
                          <a:cs typeface="Arial"/>
                        </a:rPr>
                        <a:t>Dr. </a:t>
                      </a:r>
                      <a:r>
                        <a:rPr lang="en-US" sz="1200" spc="-110" dirty="0" smtClean="0">
                          <a:latin typeface="Arial"/>
                          <a:cs typeface="Arial"/>
                        </a:rPr>
                        <a:t>Fatima</a:t>
                      </a:r>
                      <a:r>
                        <a:rPr lang="en-US" sz="1200" spc="-11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110" baseline="0" dirty="0" err="1" smtClean="0">
                          <a:latin typeface="Arial"/>
                          <a:cs typeface="Arial"/>
                        </a:rPr>
                        <a:t>Arslan</a:t>
                      </a:r>
                      <a:r>
                        <a:rPr lang="en-US" sz="1200" spc="-110" baseline="0" dirty="0" smtClean="0">
                          <a:latin typeface="Arial"/>
                          <a:cs typeface="Arial"/>
                        </a:rPr>
                        <a:t>   </a:t>
                      </a:r>
                      <a:r>
                        <a:rPr sz="1200" spc="-50" smtClean="0">
                          <a:latin typeface="Arial"/>
                          <a:cs typeface="Arial"/>
                        </a:rPr>
                        <a:t>  </a:t>
                      </a:r>
                      <a:r>
                        <a:rPr sz="1200" spc="-45" smtClean="0">
                          <a:latin typeface="Arial"/>
                          <a:cs typeface="Arial"/>
                        </a:rPr>
                        <a:t>Dr. </a:t>
                      </a:r>
                      <a:r>
                        <a:rPr lang="en-US" sz="1200" spc="-120" dirty="0" err="1" smtClean="0">
                          <a:latin typeface="Arial"/>
                          <a:cs typeface="Arial"/>
                        </a:rPr>
                        <a:t>Farhat</a:t>
                      </a:r>
                      <a:r>
                        <a:rPr lang="en-US" sz="1200" spc="-12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120" baseline="0" dirty="0" err="1" smtClean="0">
                          <a:latin typeface="Arial"/>
                          <a:cs typeface="Arial"/>
                        </a:rPr>
                        <a:t>Minhas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84530">
                <a:tc>
                  <a:txBody>
                    <a:bodyPr/>
                    <a:lstStyle/>
                    <a:p>
                      <a:pPr marL="2540" algn="ctr">
                        <a:lnSpc>
                          <a:spcPts val="1320"/>
                        </a:lnSpc>
                      </a:pPr>
                      <a:endParaRPr lang="en-US" sz="1200" b="1" i="1" spc="-150" dirty="0" smtClean="0">
                        <a:latin typeface="Arial"/>
                        <a:cs typeface="Arial"/>
                      </a:endParaRPr>
                    </a:p>
                    <a:p>
                      <a:pPr marL="2540" algn="ctr">
                        <a:lnSpc>
                          <a:spcPts val="1320"/>
                        </a:lnSpc>
                      </a:pPr>
                      <a:r>
                        <a:rPr sz="1200" b="1" i="1" spc="-150" smtClean="0">
                          <a:latin typeface="Arial"/>
                          <a:cs typeface="Arial"/>
                        </a:rPr>
                        <a:t>OCCUPATIONAL</a:t>
                      </a:r>
                      <a:r>
                        <a:rPr sz="1200" b="1" i="1" spc="-8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55" smtClean="0">
                          <a:latin typeface="Arial"/>
                          <a:cs typeface="Arial"/>
                        </a:rPr>
                        <a:t>THERAPY:</a:t>
                      </a:r>
                      <a:endParaRPr lang="en-US" sz="1200" b="1" i="1" spc="-155" dirty="0" smtClean="0">
                        <a:latin typeface="Arial"/>
                        <a:cs typeface="Arial"/>
                      </a:endParaRPr>
                    </a:p>
                    <a:p>
                      <a:pPr marL="2540" algn="ctr">
                        <a:lnSpc>
                          <a:spcPts val="1320"/>
                        </a:lnSpc>
                      </a:pPr>
                      <a:r>
                        <a:rPr sz="1200" spc="-50" smtClean="0">
                          <a:latin typeface="Arial"/>
                          <a:cs typeface="Arial"/>
                        </a:rPr>
                        <a:t>Dr</a:t>
                      </a:r>
                      <a:r>
                        <a:rPr sz="1200" spc="-50">
                          <a:latin typeface="Arial"/>
                          <a:cs typeface="Arial"/>
                        </a:rPr>
                        <a:t>. </a:t>
                      </a:r>
                      <a:r>
                        <a:rPr lang="en-US" sz="1200" spc="-60" dirty="0" err="1" smtClean="0">
                          <a:latin typeface="Arial"/>
                          <a:cs typeface="Arial"/>
                        </a:rPr>
                        <a:t>Aneel</a:t>
                      </a:r>
                      <a:r>
                        <a:rPr lang="en-US" sz="1200" spc="-6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60" baseline="0" dirty="0" err="1" smtClean="0">
                          <a:latin typeface="Arial"/>
                          <a:cs typeface="Arial"/>
                        </a:rPr>
                        <a:t>Shafi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2514600">
                        <a:lnSpc>
                          <a:spcPts val="1320"/>
                        </a:lnSpc>
                      </a:pPr>
                      <a:endParaRPr lang="en-US" sz="1200" b="1" i="1" spc="-150" dirty="0" smtClean="0">
                        <a:latin typeface="Arial"/>
                        <a:cs typeface="Arial"/>
                      </a:endParaRPr>
                    </a:p>
                    <a:p>
                      <a:pPr marL="2514600">
                        <a:lnSpc>
                          <a:spcPts val="1320"/>
                        </a:lnSpc>
                      </a:pPr>
                      <a:r>
                        <a:rPr sz="1200" b="1" i="1" spc="-150" smtClean="0">
                          <a:latin typeface="Arial"/>
                          <a:cs typeface="Arial"/>
                        </a:rPr>
                        <a:t>ORTHOPEDICS:</a:t>
                      </a:r>
                      <a:endParaRPr lang="en-US" sz="1200" b="1" i="1" spc="-150" dirty="0" smtClean="0">
                        <a:latin typeface="Arial"/>
                        <a:cs typeface="Arial"/>
                      </a:endParaRPr>
                    </a:p>
                    <a:p>
                      <a:pPr marL="2514600">
                        <a:lnSpc>
                          <a:spcPts val="1320"/>
                        </a:lnSpc>
                      </a:pPr>
                      <a:r>
                        <a:rPr sz="1200" spc="-50" smtClean="0">
                          <a:latin typeface="Arial"/>
                          <a:cs typeface="Arial"/>
                        </a:rPr>
                        <a:t>Dr</a:t>
                      </a:r>
                      <a:r>
                        <a:rPr sz="1200" spc="-50">
                          <a:latin typeface="Arial"/>
                          <a:cs typeface="Arial"/>
                        </a:rPr>
                        <a:t>. </a:t>
                      </a:r>
                      <a:r>
                        <a:rPr lang="en-US" sz="1200" spc="-90" dirty="0" err="1" smtClean="0">
                          <a:latin typeface="Arial"/>
                          <a:cs typeface="Arial"/>
                        </a:rPr>
                        <a:t>Talat</a:t>
                      </a:r>
                      <a:r>
                        <a:rPr lang="en-US" sz="1200" spc="-9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90" baseline="0" dirty="0" err="1" smtClean="0">
                          <a:latin typeface="Arial"/>
                          <a:cs typeface="Arial"/>
                        </a:rPr>
                        <a:t>Bashir</a:t>
                      </a:r>
                      <a:endParaRPr lang="en-US" sz="1200" spc="-80" dirty="0" smtClean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98170">
                <a:tc>
                  <a:txBody>
                    <a:bodyPr/>
                    <a:lstStyle/>
                    <a:p>
                      <a:pPr marL="6985" algn="ctr">
                        <a:lnSpc>
                          <a:spcPts val="1320"/>
                        </a:lnSpc>
                      </a:pPr>
                      <a:endParaRPr lang="en-US" sz="1200" b="1" i="1" spc="-155" dirty="0" smtClean="0">
                        <a:latin typeface="Arial"/>
                        <a:cs typeface="Arial"/>
                      </a:endParaRPr>
                    </a:p>
                    <a:p>
                      <a:pPr marL="6985" algn="ctr">
                        <a:lnSpc>
                          <a:spcPts val="1320"/>
                        </a:lnSpc>
                      </a:pPr>
                      <a:r>
                        <a:rPr sz="1200" b="1" i="1" spc="-155" smtClean="0">
                          <a:latin typeface="Arial"/>
                          <a:cs typeface="Arial"/>
                        </a:rPr>
                        <a:t>PHYSIOTHERAPY</a:t>
                      </a:r>
                      <a:endParaRPr lang="en-US" sz="1200" b="1" i="1" spc="-155" dirty="0" smtClean="0">
                        <a:latin typeface="Arial"/>
                        <a:cs typeface="Arial"/>
                      </a:endParaRPr>
                    </a:p>
                    <a:p>
                      <a:pPr marL="6985" algn="ctr">
                        <a:lnSpc>
                          <a:spcPts val="1320"/>
                        </a:lnSpc>
                      </a:pPr>
                      <a:r>
                        <a:rPr sz="1200" smtClean="0">
                          <a:latin typeface="Arial"/>
                          <a:cs typeface="Arial"/>
                        </a:rPr>
                        <a:t>Mr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. </a:t>
                      </a:r>
                      <a:r>
                        <a:rPr sz="1200" spc="-110" dirty="0">
                          <a:latin typeface="Arial"/>
                          <a:cs typeface="Arial"/>
                        </a:rPr>
                        <a:t>Syed </a:t>
                      </a:r>
                      <a:r>
                        <a:rPr sz="1200" spc="-105" dirty="0">
                          <a:latin typeface="Arial"/>
                          <a:cs typeface="Arial"/>
                        </a:rPr>
                        <a:t>Hassan </a:t>
                      </a:r>
                      <a:r>
                        <a:rPr sz="1200" spc="-85">
                          <a:latin typeface="Arial"/>
                          <a:cs typeface="Arial"/>
                        </a:rPr>
                        <a:t>Abbas 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743710">
                        <a:lnSpc>
                          <a:spcPts val="1430"/>
                        </a:lnSpc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24130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en-US" sz="1200" b="1" i="1" spc="-110" dirty="0" smtClean="0">
                          <a:latin typeface="Arial"/>
                          <a:cs typeface="Arial"/>
                        </a:rPr>
                        <a:t>LNH&amp;MC</a:t>
                      </a:r>
                      <a:r>
                        <a:rPr lang="en-US" sz="1200" b="1" i="1" spc="-6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b="1" i="1" spc="-114" dirty="0" smtClean="0">
                          <a:latin typeface="Arial"/>
                          <a:cs typeface="Arial"/>
                        </a:rPr>
                        <a:t>MANAGEMENT</a:t>
                      </a:r>
                      <a:endParaRPr lang="en-US" sz="1200" dirty="0" smtClean="0">
                        <a:latin typeface="Arial"/>
                        <a:cs typeface="Arial"/>
                      </a:endParaRPr>
                    </a:p>
                    <a:p>
                      <a:pPr marL="946150" marR="953769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lang="en-US" sz="1200" spc="-60" dirty="0" err="1" smtClean="0">
                          <a:latin typeface="Arial"/>
                          <a:cs typeface="Arial"/>
                        </a:rPr>
                        <a:t>Professorr.Dr</a:t>
                      </a:r>
                      <a:r>
                        <a:rPr lang="en-US" sz="1200" spc="-60" dirty="0" smtClean="0">
                          <a:latin typeface="Arial"/>
                          <a:cs typeface="Arial"/>
                        </a:rPr>
                        <a:t>. </a:t>
                      </a:r>
                      <a:r>
                        <a:rPr lang="en-US" sz="1200" spc="-60" dirty="0" err="1" smtClean="0">
                          <a:latin typeface="Arial"/>
                          <a:cs typeface="Arial"/>
                        </a:rPr>
                        <a:t>Gulfreen</a:t>
                      </a:r>
                      <a:r>
                        <a:rPr lang="en-US" sz="1200" spc="-6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60" baseline="0" dirty="0" err="1" smtClean="0">
                          <a:latin typeface="Arial"/>
                          <a:cs typeface="Arial"/>
                        </a:rPr>
                        <a:t>Waheed</a:t>
                      </a: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, </a:t>
                      </a:r>
                      <a:r>
                        <a:rPr lang="en-US" sz="1200" spc="-85" dirty="0" smtClean="0">
                          <a:latin typeface="Arial"/>
                          <a:cs typeface="Arial"/>
                        </a:rPr>
                        <a:t>Dean </a:t>
                      </a:r>
                      <a:r>
                        <a:rPr lang="en-US" sz="1200" spc="15" dirty="0" smtClean="0">
                          <a:latin typeface="Arial"/>
                          <a:cs typeface="Arial"/>
                        </a:rPr>
                        <a:t>&amp; </a:t>
                      </a:r>
                      <a:r>
                        <a:rPr lang="en-US" sz="1200" spc="-45" dirty="0" smtClean="0">
                          <a:latin typeface="Arial"/>
                          <a:cs typeface="Arial"/>
                        </a:rPr>
                        <a:t>Principal, </a:t>
                      </a:r>
                      <a:r>
                        <a:rPr lang="en-US" sz="1200" spc="-30" dirty="0" smtClean="0">
                          <a:latin typeface="Arial"/>
                          <a:cs typeface="Arial"/>
                        </a:rPr>
                        <a:t>Director</a:t>
                      </a:r>
                      <a:r>
                        <a:rPr lang="en-US" sz="1200" spc="-16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190" baseline="0" dirty="0" smtClean="0">
                          <a:latin typeface="Arial"/>
                          <a:cs typeface="Arial"/>
                        </a:rPr>
                        <a:t> AVMC                  </a:t>
                      </a:r>
                      <a:r>
                        <a:rPr lang="en-US" sz="1200" spc="-9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45" dirty="0" err="1" smtClean="0">
                          <a:latin typeface="Arial"/>
                          <a:cs typeface="Arial"/>
                        </a:rPr>
                        <a:t>Dr.Brg</a:t>
                      </a:r>
                      <a:r>
                        <a:rPr lang="en-US" sz="1200" spc="-45" dirty="0" smtClean="0">
                          <a:latin typeface="Arial"/>
                          <a:cs typeface="Arial"/>
                        </a:rPr>
                        <a:t>. </a:t>
                      </a:r>
                      <a:r>
                        <a:rPr lang="en-US" sz="1200" spc="-90" dirty="0" err="1" smtClean="0">
                          <a:latin typeface="Arial"/>
                          <a:cs typeface="Arial"/>
                        </a:rPr>
                        <a:t>Gul</a:t>
                      </a:r>
                      <a:r>
                        <a:rPr lang="en-US" sz="1200" spc="-90" dirty="0" smtClean="0">
                          <a:latin typeface="Arial"/>
                          <a:cs typeface="Arial"/>
                        </a:rPr>
                        <a:t>-e-</a:t>
                      </a:r>
                      <a:r>
                        <a:rPr lang="en-US" sz="1200" spc="-90" dirty="0" err="1" smtClean="0">
                          <a:latin typeface="Arial"/>
                          <a:cs typeface="Arial"/>
                        </a:rPr>
                        <a:t>rana</a:t>
                      </a:r>
                      <a:r>
                        <a:rPr lang="en-US" sz="1200" spc="-5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35" dirty="0" smtClean="0">
                          <a:latin typeface="Arial"/>
                          <a:cs typeface="Arial"/>
                        </a:rPr>
                        <a:t>Controller </a:t>
                      </a:r>
                      <a:r>
                        <a:rPr lang="en-US" sz="1200" spc="-85" dirty="0" smtClean="0">
                          <a:latin typeface="Arial"/>
                          <a:cs typeface="Arial"/>
                        </a:rPr>
                        <a:t>AVMC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77215"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i="1" spc="-155" dirty="0">
                          <a:latin typeface="Arial"/>
                          <a:cs typeface="Arial"/>
                        </a:rPr>
                        <a:t>STUDY </a:t>
                      </a:r>
                      <a:r>
                        <a:rPr sz="1200" b="1" i="1" spc="-125" dirty="0">
                          <a:latin typeface="Arial"/>
                          <a:cs typeface="Arial"/>
                        </a:rPr>
                        <a:t>GUIDE </a:t>
                      </a:r>
                      <a:r>
                        <a:rPr sz="1200" b="1" i="1" spc="-140" dirty="0">
                          <a:latin typeface="Arial"/>
                          <a:cs typeface="Arial"/>
                        </a:rPr>
                        <a:t>COMPILED</a:t>
                      </a:r>
                      <a:r>
                        <a:rPr sz="1200" b="1" i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50" dirty="0">
                          <a:latin typeface="Arial"/>
                          <a:cs typeface="Arial"/>
                        </a:rPr>
                        <a:t>BY: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2915" indent="-163195">
                        <a:lnSpc>
                          <a:spcPct val="100000"/>
                        </a:lnSpc>
                        <a:spcBef>
                          <a:spcPts val="204"/>
                        </a:spcBef>
                        <a:buSzPct val="109090"/>
                        <a:buFont typeface="Symbol"/>
                        <a:buChar char=""/>
                        <a:tabLst>
                          <a:tab pos="463550" algn="l"/>
                        </a:tabLst>
                      </a:pPr>
                      <a:r>
                        <a:rPr lang="en-US" sz="1200" spc="-45" dirty="0" smtClean="0">
                          <a:latin typeface="Arial"/>
                          <a:cs typeface="Arial"/>
                        </a:rPr>
                        <a:t>Dr. </a:t>
                      </a:r>
                      <a:r>
                        <a:rPr lang="en-US" sz="1200" spc="-75" dirty="0" err="1" smtClean="0">
                          <a:latin typeface="Arial"/>
                          <a:cs typeface="Arial"/>
                        </a:rPr>
                        <a:t>Sadia</a:t>
                      </a:r>
                      <a:r>
                        <a:rPr lang="en-US" sz="1200" spc="-7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75" baseline="0" dirty="0" err="1" smtClean="0">
                          <a:latin typeface="Arial"/>
                          <a:cs typeface="Arial"/>
                        </a:rPr>
                        <a:t>Awan</a:t>
                      </a:r>
                      <a:r>
                        <a:rPr lang="en-US" sz="1200" spc="-75" baseline="0" dirty="0" smtClean="0">
                          <a:latin typeface="Arial"/>
                          <a:cs typeface="Arial"/>
                        </a:rPr>
                        <a:t>, </a:t>
                      </a:r>
                      <a:r>
                        <a:rPr lang="en-US" sz="1200" spc="-45" dirty="0" smtClean="0">
                          <a:latin typeface="Arial"/>
                          <a:cs typeface="Arial"/>
                        </a:rPr>
                        <a:t>Dr. Muhammad</a:t>
                      </a:r>
                      <a:r>
                        <a:rPr lang="en-US" sz="1200" spc="-4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45" baseline="0" dirty="0" err="1" smtClean="0">
                          <a:latin typeface="Arial"/>
                          <a:cs typeface="Arial"/>
                        </a:rPr>
                        <a:t>Muzzammil</a:t>
                      </a:r>
                      <a:r>
                        <a:rPr lang="en-US" sz="1200" spc="-7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80" dirty="0" err="1" smtClean="0">
                          <a:latin typeface="Arial"/>
                          <a:cs typeface="Arial"/>
                        </a:rPr>
                        <a:t>Sadiq</a:t>
                      </a:r>
                      <a:r>
                        <a:rPr lang="en-US" sz="1200" spc="-1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,Dr.</a:t>
                      </a:r>
                      <a:r>
                        <a:rPr lang="en-US" sz="1200" spc="-6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65" baseline="0" dirty="0" err="1" smtClean="0">
                          <a:latin typeface="Arial"/>
                          <a:cs typeface="Arial"/>
                        </a:rPr>
                        <a:t>Usama</a:t>
                      </a:r>
                      <a:r>
                        <a:rPr lang="en-US" sz="1200" spc="-65" baseline="0" dirty="0" smtClean="0">
                          <a:latin typeface="Arial"/>
                          <a:cs typeface="Arial"/>
                        </a:rPr>
                        <a:t> Bin </a:t>
                      </a:r>
                      <a:r>
                        <a:rPr lang="en-US" sz="1200" spc="-65" baseline="0" dirty="0" err="1" smtClean="0">
                          <a:latin typeface="Arial"/>
                          <a:cs typeface="Arial"/>
                        </a:rPr>
                        <a:t>Ishtiaq</a:t>
                      </a:r>
                      <a:endParaRPr lang="en-US" sz="1200" dirty="0" smtClean="0">
                        <a:latin typeface="Arial"/>
                        <a:cs typeface="Arial"/>
                      </a:endParaRPr>
                    </a:p>
                    <a:p>
                      <a:pPr marL="808990" indent="-228600">
                        <a:lnSpc>
                          <a:spcPct val="100000"/>
                        </a:lnSpc>
                        <a:spcBef>
                          <a:spcPts val="1080"/>
                        </a:spcBef>
                        <a:buFont typeface="Symbol"/>
                        <a:buChar char=""/>
                        <a:tabLst>
                          <a:tab pos="808990" algn="l"/>
                          <a:tab pos="809625" algn="l"/>
                        </a:tabLst>
                      </a:pP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0" name="object 3"/>
          <p:cNvSpPr txBox="1"/>
          <p:nvPr/>
        </p:nvSpPr>
        <p:spPr>
          <a:xfrm>
            <a:off x="838200" y="457200"/>
            <a:ext cx="2417445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>
              <a:lnSpc>
                <a:spcPts val="11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62071" y="426211"/>
            <a:ext cx="410591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80" dirty="0">
                <a:latin typeface="Arial"/>
                <a:cs typeface="Arial"/>
              </a:rPr>
              <a:t>3</a:t>
            </a:r>
            <a:r>
              <a:rPr sz="1050" b="1" i="1" spc="-120" baseline="31746" dirty="0">
                <a:latin typeface="Arial"/>
                <a:cs typeface="Arial"/>
              </a:rPr>
              <a:t>RD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sz="1100" b="1" i="1" spc="-155" smtClean="0">
                <a:latin typeface="Arial"/>
                <a:cs typeface="Arial"/>
              </a:rPr>
              <a:t>RENAL </a:t>
            </a:r>
            <a:r>
              <a:rPr sz="1100" b="1" i="1" spc="-20" dirty="0">
                <a:latin typeface="Arial"/>
                <a:cs typeface="Arial"/>
              </a:rPr>
              <a:t>&amp; </a:t>
            </a:r>
            <a:r>
              <a:rPr sz="1100" b="1" i="1" spc="-165" dirty="0">
                <a:latin typeface="Arial"/>
                <a:cs typeface="Arial"/>
              </a:rPr>
              <a:t>EXCRETORY </a:t>
            </a:r>
            <a:r>
              <a:rPr sz="1100" b="1" i="1" spc="-150" dirty="0">
                <a:latin typeface="Arial"/>
                <a:cs typeface="Arial"/>
              </a:rPr>
              <a:t>SYSTEM </a:t>
            </a:r>
            <a:r>
              <a:rPr sz="1100" b="1" i="1" spc="-10" dirty="0">
                <a:latin typeface="Arial"/>
                <a:cs typeface="Arial"/>
              </a:rPr>
              <a:t>II</a:t>
            </a:r>
            <a:r>
              <a:rPr sz="1100" b="1" i="1" spc="-195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4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920114" y="466725"/>
            <a:ext cx="2417445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1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04112" y="825500"/>
            <a:ext cx="6082030" cy="78809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INTRODUCTION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00">
              <a:latin typeface="Times New Roman"/>
              <a:cs typeface="Times New Roman"/>
            </a:endParaRPr>
          </a:p>
          <a:p>
            <a:pPr marL="93345">
              <a:lnSpc>
                <a:spcPct val="100000"/>
              </a:lnSpc>
            </a:pPr>
            <a:r>
              <a:rPr sz="1100" b="1" spc="-105" dirty="0">
                <a:latin typeface="Arial"/>
                <a:cs typeface="Arial"/>
              </a:rPr>
              <a:t>WHAT </a:t>
            </a:r>
            <a:r>
              <a:rPr sz="1100" b="1" spc="-110" dirty="0">
                <a:latin typeface="Arial"/>
                <a:cs typeface="Arial"/>
              </a:rPr>
              <a:t>IS </a:t>
            </a:r>
            <a:r>
              <a:rPr sz="1100" b="1" spc="-130" dirty="0">
                <a:latin typeface="Arial"/>
                <a:cs typeface="Arial"/>
              </a:rPr>
              <a:t>A </a:t>
            </a:r>
            <a:r>
              <a:rPr sz="1100" b="1" spc="-140" dirty="0">
                <a:latin typeface="Arial"/>
                <a:cs typeface="Arial"/>
              </a:rPr>
              <a:t>STUDY</a:t>
            </a:r>
            <a:r>
              <a:rPr sz="1100" b="1" spc="-90" dirty="0">
                <a:latin typeface="Arial"/>
                <a:cs typeface="Arial"/>
              </a:rPr>
              <a:t> </a:t>
            </a:r>
            <a:r>
              <a:rPr sz="1100" b="1" spc="-120" dirty="0">
                <a:latin typeface="Arial"/>
                <a:cs typeface="Arial"/>
              </a:rPr>
              <a:t>GUIDE?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Times New Roman"/>
              <a:cs typeface="Times New Roman"/>
            </a:endParaRPr>
          </a:p>
          <a:p>
            <a:pPr marL="93345">
              <a:lnSpc>
                <a:spcPct val="100000"/>
              </a:lnSpc>
              <a:spcBef>
                <a:spcPts val="5"/>
              </a:spcBef>
            </a:pPr>
            <a:r>
              <a:rPr sz="1100" spc="15" dirty="0">
                <a:latin typeface="Arial"/>
                <a:cs typeface="Arial"/>
              </a:rPr>
              <a:t>It </a:t>
            </a:r>
            <a:r>
              <a:rPr sz="1100" spc="-60" dirty="0">
                <a:latin typeface="Arial"/>
                <a:cs typeface="Arial"/>
              </a:rPr>
              <a:t>is an </a:t>
            </a:r>
            <a:r>
              <a:rPr sz="1100" spc="-40" dirty="0">
                <a:latin typeface="Arial"/>
                <a:cs typeface="Arial"/>
              </a:rPr>
              <a:t>aid</a:t>
            </a:r>
            <a:r>
              <a:rPr sz="1100" spc="-1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00">
              <a:latin typeface="Times New Roman"/>
              <a:cs typeface="Times New Roman"/>
            </a:endParaRPr>
          </a:p>
          <a:p>
            <a:pPr marL="550545" marR="5080" indent="-228600">
              <a:lnSpc>
                <a:spcPct val="150900"/>
              </a:lnSpc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15" dirty="0">
                <a:latin typeface="Arial"/>
                <a:cs typeface="Arial"/>
              </a:rPr>
              <a:t>Inform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35" dirty="0">
                <a:latin typeface="Arial"/>
                <a:cs typeface="Arial"/>
              </a:rPr>
              <a:t>how </a:t>
            </a:r>
            <a:r>
              <a:rPr sz="1100" spc="-30" dirty="0">
                <a:latin typeface="Arial"/>
                <a:cs typeface="Arial"/>
              </a:rPr>
              <a:t>student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45" dirty="0">
                <a:latin typeface="Arial"/>
                <a:cs typeface="Arial"/>
              </a:rPr>
              <a:t>program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55" dirty="0">
                <a:latin typeface="Arial"/>
                <a:cs typeface="Arial"/>
              </a:rPr>
              <a:t>semester-wise </a:t>
            </a:r>
            <a:r>
              <a:rPr sz="1100" spc="-40" dirty="0">
                <a:latin typeface="Arial"/>
                <a:cs typeface="Arial"/>
              </a:rPr>
              <a:t>module </a:t>
            </a:r>
            <a:r>
              <a:rPr sz="1100" spc="-85" dirty="0">
                <a:latin typeface="Arial"/>
                <a:cs typeface="Arial"/>
              </a:rPr>
              <a:t>has </a:t>
            </a:r>
            <a:r>
              <a:rPr sz="1100" spc="-55" dirty="0">
                <a:latin typeface="Arial"/>
                <a:cs typeface="Arial"/>
              </a:rPr>
              <a:t>been  </a:t>
            </a:r>
            <a:r>
              <a:rPr sz="1100" spc="-50" dirty="0">
                <a:latin typeface="Arial"/>
                <a:cs typeface="Arial"/>
              </a:rPr>
              <a:t>organized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3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50" dirty="0">
                <a:latin typeface="Arial"/>
                <a:cs typeface="Arial"/>
              </a:rPr>
              <a:t>Help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students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organize </a:t>
            </a:r>
            <a:r>
              <a:rPr sz="1100" spc="-60" dirty="0">
                <a:latin typeface="Arial"/>
                <a:cs typeface="Arial"/>
              </a:rPr>
              <a:t>and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manage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studies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throughout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6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60" dirty="0">
                <a:latin typeface="Arial"/>
                <a:cs typeface="Arial"/>
              </a:rPr>
              <a:t>Guide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80" dirty="0">
                <a:latin typeface="Arial"/>
                <a:cs typeface="Arial"/>
              </a:rPr>
              <a:t>assessment </a:t>
            </a:r>
            <a:r>
              <a:rPr sz="1100" spc="-40" dirty="0">
                <a:latin typeface="Arial"/>
                <a:cs typeface="Arial"/>
              </a:rPr>
              <a:t>methods, </a:t>
            </a:r>
            <a:r>
              <a:rPr sz="1100" spc="-45" dirty="0">
                <a:latin typeface="Arial"/>
                <a:cs typeface="Arial"/>
              </a:rPr>
              <a:t>rules </a:t>
            </a:r>
            <a:r>
              <a:rPr sz="1100" spc="-55" dirty="0">
                <a:latin typeface="Arial"/>
                <a:cs typeface="Arial"/>
              </a:rPr>
              <a:t>and</a:t>
            </a:r>
            <a:r>
              <a:rPr sz="1100" spc="-1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regulations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Symbol"/>
              <a:buChar char=""/>
            </a:pPr>
            <a:endParaRPr sz="1450">
              <a:latin typeface="Times New Roman"/>
              <a:cs typeface="Times New Roman"/>
            </a:endParaRPr>
          </a:p>
          <a:p>
            <a:pPr marL="93345">
              <a:lnSpc>
                <a:spcPct val="100000"/>
              </a:lnSpc>
            </a:pPr>
            <a:r>
              <a:rPr sz="1100" b="1" spc="-140" dirty="0">
                <a:latin typeface="Arial"/>
                <a:cs typeface="Arial"/>
              </a:rPr>
              <a:t>THE STUDY</a:t>
            </a:r>
            <a:r>
              <a:rPr sz="1100" b="1" spc="-150" dirty="0">
                <a:latin typeface="Arial"/>
                <a:cs typeface="Arial"/>
              </a:rPr>
              <a:t> </a:t>
            </a:r>
            <a:r>
              <a:rPr sz="1100" b="1" spc="-105" dirty="0">
                <a:latin typeface="Arial"/>
                <a:cs typeface="Arial"/>
              </a:rPr>
              <a:t>GUIDE:</a:t>
            </a:r>
            <a:endParaRPr sz="1100">
              <a:latin typeface="Arial"/>
              <a:cs typeface="Arial"/>
            </a:endParaRPr>
          </a:p>
          <a:p>
            <a:pPr marL="550545" marR="1167765" indent="-228600">
              <a:lnSpc>
                <a:spcPct val="152700"/>
              </a:lnSpc>
              <a:spcBef>
                <a:spcPts val="4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60" dirty="0">
                <a:latin typeface="Arial"/>
                <a:cs typeface="Arial"/>
              </a:rPr>
              <a:t>Communicates </a:t>
            </a:r>
            <a:r>
              <a:rPr sz="1100" spc="-20" dirty="0">
                <a:latin typeface="Arial"/>
                <a:cs typeface="Arial"/>
              </a:rPr>
              <a:t>information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40" dirty="0">
                <a:latin typeface="Arial"/>
                <a:cs typeface="Arial"/>
              </a:rPr>
              <a:t>organization </a:t>
            </a:r>
            <a:r>
              <a:rPr sz="1100" spc="-55" dirty="0">
                <a:latin typeface="Arial"/>
                <a:cs typeface="Arial"/>
              </a:rPr>
              <a:t>and management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module.  </a:t>
            </a:r>
            <a:r>
              <a:rPr sz="1100" spc="-75" dirty="0">
                <a:latin typeface="Arial"/>
                <a:cs typeface="Arial"/>
              </a:rPr>
              <a:t>This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help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student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contact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right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person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in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90" dirty="0">
                <a:latin typeface="Arial"/>
                <a:cs typeface="Arial"/>
              </a:rPr>
              <a:t>case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65" dirty="0">
                <a:latin typeface="Arial"/>
                <a:cs typeface="Arial"/>
              </a:rPr>
              <a:t> any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difficulty.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6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55" dirty="0">
                <a:latin typeface="Arial"/>
                <a:cs typeface="Arial"/>
              </a:rPr>
              <a:t>Defines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objectives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which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are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expected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be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achieved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at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end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9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module.</a:t>
            </a:r>
            <a:endParaRPr sz="1100">
              <a:latin typeface="Arial"/>
              <a:cs typeface="Arial"/>
            </a:endParaRPr>
          </a:p>
          <a:p>
            <a:pPr marL="550545" marR="8255" indent="-228600" algn="just">
              <a:lnSpc>
                <a:spcPct val="150900"/>
              </a:lnSpc>
              <a:spcBef>
                <a:spcPts val="95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25" dirty="0">
                <a:latin typeface="Arial"/>
                <a:cs typeface="Arial"/>
              </a:rPr>
              <a:t>Identifies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45" dirty="0">
                <a:latin typeface="Arial"/>
                <a:cs typeface="Arial"/>
              </a:rPr>
              <a:t>strategies </a:t>
            </a:r>
            <a:r>
              <a:rPr sz="1100" spc="-70" dirty="0">
                <a:latin typeface="Arial"/>
                <a:cs typeface="Arial"/>
              </a:rPr>
              <a:t>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40" dirty="0">
                <a:latin typeface="Arial"/>
                <a:cs typeface="Arial"/>
              </a:rPr>
              <a:t>lectures, </a:t>
            </a:r>
            <a:r>
              <a:rPr sz="1100" spc="-50" dirty="0">
                <a:latin typeface="Arial"/>
                <a:cs typeface="Arial"/>
              </a:rPr>
              <a:t>small </a:t>
            </a:r>
            <a:r>
              <a:rPr sz="1100" spc="-40" dirty="0">
                <a:latin typeface="Arial"/>
                <a:cs typeface="Arial"/>
              </a:rPr>
              <a:t>group </a:t>
            </a:r>
            <a:r>
              <a:rPr sz="1100" spc="-55" dirty="0">
                <a:latin typeface="Arial"/>
                <a:cs typeface="Arial"/>
              </a:rPr>
              <a:t>teachings,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50" dirty="0">
                <a:latin typeface="Arial"/>
                <a:cs typeface="Arial"/>
              </a:rPr>
              <a:t>skills,  </a:t>
            </a:r>
            <a:r>
              <a:rPr sz="1100" spc="-30" dirty="0">
                <a:latin typeface="Arial"/>
                <a:cs typeface="Arial"/>
              </a:rPr>
              <a:t>demonstration, </a:t>
            </a:r>
            <a:r>
              <a:rPr sz="1100" spc="-5" dirty="0">
                <a:latin typeface="Arial"/>
                <a:cs typeface="Arial"/>
              </a:rPr>
              <a:t>tutorial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90" dirty="0">
                <a:latin typeface="Arial"/>
                <a:cs typeface="Arial"/>
              </a:rPr>
              <a:t>case </a:t>
            </a:r>
            <a:r>
              <a:rPr sz="1100" spc="-70" dirty="0">
                <a:latin typeface="Arial"/>
                <a:cs typeface="Arial"/>
              </a:rPr>
              <a:t>based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5" dirty="0">
                <a:latin typeface="Arial"/>
                <a:cs typeface="Arial"/>
              </a:rPr>
              <a:t>that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30" dirty="0">
                <a:latin typeface="Arial"/>
                <a:cs typeface="Arial"/>
              </a:rPr>
              <a:t>implemented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60" dirty="0">
                <a:latin typeface="Arial"/>
                <a:cs typeface="Arial"/>
              </a:rPr>
              <a:t>achieve </a:t>
            </a:r>
            <a:r>
              <a:rPr sz="1100" spc="-20" dirty="0">
                <a:latin typeface="Arial"/>
                <a:cs typeface="Arial"/>
              </a:rPr>
              <a:t>the  </a:t>
            </a:r>
            <a:r>
              <a:rPr sz="1100" spc="-35" dirty="0">
                <a:latin typeface="Arial"/>
                <a:cs typeface="Arial"/>
              </a:rPr>
              <a:t>module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objectives.</a:t>
            </a:r>
            <a:endParaRPr sz="1100">
              <a:latin typeface="Arial"/>
              <a:cs typeface="Arial"/>
            </a:endParaRPr>
          </a:p>
          <a:p>
            <a:pPr marL="550545" marR="6350" indent="-228600">
              <a:lnSpc>
                <a:spcPct val="150200"/>
              </a:lnSpc>
              <a:spcBef>
                <a:spcPts val="9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60" dirty="0">
                <a:latin typeface="Arial"/>
                <a:cs typeface="Arial"/>
              </a:rPr>
              <a:t>Provides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15" dirty="0">
                <a:latin typeface="Arial"/>
                <a:cs typeface="Arial"/>
              </a:rPr>
              <a:t>list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60" dirty="0">
                <a:latin typeface="Arial"/>
                <a:cs typeface="Arial"/>
              </a:rPr>
              <a:t>resources </a:t>
            </a:r>
            <a:r>
              <a:rPr sz="1100" spc="-70" dirty="0">
                <a:latin typeface="Arial"/>
                <a:cs typeface="Arial"/>
              </a:rPr>
              <a:t>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60" dirty="0">
                <a:latin typeface="Arial"/>
                <a:cs typeface="Arial"/>
              </a:rPr>
              <a:t>books, </a:t>
            </a:r>
            <a:r>
              <a:rPr sz="1100" spc="-35" dirty="0">
                <a:latin typeface="Arial"/>
                <a:cs typeface="Arial"/>
              </a:rPr>
              <a:t>computer </a:t>
            </a:r>
            <a:r>
              <a:rPr sz="1100" spc="-65" dirty="0">
                <a:latin typeface="Arial"/>
                <a:cs typeface="Arial"/>
              </a:rPr>
              <a:t>assisted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50" dirty="0">
                <a:latin typeface="Arial"/>
                <a:cs typeface="Arial"/>
              </a:rPr>
              <a:t>programs,  </a:t>
            </a:r>
            <a:r>
              <a:rPr sz="1100" spc="-35" dirty="0">
                <a:latin typeface="Arial"/>
                <a:cs typeface="Arial"/>
              </a:rPr>
              <a:t>web-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links,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journals,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for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students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consult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order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maximize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learning.</a:t>
            </a:r>
            <a:endParaRPr sz="1100">
              <a:latin typeface="Arial"/>
              <a:cs typeface="Arial"/>
            </a:endParaRPr>
          </a:p>
          <a:p>
            <a:pPr marL="550545" marR="90805" indent="-228600">
              <a:lnSpc>
                <a:spcPct val="152700"/>
              </a:lnSpc>
              <a:spcBef>
                <a:spcPts val="45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45" dirty="0">
                <a:latin typeface="Arial"/>
                <a:cs typeface="Arial"/>
              </a:rPr>
              <a:t>Highlights </a:t>
            </a:r>
            <a:r>
              <a:rPr sz="1100" spc="-15" dirty="0">
                <a:latin typeface="Arial"/>
                <a:cs typeface="Arial"/>
              </a:rPr>
              <a:t>information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15" dirty="0">
                <a:latin typeface="Arial"/>
                <a:cs typeface="Arial"/>
              </a:rPr>
              <a:t>contribution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0" dirty="0">
                <a:latin typeface="Arial"/>
                <a:cs typeface="Arial"/>
              </a:rPr>
              <a:t>continuous </a:t>
            </a:r>
            <a:r>
              <a:rPr sz="1100" spc="-55" dirty="0">
                <a:latin typeface="Arial"/>
                <a:cs typeface="Arial"/>
              </a:rPr>
              <a:t>and semester </a:t>
            </a:r>
            <a:r>
              <a:rPr sz="1100" spc="-45" dirty="0">
                <a:latin typeface="Arial"/>
                <a:cs typeface="Arial"/>
              </a:rPr>
              <a:t>examinations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10" dirty="0">
                <a:latin typeface="Arial"/>
                <a:cs typeface="Arial"/>
              </a:rPr>
              <a:t>the  </a:t>
            </a:r>
            <a:r>
              <a:rPr sz="1100" spc="-30" dirty="0">
                <a:latin typeface="Arial"/>
                <a:cs typeface="Arial"/>
              </a:rPr>
              <a:t>student’s overall</a:t>
            </a:r>
            <a:r>
              <a:rPr sz="1100" spc="-114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performance.</a:t>
            </a:r>
            <a:endParaRPr sz="1100">
              <a:latin typeface="Arial"/>
              <a:cs typeface="Arial"/>
            </a:endParaRPr>
          </a:p>
          <a:p>
            <a:pPr marL="550545" marR="52069" indent="-228600">
              <a:lnSpc>
                <a:spcPct val="152700"/>
              </a:lnSpc>
              <a:spcBef>
                <a:spcPts val="6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55" dirty="0">
                <a:latin typeface="Arial"/>
                <a:cs typeface="Arial"/>
              </a:rPr>
              <a:t>Includes </a:t>
            </a:r>
            <a:r>
              <a:rPr sz="1100" spc="-15" dirty="0">
                <a:latin typeface="Arial"/>
                <a:cs typeface="Arial"/>
              </a:rPr>
              <a:t>information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20" dirty="0">
                <a:latin typeface="Arial"/>
                <a:cs typeface="Arial"/>
              </a:rPr>
              <a:t>the </a:t>
            </a:r>
            <a:r>
              <a:rPr sz="1100" spc="-75" dirty="0">
                <a:latin typeface="Arial"/>
                <a:cs typeface="Arial"/>
              </a:rPr>
              <a:t>assessment </a:t>
            </a:r>
            <a:r>
              <a:rPr sz="1100" spc="-40" dirty="0">
                <a:latin typeface="Arial"/>
                <a:cs typeface="Arial"/>
              </a:rPr>
              <a:t>methods </a:t>
            </a:r>
            <a:r>
              <a:rPr sz="1100" spc="-5" dirty="0">
                <a:latin typeface="Arial"/>
                <a:cs typeface="Arial"/>
              </a:rPr>
              <a:t>that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35" dirty="0">
                <a:latin typeface="Arial"/>
                <a:cs typeface="Arial"/>
              </a:rPr>
              <a:t>held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30" dirty="0">
                <a:latin typeface="Arial"/>
                <a:cs typeface="Arial"/>
              </a:rPr>
              <a:t>determine </a:t>
            </a:r>
            <a:r>
              <a:rPr sz="1100" spc="-50" dirty="0">
                <a:latin typeface="Arial"/>
                <a:cs typeface="Arial"/>
              </a:rPr>
              <a:t>every </a:t>
            </a:r>
            <a:r>
              <a:rPr sz="1100" spc="-35" dirty="0">
                <a:latin typeface="Arial"/>
                <a:cs typeface="Arial"/>
              </a:rPr>
              <a:t>student’s  </a:t>
            </a:r>
            <a:r>
              <a:rPr sz="1100" spc="-45" dirty="0">
                <a:latin typeface="Arial"/>
                <a:cs typeface="Arial"/>
              </a:rPr>
              <a:t>achievement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objectives.</a:t>
            </a:r>
            <a:endParaRPr sz="1100">
              <a:latin typeface="Arial"/>
              <a:cs typeface="Arial"/>
            </a:endParaRPr>
          </a:p>
          <a:p>
            <a:pPr marL="550545" indent="-228600">
              <a:lnSpc>
                <a:spcPct val="100000"/>
              </a:lnSpc>
              <a:spcBef>
                <a:spcPts val="770"/>
              </a:spcBef>
              <a:buFont typeface="Symbol"/>
              <a:buChar char=""/>
              <a:tabLst>
                <a:tab pos="545465" algn="l"/>
                <a:tab pos="546100" algn="l"/>
              </a:tabLst>
            </a:pPr>
            <a:r>
              <a:rPr sz="1100" spc="-90" dirty="0">
                <a:latin typeface="Arial"/>
                <a:cs typeface="Arial"/>
              </a:rPr>
              <a:t>Focuses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20" dirty="0">
                <a:latin typeface="Arial"/>
                <a:cs typeface="Arial"/>
              </a:rPr>
              <a:t>information </a:t>
            </a:r>
            <a:r>
              <a:rPr sz="1100" spc="-30" dirty="0">
                <a:latin typeface="Arial"/>
                <a:cs typeface="Arial"/>
              </a:rPr>
              <a:t>pertaining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examination policy, </a:t>
            </a:r>
            <a:r>
              <a:rPr sz="1100" spc="-45" dirty="0">
                <a:latin typeface="Arial"/>
                <a:cs typeface="Arial"/>
              </a:rPr>
              <a:t>rules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40" dirty="0">
                <a:latin typeface="Arial"/>
                <a:cs typeface="Arial"/>
              </a:rPr>
              <a:t>regulations.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Times New Roman"/>
              <a:cs typeface="Times New Roman"/>
            </a:endParaRPr>
          </a:p>
          <a:p>
            <a:pPr marL="93345">
              <a:lnSpc>
                <a:spcPct val="100000"/>
              </a:lnSpc>
            </a:pPr>
            <a:r>
              <a:rPr sz="1100" b="1" spc="-120" dirty="0">
                <a:latin typeface="Arial"/>
                <a:cs typeface="Arial"/>
              </a:rPr>
              <a:t>CURRICULUM</a:t>
            </a:r>
            <a:r>
              <a:rPr sz="1100" b="1" spc="-65" dirty="0">
                <a:latin typeface="Arial"/>
                <a:cs typeface="Arial"/>
              </a:rPr>
              <a:t> </a:t>
            </a:r>
            <a:r>
              <a:rPr sz="1100" b="1" spc="-135" dirty="0">
                <a:latin typeface="Arial"/>
                <a:cs typeface="Arial"/>
              </a:rPr>
              <a:t>FRAMEWORK</a:t>
            </a:r>
            <a:endParaRPr sz="1100">
              <a:latin typeface="Arial"/>
              <a:cs typeface="Arial"/>
            </a:endParaRPr>
          </a:p>
          <a:p>
            <a:pPr marL="93345">
              <a:lnSpc>
                <a:spcPct val="100000"/>
              </a:lnSpc>
              <a:spcBef>
                <a:spcPts val="60"/>
              </a:spcBef>
            </a:pPr>
            <a:r>
              <a:rPr sz="1100" spc="-50" dirty="0">
                <a:latin typeface="Arial"/>
                <a:cs typeface="Arial"/>
              </a:rPr>
              <a:t>Students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experience </a:t>
            </a:r>
            <a:r>
              <a:rPr sz="1100" i="1" spc="-25" dirty="0">
                <a:latin typeface="Arial"/>
                <a:cs typeface="Arial"/>
              </a:rPr>
              <a:t>integrated</a:t>
            </a:r>
            <a:r>
              <a:rPr sz="1100" i="1" spc="-60" dirty="0">
                <a:latin typeface="Arial"/>
                <a:cs typeface="Arial"/>
              </a:rPr>
              <a:t> </a:t>
            </a:r>
            <a:r>
              <a:rPr sz="1100" i="1" spc="-40" dirty="0">
                <a:latin typeface="Arial"/>
                <a:cs typeface="Arial"/>
              </a:rPr>
              <a:t>curriculum</a:t>
            </a:r>
            <a:r>
              <a:rPr sz="1100" i="1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similar</a:t>
            </a:r>
            <a:r>
              <a:rPr sz="1100" spc="-90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to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previous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modules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all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5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semesters</a:t>
            </a:r>
            <a:r>
              <a:rPr sz="1100" b="1" spc="-55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93345" marR="33655">
              <a:lnSpc>
                <a:spcPct val="152700"/>
              </a:lnSpc>
              <a:spcBef>
                <a:spcPts val="40"/>
              </a:spcBef>
            </a:pPr>
            <a:r>
              <a:rPr sz="1100" b="1" spc="-135" dirty="0">
                <a:latin typeface="Arial"/>
                <a:cs typeface="Arial"/>
              </a:rPr>
              <a:t>INTEGRATED </a:t>
            </a:r>
            <a:r>
              <a:rPr sz="1100" b="1" spc="-125" dirty="0">
                <a:latin typeface="Arial"/>
                <a:cs typeface="Arial"/>
              </a:rPr>
              <a:t>CURRICULUM </a:t>
            </a:r>
            <a:r>
              <a:rPr sz="1100" spc="-55" dirty="0">
                <a:latin typeface="Arial"/>
                <a:cs typeface="Arial"/>
              </a:rPr>
              <a:t>comprises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65" dirty="0">
                <a:latin typeface="Arial"/>
                <a:cs typeface="Arial"/>
              </a:rPr>
              <a:t>system-based </a:t>
            </a:r>
            <a:r>
              <a:rPr sz="1100" spc="-45" dirty="0">
                <a:latin typeface="Arial"/>
                <a:cs typeface="Arial"/>
              </a:rPr>
              <a:t>modules </a:t>
            </a:r>
            <a:r>
              <a:rPr sz="1100" spc="-70" dirty="0">
                <a:latin typeface="Arial"/>
                <a:cs typeface="Arial"/>
              </a:rPr>
              <a:t>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125" dirty="0">
                <a:latin typeface="Arial"/>
                <a:cs typeface="Arial"/>
              </a:rPr>
              <a:t>GIT </a:t>
            </a:r>
            <a:r>
              <a:rPr sz="1100" spc="15" dirty="0">
                <a:latin typeface="Arial"/>
                <a:cs typeface="Arial"/>
              </a:rPr>
              <a:t>&amp; </a:t>
            </a:r>
            <a:r>
              <a:rPr sz="1100" spc="-60" dirty="0">
                <a:latin typeface="Arial"/>
                <a:cs typeface="Arial"/>
              </a:rPr>
              <a:t>Liver </a:t>
            </a:r>
            <a:r>
              <a:rPr sz="1100" spc="-40" dirty="0">
                <a:latin typeface="Arial"/>
                <a:cs typeface="Arial"/>
              </a:rPr>
              <a:t>II, </a:t>
            </a:r>
            <a:r>
              <a:rPr sz="1100" spc="-90" dirty="0">
                <a:latin typeface="Arial"/>
                <a:cs typeface="Arial"/>
              </a:rPr>
              <a:t>Renal </a:t>
            </a:r>
            <a:r>
              <a:rPr sz="1100" spc="15" dirty="0">
                <a:latin typeface="Arial"/>
                <a:cs typeface="Arial"/>
              </a:rPr>
              <a:t>&amp; </a:t>
            </a:r>
            <a:r>
              <a:rPr sz="1100" spc="-65" dirty="0">
                <a:latin typeface="Arial"/>
                <a:cs typeface="Arial"/>
              </a:rPr>
              <a:t>Excretory  </a:t>
            </a:r>
            <a:r>
              <a:rPr sz="1100" spc="-90" dirty="0">
                <a:latin typeface="Arial"/>
                <a:cs typeface="Arial"/>
              </a:rPr>
              <a:t>System </a:t>
            </a:r>
            <a:r>
              <a:rPr sz="1100" spc="-35" dirty="0">
                <a:latin typeface="Arial"/>
                <a:cs typeface="Arial"/>
              </a:rPr>
              <a:t>II </a:t>
            </a:r>
            <a:r>
              <a:rPr sz="1100" spc="-65" dirty="0">
                <a:latin typeface="Arial"/>
                <a:cs typeface="Arial"/>
              </a:rPr>
              <a:t>and Endocrinology </a:t>
            </a:r>
            <a:r>
              <a:rPr sz="1100" spc="-35" dirty="0">
                <a:latin typeface="Arial"/>
                <a:cs typeface="Arial"/>
              </a:rPr>
              <a:t>II </a:t>
            </a:r>
            <a:r>
              <a:rPr sz="1100" spc="-45" dirty="0">
                <a:latin typeface="Arial"/>
                <a:cs typeface="Arial"/>
              </a:rPr>
              <a:t>which links </a:t>
            </a:r>
            <a:r>
              <a:rPr sz="1100" spc="-70" dirty="0">
                <a:latin typeface="Arial"/>
                <a:cs typeface="Arial"/>
              </a:rPr>
              <a:t>basic science </a:t>
            </a:r>
            <a:r>
              <a:rPr sz="1100" spc="-45" dirty="0">
                <a:latin typeface="Arial"/>
                <a:cs typeface="Arial"/>
              </a:rPr>
              <a:t>knowledge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45" dirty="0">
                <a:latin typeface="Arial"/>
                <a:cs typeface="Arial"/>
              </a:rPr>
              <a:t>problems. </a:t>
            </a:r>
            <a:r>
              <a:rPr sz="1100" spc="-30" dirty="0">
                <a:latin typeface="Arial"/>
                <a:cs typeface="Arial"/>
              </a:rPr>
              <a:t>Integrated  </a:t>
            </a:r>
            <a:r>
              <a:rPr sz="1100" spc="-45" dirty="0">
                <a:latin typeface="Arial"/>
                <a:cs typeface="Arial"/>
              </a:rPr>
              <a:t>teaching </a:t>
            </a:r>
            <a:r>
              <a:rPr sz="1100" spc="-70" dirty="0">
                <a:latin typeface="Arial"/>
                <a:cs typeface="Arial"/>
              </a:rPr>
              <a:t>means </a:t>
            </a:r>
            <a:r>
              <a:rPr sz="1100" dirty="0">
                <a:latin typeface="Arial"/>
                <a:cs typeface="Arial"/>
              </a:rPr>
              <a:t>that </a:t>
            </a:r>
            <a:r>
              <a:rPr sz="1100" spc="-55" dirty="0">
                <a:latin typeface="Arial"/>
                <a:cs typeface="Arial"/>
              </a:rPr>
              <a:t>subjects </a:t>
            </a:r>
            <a:r>
              <a:rPr sz="1100" spc="-45" dirty="0">
                <a:latin typeface="Arial"/>
                <a:cs typeface="Arial"/>
              </a:rPr>
              <a:t>are </a:t>
            </a:r>
            <a:r>
              <a:rPr sz="1100" spc="-40" dirty="0">
                <a:latin typeface="Arial"/>
                <a:cs typeface="Arial"/>
              </a:rPr>
              <a:t>presented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40" dirty="0">
                <a:latin typeface="Arial"/>
                <a:cs typeface="Arial"/>
              </a:rPr>
              <a:t>meaningful </a:t>
            </a:r>
            <a:r>
              <a:rPr sz="1100" spc="-30" dirty="0">
                <a:latin typeface="Arial"/>
                <a:cs typeface="Arial"/>
              </a:rPr>
              <a:t>whole. </a:t>
            </a:r>
            <a:r>
              <a:rPr sz="1100" spc="-55" dirty="0">
                <a:latin typeface="Arial"/>
                <a:cs typeface="Arial"/>
              </a:rPr>
              <a:t>Students </a:t>
            </a:r>
            <a:r>
              <a:rPr sz="1100" spc="45" dirty="0">
                <a:latin typeface="Arial"/>
                <a:cs typeface="Arial"/>
              </a:rPr>
              <a:t>will </a:t>
            </a:r>
            <a:r>
              <a:rPr sz="1100" spc="-20" dirty="0">
                <a:latin typeface="Arial"/>
                <a:cs typeface="Arial"/>
              </a:rPr>
              <a:t>be </a:t>
            </a:r>
            <a:r>
              <a:rPr sz="1100" spc="5" dirty="0">
                <a:latin typeface="Arial"/>
                <a:cs typeface="Arial"/>
              </a:rPr>
              <a:t>able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65" dirty="0">
                <a:latin typeface="Arial"/>
                <a:cs typeface="Arial"/>
              </a:rPr>
              <a:t>have </a:t>
            </a:r>
            <a:r>
              <a:rPr sz="1100" spc="-5" dirty="0">
                <a:latin typeface="Arial"/>
                <a:cs typeface="Arial"/>
              </a:rPr>
              <a:t>better  </a:t>
            </a:r>
            <a:r>
              <a:rPr sz="1100" spc="-40" dirty="0">
                <a:latin typeface="Arial"/>
                <a:cs typeface="Arial"/>
              </a:rPr>
              <a:t>understanding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basic</a:t>
            </a:r>
            <a:r>
              <a:rPr sz="1100" spc="-75" dirty="0">
                <a:latin typeface="Arial"/>
                <a:cs typeface="Arial"/>
              </a:rPr>
              <a:t> sciences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when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they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repeatedly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learn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relation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clinical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examples.</a:t>
            </a:r>
            <a:endParaRPr sz="1100">
              <a:latin typeface="Arial"/>
              <a:cs typeface="Arial"/>
            </a:endParaRPr>
          </a:p>
          <a:p>
            <a:pPr marL="93345" marR="317500">
              <a:lnSpc>
                <a:spcPct val="151800"/>
              </a:lnSpc>
              <a:spcBef>
                <a:spcPts val="10"/>
              </a:spcBef>
            </a:pPr>
            <a:r>
              <a:rPr sz="1100" b="1" spc="-145" dirty="0">
                <a:latin typeface="Arial"/>
                <a:cs typeface="Arial"/>
              </a:rPr>
              <a:t>LEARNING </a:t>
            </a:r>
            <a:r>
              <a:rPr sz="1100" b="1" spc="-165" dirty="0">
                <a:latin typeface="Arial"/>
                <a:cs typeface="Arial"/>
              </a:rPr>
              <a:t>EXPERIENCES</a:t>
            </a:r>
            <a:r>
              <a:rPr sz="1100" spc="-165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Case </a:t>
            </a:r>
            <a:r>
              <a:rPr sz="1100" spc="-75" dirty="0">
                <a:latin typeface="Arial"/>
                <a:cs typeface="Arial"/>
              </a:rPr>
              <a:t>based </a:t>
            </a:r>
            <a:r>
              <a:rPr sz="1100" spc="-25" dirty="0">
                <a:latin typeface="Arial"/>
                <a:cs typeface="Arial"/>
              </a:rPr>
              <a:t>integrated </a:t>
            </a:r>
            <a:r>
              <a:rPr sz="1100" spc="-65" dirty="0">
                <a:latin typeface="Arial"/>
                <a:cs typeface="Arial"/>
              </a:rPr>
              <a:t>discussions, </a:t>
            </a:r>
            <a:r>
              <a:rPr sz="1100" spc="-45" dirty="0">
                <a:latin typeface="Arial"/>
                <a:cs typeface="Arial"/>
              </a:rPr>
              <a:t>skills </a:t>
            </a:r>
            <a:r>
              <a:rPr sz="1100" spc="-35" dirty="0">
                <a:latin typeface="Arial"/>
                <a:cs typeface="Arial"/>
              </a:rPr>
              <a:t>acquisition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50" dirty="0">
                <a:latin typeface="Arial"/>
                <a:cs typeface="Arial"/>
              </a:rPr>
              <a:t>skills </a:t>
            </a:r>
            <a:r>
              <a:rPr sz="1100" spc="-35" dirty="0">
                <a:latin typeface="Arial"/>
                <a:cs typeface="Arial"/>
              </a:rPr>
              <a:t>lab. </a:t>
            </a:r>
            <a:r>
              <a:rPr sz="1100" spc="-30" dirty="0">
                <a:latin typeface="Arial"/>
                <a:cs typeface="Arial"/>
              </a:rPr>
              <a:t>computer-  </a:t>
            </a:r>
            <a:r>
              <a:rPr sz="1100" spc="-70" dirty="0">
                <a:latin typeface="Arial"/>
                <a:cs typeface="Arial"/>
              </a:rPr>
              <a:t>based </a:t>
            </a:r>
            <a:r>
              <a:rPr sz="1100" spc="-60" dirty="0">
                <a:latin typeface="Arial"/>
                <a:cs typeface="Arial"/>
              </a:rPr>
              <a:t>assignments,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60" dirty="0">
                <a:latin typeface="Arial"/>
                <a:cs typeface="Arial"/>
              </a:rPr>
              <a:t>experiences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45" dirty="0">
                <a:latin typeface="Arial"/>
                <a:cs typeface="Arial"/>
              </a:rPr>
              <a:t>clinics, wards,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35" dirty="0">
                <a:latin typeface="Arial"/>
                <a:cs typeface="Arial"/>
              </a:rPr>
              <a:t>outreach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centers.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62071" y="426211"/>
            <a:ext cx="410591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80" dirty="0">
                <a:latin typeface="Arial"/>
                <a:cs typeface="Arial"/>
              </a:rPr>
              <a:t>3</a:t>
            </a:r>
            <a:r>
              <a:rPr sz="1050" b="1" i="1" spc="-120" baseline="31746" dirty="0">
                <a:latin typeface="Arial"/>
                <a:cs typeface="Arial"/>
              </a:rPr>
              <a:t>RD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>
                <a:latin typeface="Arial"/>
                <a:cs typeface="Arial"/>
              </a:rPr>
              <a:t>MBBS</a:t>
            </a:r>
            <a:r>
              <a:rPr sz="1100" b="1" i="1" spc="-114" smtClean="0">
                <a:latin typeface="Arial"/>
                <a:cs typeface="Arial"/>
              </a:rPr>
              <a:t>,</a:t>
            </a:r>
            <a:r>
              <a:rPr sz="1100" b="1" i="1" spc="-55" smtClean="0">
                <a:latin typeface="Arial"/>
                <a:cs typeface="Arial"/>
              </a:rPr>
              <a:t> </a:t>
            </a:r>
            <a:r>
              <a:rPr sz="1100" b="1" i="1" spc="-155" dirty="0">
                <a:latin typeface="Arial"/>
                <a:cs typeface="Arial"/>
              </a:rPr>
              <a:t>RENAL </a:t>
            </a:r>
            <a:r>
              <a:rPr sz="1100" b="1" i="1" spc="-20" dirty="0">
                <a:latin typeface="Arial"/>
                <a:cs typeface="Arial"/>
              </a:rPr>
              <a:t>&amp; </a:t>
            </a:r>
            <a:r>
              <a:rPr sz="1100" b="1" i="1" spc="-165" dirty="0">
                <a:latin typeface="Arial"/>
                <a:cs typeface="Arial"/>
              </a:rPr>
              <a:t>EXCRETORY </a:t>
            </a:r>
            <a:r>
              <a:rPr sz="1100" b="1" i="1" spc="-150" dirty="0">
                <a:latin typeface="Arial"/>
                <a:cs typeface="Arial"/>
              </a:rPr>
              <a:t>SYSTEM </a:t>
            </a:r>
            <a:r>
              <a:rPr sz="1100" b="1" i="1" spc="-10" dirty="0">
                <a:latin typeface="Arial"/>
                <a:cs typeface="Arial"/>
              </a:rPr>
              <a:t>II</a:t>
            </a:r>
            <a:r>
              <a:rPr sz="1100" b="1" i="1" spc="-195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0114" y="466725"/>
            <a:ext cx="2417445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1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20876" y="5357240"/>
            <a:ext cx="6174740" cy="3309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200" b="1" spc="-140" dirty="0">
                <a:latin typeface="Arial"/>
                <a:cs typeface="Arial"/>
              </a:rPr>
              <a:t>LEARNING</a:t>
            </a:r>
            <a:r>
              <a:rPr sz="1200" b="1" spc="-60" dirty="0">
                <a:latin typeface="Arial"/>
                <a:cs typeface="Arial"/>
              </a:rPr>
              <a:t> </a:t>
            </a:r>
            <a:r>
              <a:rPr sz="1200" b="1" spc="-140" dirty="0">
                <a:latin typeface="Arial"/>
                <a:cs typeface="Arial"/>
              </a:rPr>
              <a:t>METHODOLOGIES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20" dirty="0">
                <a:latin typeface="Arial"/>
                <a:cs typeface="Arial"/>
              </a:rPr>
              <a:t>following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teaching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120" dirty="0">
                <a:latin typeface="Arial"/>
                <a:cs typeface="Arial"/>
              </a:rPr>
              <a:t>/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learning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methods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are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used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promote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better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understanding: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>
              <a:latin typeface="Times New Roman"/>
              <a:cs typeface="Times New Roman"/>
            </a:endParaRPr>
          </a:p>
          <a:p>
            <a:pPr marL="464820" indent="-223520">
              <a:lnSpc>
                <a:spcPct val="100000"/>
              </a:lnSpc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25" dirty="0">
                <a:latin typeface="Arial"/>
                <a:cs typeface="Arial"/>
              </a:rPr>
              <a:t>Interactive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Lectures</a:t>
            </a:r>
            <a:endParaRPr sz="1100">
              <a:latin typeface="Arial"/>
              <a:cs typeface="Arial"/>
            </a:endParaRPr>
          </a:p>
          <a:p>
            <a:pPr marL="464820" indent="-223520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70" dirty="0">
                <a:latin typeface="Arial"/>
                <a:cs typeface="Arial"/>
              </a:rPr>
              <a:t>Small </a:t>
            </a:r>
            <a:r>
              <a:rPr sz="1100" spc="-55" dirty="0">
                <a:latin typeface="Arial"/>
                <a:cs typeface="Arial"/>
              </a:rPr>
              <a:t>Group </a:t>
            </a:r>
            <a:r>
              <a:rPr sz="1100" spc="-70" dirty="0">
                <a:latin typeface="Arial"/>
                <a:cs typeface="Arial"/>
              </a:rPr>
              <a:t>Discussion</a:t>
            </a:r>
            <a:endParaRPr sz="1100">
              <a:latin typeface="Arial"/>
              <a:cs typeface="Arial"/>
            </a:endParaRPr>
          </a:p>
          <a:p>
            <a:pPr marL="464820" indent="-223520">
              <a:lnSpc>
                <a:spcPct val="100000"/>
              </a:lnSpc>
              <a:spcBef>
                <a:spcPts val="60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105" dirty="0">
                <a:latin typeface="Arial"/>
                <a:cs typeface="Arial"/>
              </a:rPr>
              <a:t>Case- </a:t>
            </a:r>
            <a:r>
              <a:rPr sz="1100" spc="-95" dirty="0">
                <a:latin typeface="Arial"/>
                <a:cs typeface="Arial"/>
              </a:rPr>
              <a:t>Based </a:t>
            </a:r>
            <a:r>
              <a:rPr sz="1100" spc="-30" dirty="0">
                <a:latin typeface="Arial"/>
                <a:cs typeface="Arial"/>
              </a:rPr>
              <a:t>Integrated </a:t>
            </a:r>
            <a:r>
              <a:rPr sz="1100" spc="-60" dirty="0">
                <a:latin typeface="Arial"/>
                <a:cs typeface="Arial"/>
              </a:rPr>
              <a:t>Learning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105" dirty="0">
                <a:latin typeface="Arial"/>
                <a:cs typeface="Arial"/>
              </a:rPr>
              <a:t>(CBIL)</a:t>
            </a:r>
            <a:endParaRPr sz="1100">
              <a:latin typeface="Arial"/>
              <a:cs typeface="Arial"/>
            </a:endParaRPr>
          </a:p>
          <a:p>
            <a:pPr marL="464820" indent="-223520">
              <a:lnSpc>
                <a:spcPct val="100000"/>
              </a:lnSpc>
              <a:spcBef>
                <a:spcPts val="70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55" dirty="0">
                <a:latin typeface="Arial"/>
                <a:cs typeface="Arial"/>
              </a:rPr>
              <a:t>Clinical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Experiences</a:t>
            </a:r>
            <a:endParaRPr sz="1100">
              <a:latin typeface="Arial"/>
              <a:cs typeface="Arial"/>
            </a:endParaRPr>
          </a:p>
          <a:p>
            <a:pPr marL="697865" lvl="1" indent="-228600">
              <a:lnSpc>
                <a:spcPct val="100000"/>
              </a:lnSpc>
              <a:spcBef>
                <a:spcPts val="25"/>
              </a:spcBef>
              <a:buFont typeface="Courier New"/>
              <a:buChar char="o"/>
              <a:tabLst>
                <a:tab pos="697865" algn="l"/>
                <a:tab pos="698500" algn="l"/>
              </a:tabLst>
            </a:pPr>
            <a:r>
              <a:rPr sz="1100" spc="-50" dirty="0">
                <a:latin typeface="Arial"/>
                <a:cs typeface="Arial"/>
              </a:rPr>
              <a:t>Clinical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Rotations</a:t>
            </a:r>
            <a:endParaRPr sz="1100">
              <a:latin typeface="Arial"/>
              <a:cs typeface="Arial"/>
            </a:endParaRPr>
          </a:p>
          <a:p>
            <a:pPr marL="697865" lvl="1" indent="-228600">
              <a:lnSpc>
                <a:spcPct val="100000"/>
              </a:lnSpc>
              <a:spcBef>
                <a:spcPts val="25"/>
              </a:spcBef>
              <a:buFont typeface="Courier New"/>
              <a:buChar char="o"/>
              <a:tabLst>
                <a:tab pos="697865" algn="l"/>
                <a:tab pos="698500" algn="l"/>
              </a:tabLst>
            </a:pPr>
            <a:r>
              <a:rPr sz="1100" spc="-65" dirty="0">
                <a:latin typeface="Arial"/>
                <a:cs typeface="Arial"/>
              </a:rPr>
              <a:t>Experience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114" dirty="0">
                <a:latin typeface="Arial"/>
                <a:cs typeface="Arial"/>
              </a:rPr>
              <a:t>LNH </a:t>
            </a:r>
            <a:r>
              <a:rPr sz="1100" spc="-35" dirty="0">
                <a:latin typeface="Arial"/>
                <a:cs typeface="Arial"/>
              </a:rPr>
              <a:t>outreach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centers</a:t>
            </a:r>
            <a:endParaRPr sz="1100">
              <a:latin typeface="Arial"/>
              <a:cs typeface="Arial"/>
            </a:endParaRPr>
          </a:p>
          <a:p>
            <a:pPr marL="464820" indent="-223520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55" dirty="0">
                <a:latin typeface="Arial"/>
                <a:cs typeface="Arial"/>
              </a:rPr>
              <a:t>Practicals</a:t>
            </a:r>
            <a:endParaRPr sz="1100">
              <a:latin typeface="Arial"/>
              <a:cs typeface="Arial"/>
            </a:endParaRPr>
          </a:p>
          <a:p>
            <a:pPr marL="464820" indent="-223520">
              <a:lnSpc>
                <a:spcPct val="100000"/>
              </a:lnSpc>
              <a:spcBef>
                <a:spcPts val="100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65" dirty="0">
                <a:latin typeface="Arial"/>
                <a:cs typeface="Arial"/>
              </a:rPr>
              <a:t>Skills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session</a:t>
            </a:r>
            <a:endParaRPr sz="1100">
              <a:latin typeface="Arial"/>
              <a:cs typeface="Arial"/>
            </a:endParaRPr>
          </a:p>
          <a:p>
            <a:pPr marL="464820" indent="-223520">
              <a:lnSpc>
                <a:spcPct val="100000"/>
              </a:lnSpc>
              <a:spcBef>
                <a:spcPts val="70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50" dirty="0">
                <a:latin typeface="Arial"/>
                <a:cs typeface="Arial"/>
              </a:rPr>
              <a:t>Self-Directed</a:t>
            </a:r>
            <a:r>
              <a:rPr sz="1100" spc="-65" dirty="0">
                <a:latin typeface="Arial"/>
                <a:cs typeface="Arial"/>
              </a:rPr>
              <a:t> Study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52300"/>
              </a:lnSpc>
            </a:pPr>
            <a:r>
              <a:rPr sz="1100" b="1" spc="-125" dirty="0">
                <a:latin typeface="Arial"/>
                <a:cs typeface="Arial"/>
              </a:rPr>
              <a:t>INTERACTIVE </a:t>
            </a:r>
            <a:r>
              <a:rPr sz="1100" b="1" spc="-170" dirty="0">
                <a:latin typeface="Arial"/>
                <a:cs typeface="Arial"/>
              </a:rPr>
              <a:t>LECTURES: </a:t>
            </a:r>
            <a:r>
              <a:rPr sz="1100" spc="-35" dirty="0">
                <a:latin typeface="Arial"/>
                <a:cs typeface="Arial"/>
              </a:rPr>
              <a:t>In </a:t>
            </a:r>
            <a:r>
              <a:rPr sz="1100" spc="-50" dirty="0">
                <a:latin typeface="Arial"/>
                <a:cs typeface="Arial"/>
              </a:rPr>
              <a:t>large </a:t>
            </a:r>
            <a:r>
              <a:rPr sz="1100" spc="-40" dirty="0">
                <a:latin typeface="Arial"/>
                <a:cs typeface="Arial"/>
              </a:rPr>
              <a:t>group, </a:t>
            </a:r>
            <a:r>
              <a:rPr sz="1100" spc="-20" dirty="0">
                <a:latin typeface="Arial"/>
                <a:cs typeface="Arial"/>
              </a:rPr>
              <a:t>the lecturer </a:t>
            </a:r>
            <a:r>
              <a:rPr sz="1100" spc="-35" dirty="0">
                <a:latin typeface="Arial"/>
                <a:cs typeface="Arial"/>
              </a:rPr>
              <a:t>introduces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25" dirty="0">
                <a:latin typeface="Arial"/>
                <a:cs typeface="Arial"/>
              </a:rPr>
              <a:t>topic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50" dirty="0">
                <a:latin typeface="Arial"/>
                <a:cs typeface="Arial"/>
              </a:rPr>
              <a:t>common </a:t>
            </a:r>
            <a:r>
              <a:rPr sz="1100" spc="-35" dirty="0">
                <a:latin typeface="Arial"/>
                <a:cs typeface="Arial"/>
              </a:rPr>
              <a:t>clinical conditions </a:t>
            </a:r>
            <a:r>
              <a:rPr sz="1100" spc="-65" dirty="0">
                <a:latin typeface="Arial"/>
                <a:cs typeface="Arial"/>
              </a:rPr>
              <a:t>and  </a:t>
            </a:r>
            <a:r>
              <a:rPr sz="1100" spc="-55" dirty="0">
                <a:latin typeface="Arial"/>
                <a:cs typeface="Arial"/>
              </a:rPr>
              <a:t>explains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underlying </a:t>
            </a:r>
            <a:r>
              <a:rPr sz="1100" spc="-50" dirty="0">
                <a:latin typeface="Arial"/>
                <a:cs typeface="Arial"/>
              </a:rPr>
              <a:t>phenomena </a:t>
            </a:r>
            <a:r>
              <a:rPr sz="1100" spc="-25" dirty="0">
                <a:latin typeface="Arial"/>
                <a:cs typeface="Arial"/>
              </a:rPr>
              <a:t>through </a:t>
            </a:r>
            <a:r>
              <a:rPr sz="1100" spc="-40" dirty="0">
                <a:latin typeface="Arial"/>
                <a:cs typeface="Arial"/>
              </a:rPr>
              <a:t>questions, </a:t>
            </a:r>
            <a:r>
              <a:rPr sz="1100" spc="-35" dirty="0">
                <a:latin typeface="Arial"/>
                <a:cs typeface="Arial"/>
              </a:rPr>
              <a:t>pictures, </a:t>
            </a:r>
            <a:r>
              <a:rPr sz="1100" spc="-55" dirty="0">
                <a:latin typeface="Arial"/>
                <a:cs typeface="Arial"/>
              </a:rPr>
              <a:t>videos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20" dirty="0">
                <a:latin typeface="Arial"/>
                <a:cs typeface="Arial"/>
              </a:rPr>
              <a:t>patients’</a:t>
            </a:r>
            <a:r>
              <a:rPr sz="1100" spc="2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interviews,  </a:t>
            </a:r>
            <a:r>
              <a:rPr sz="1100" spc="-65" dirty="0">
                <a:latin typeface="Arial"/>
                <a:cs typeface="Arial"/>
              </a:rPr>
              <a:t>exercises, </a:t>
            </a:r>
            <a:r>
              <a:rPr sz="1100" spc="-35" dirty="0">
                <a:latin typeface="Arial"/>
                <a:cs typeface="Arial"/>
              </a:rPr>
              <a:t>etc. </a:t>
            </a:r>
            <a:r>
              <a:rPr sz="1100" spc="-55" dirty="0">
                <a:latin typeface="Arial"/>
                <a:cs typeface="Arial"/>
              </a:rPr>
              <a:t>Students are </a:t>
            </a:r>
            <a:r>
              <a:rPr sz="1100" spc="-35" dirty="0">
                <a:latin typeface="Arial"/>
                <a:cs typeface="Arial"/>
              </a:rPr>
              <a:t>actively involved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45" dirty="0">
                <a:latin typeface="Arial"/>
                <a:cs typeface="Arial"/>
              </a:rPr>
              <a:t>learning</a:t>
            </a:r>
            <a:r>
              <a:rPr sz="1100" spc="-9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process.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38200" y="916304"/>
            <a:ext cx="6474512" cy="40816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5</a:t>
            </a:fld>
            <a:endParaRPr spc="-5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0114" y="426211"/>
            <a:ext cx="6547484" cy="1443990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1905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150"/>
              </a:spcBef>
            </a:pPr>
            <a:r>
              <a:rPr lang="en-US" sz="1100" b="1" spc="-114" dirty="0" smtClean="0">
                <a:latin typeface="Arial"/>
                <a:cs typeface="Arial"/>
              </a:rPr>
              <a:t>AVICENNA  MEDICAL COLLEGE                     </a:t>
            </a:r>
            <a:r>
              <a:rPr sz="1100" b="1" spc="-190" smtClean="0">
                <a:latin typeface="Arial"/>
                <a:cs typeface="Arial"/>
              </a:rPr>
              <a:t> </a:t>
            </a:r>
            <a:r>
              <a:rPr sz="1650" b="1" i="1" spc="-120" baseline="2525" dirty="0">
                <a:latin typeface="Arial"/>
                <a:cs typeface="Arial"/>
              </a:rPr>
              <a:t>3</a:t>
            </a:r>
            <a:r>
              <a:rPr sz="1050" b="1" i="1" spc="-120" baseline="35714" dirty="0">
                <a:latin typeface="Arial"/>
                <a:cs typeface="Arial"/>
              </a:rPr>
              <a:t>RD </a:t>
            </a:r>
            <a:r>
              <a:rPr sz="1650" b="1" i="1" spc="-254" baseline="2525" dirty="0">
                <a:latin typeface="Arial"/>
                <a:cs typeface="Arial"/>
              </a:rPr>
              <a:t>YEAR </a:t>
            </a:r>
            <a:r>
              <a:rPr sz="1650" b="1" i="1" spc="-172" baseline="2525" dirty="0">
                <a:latin typeface="Arial"/>
                <a:cs typeface="Arial"/>
              </a:rPr>
              <a:t>MBBS</a:t>
            </a:r>
            <a:r>
              <a:rPr sz="1650" b="1" i="1" spc="-172" baseline="2525">
                <a:latin typeface="Arial"/>
                <a:cs typeface="Arial"/>
              </a:rPr>
              <a:t>, </a:t>
            </a:r>
            <a:r>
              <a:rPr sz="1650" b="1" i="1" spc="-232" baseline="2525" smtClean="0">
                <a:latin typeface="Arial"/>
                <a:cs typeface="Arial"/>
              </a:rPr>
              <a:t>RENAL </a:t>
            </a:r>
            <a:r>
              <a:rPr sz="1650" b="1" i="1" spc="-30" baseline="2525" dirty="0">
                <a:latin typeface="Arial"/>
                <a:cs typeface="Arial"/>
              </a:rPr>
              <a:t>&amp; </a:t>
            </a:r>
            <a:r>
              <a:rPr sz="1650" b="1" i="1" spc="-247" baseline="2525" dirty="0">
                <a:latin typeface="Arial"/>
                <a:cs typeface="Arial"/>
              </a:rPr>
              <a:t>EXCRETORY </a:t>
            </a:r>
            <a:r>
              <a:rPr sz="1650" b="1" i="1" spc="-225" baseline="2525" dirty="0">
                <a:latin typeface="Arial"/>
                <a:cs typeface="Arial"/>
              </a:rPr>
              <a:t>SYSTEM </a:t>
            </a:r>
            <a:r>
              <a:rPr sz="1650" b="1" i="1" spc="-15" baseline="2525" dirty="0">
                <a:latin typeface="Arial"/>
                <a:cs typeface="Arial"/>
              </a:rPr>
              <a:t>II</a:t>
            </a:r>
            <a:r>
              <a:rPr sz="1650" b="1" i="1" spc="-112" baseline="2525" dirty="0">
                <a:latin typeface="Arial"/>
                <a:cs typeface="Arial"/>
              </a:rPr>
              <a:t> </a:t>
            </a:r>
            <a:r>
              <a:rPr sz="1650" b="1" i="1" spc="-172" baseline="2525" dirty="0">
                <a:latin typeface="Arial"/>
                <a:cs typeface="Arial"/>
              </a:rPr>
              <a:t>MODULE</a:t>
            </a:r>
            <a:endParaRPr sz="1650" baseline="2525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00">
              <a:latin typeface="Times New Roman"/>
              <a:cs typeface="Times New Roman"/>
            </a:endParaRPr>
          </a:p>
          <a:p>
            <a:pPr marL="113030" marR="209550" algn="just">
              <a:lnSpc>
                <a:spcPct val="152700"/>
              </a:lnSpc>
            </a:pPr>
            <a:r>
              <a:rPr sz="1100" b="1" spc="-145" dirty="0">
                <a:latin typeface="Arial"/>
                <a:cs typeface="Arial"/>
              </a:rPr>
              <a:t>SMALL </a:t>
            </a:r>
            <a:r>
              <a:rPr sz="1100" b="1" spc="-140" dirty="0">
                <a:latin typeface="Arial"/>
                <a:cs typeface="Arial"/>
              </a:rPr>
              <a:t>GROUP </a:t>
            </a:r>
            <a:r>
              <a:rPr sz="1100" b="1" spc="-145" dirty="0">
                <a:latin typeface="Arial"/>
                <a:cs typeface="Arial"/>
              </a:rPr>
              <a:t>SESSION: </a:t>
            </a:r>
            <a:r>
              <a:rPr sz="1100" spc="-75" dirty="0">
                <a:latin typeface="Arial"/>
                <a:cs typeface="Arial"/>
              </a:rPr>
              <a:t>This </a:t>
            </a:r>
            <a:r>
              <a:rPr sz="1100" spc="-15" dirty="0">
                <a:latin typeface="Arial"/>
                <a:cs typeface="Arial"/>
              </a:rPr>
              <a:t>format </a:t>
            </a:r>
            <a:r>
              <a:rPr sz="1100" spc="-55" dirty="0">
                <a:latin typeface="Arial"/>
                <a:cs typeface="Arial"/>
              </a:rPr>
              <a:t>helps </a:t>
            </a:r>
            <a:r>
              <a:rPr sz="1100" spc="-45" dirty="0">
                <a:latin typeface="Arial"/>
                <a:cs typeface="Arial"/>
              </a:rPr>
              <a:t>students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30" dirty="0">
                <a:latin typeface="Arial"/>
                <a:cs typeface="Arial"/>
              </a:rPr>
              <a:t>clarify </a:t>
            </a:r>
            <a:r>
              <a:rPr sz="1100" spc="-50" dirty="0">
                <a:latin typeface="Arial"/>
                <a:cs typeface="Arial"/>
              </a:rPr>
              <a:t>concepts, </a:t>
            </a:r>
            <a:r>
              <a:rPr sz="1100" spc="-45" dirty="0">
                <a:latin typeface="Arial"/>
                <a:cs typeface="Arial"/>
              </a:rPr>
              <a:t>acquire </a:t>
            </a:r>
            <a:r>
              <a:rPr sz="1100" spc="-50" dirty="0">
                <a:latin typeface="Arial"/>
                <a:cs typeface="Arial"/>
              </a:rPr>
              <a:t>skills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45" dirty="0">
                <a:latin typeface="Arial"/>
                <a:cs typeface="Arial"/>
              </a:rPr>
              <a:t>desired  </a:t>
            </a:r>
            <a:r>
              <a:rPr sz="1100" spc="-20" dirty="0">
                <a:latin typeface="Arial"/>
                <a:cs typeface="Arial"/>
              </a:rPr>
              <a:t>attitudes. </a:t>
            </a:r>
            <a:r>
              <a:rPr sz="1100" spc="-95" dirty="0">
                <a:latin typeface="Arial"/>
                <a:cs typeface="Arial"/>
              </a:rPr>
              <a:t>Sessions </a:t>
            </a:r>
            <a:r>
              <a:rPr sz="1100" spc="-55" dirty="0">
                <a:latin typeface="Arial"/>
                <a:cs typeface="Arial"/>
              </a:rPr>
              <a:t>are </a:t>
            </a:r>
            <a:r>
              <a:rPr sz="1100" spc="-25" dirty="0">
                <a:latin typeface="Arial"/>
                <a:cs typeface="Arial"/>
              </a:rPr>
              <a:t>structured </a:t>
            </a:r>
            <a:r>
              <a:rPr sz="1100" spc="5" dirty="0">
                <a:latin typeface="Arial"/>
                <a:cs typeface="Arial"/>
              </a:rPr>
              <a:t>with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help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5" dirty="0">
                <a:latin typeface="Arial"/>
                <a:cs typeface="Arial"/>
              </a:rPr>
              <a:t>specific </a:t>
            </a:r>
            <a:r>
              <a:rPr sz="1100" spc="-70" dirty="0">
                <a:latin typeface="Arial"/>
                <a:cs typeface="Arial"/>
              </a:rPr>
              <a:t>exercises 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15" dirty="0">
                <a:latin typeface="Arial"/>
                <a:cs typeface="Arial"/>
              </a:rPr>
              <a:t>patient </a:t>
            </a:r>
            <a:r>
              <a:rPr sz="1100" spc="-80" dirty="0">
                <a:latin typeface="Arial"/>
                <a:cs typeface="Arial"/>
              </a:rPr>
              <a:t>case, </a:t>
            </a:r>
            <a:r>
              <a:rPr sz="1100" spc="-30" dirty="0">
                <a:latin typeface="Arial"/>
                <a:cs typeface="Arial"/>
              </a:rPr>
              <a:t>interviews </a:t>
            </a:r>
            <a:r>
              <a:rPr sz="1100" spc="-5" dirty="0">
                <a:latin typeface="Arial"/>
                <a:cs typeface="Arial"/>
              </a:rPr>
              <a:t>or  </a:t>
            </a:r>
            <a:r>
              <a:rPr sz="1100" spc="-60" dirty="0">
                <a:latin typeface="Arial"/>
                <a:cs typeface="Arial"/>
              </a:rPr>
              <a:t>discussion </a:t>
            </a:r>
            <a:r>
              <a:rPr sz="1100" spc="-35" dirty="0">
                <a:latin typeface="Arial"/>
                <a:cs typeface="Arial"/>
              </a:rPr>
              <a:t>topics. </a:t>
            </a:r>
            <a:r>
              <a:rPr sz="1100" spc="-55" dirty="0">
                <a:latin typeface="Arial"/>
                <a:cs typeface="Arial"/>
              </a:rPr>
              <a:t>Students </a:t>
            </a:r>
            <a:r>
              <a:rPr sz="1100" spc="-70" dirty="0">
                <a:latin typeface="Arial"/>
                <a:cs typeface="Arial"/>
              </a:rPr>
              <a:t>exchange </a:t>
            </a:r>
            <a:r>
              <a:rPr sz="1100" spc="-40" dirty="0">
                <a:latin typeface="Arial"/>
                <a:cs typeface="Arial"/>
              </a:rPr>
              <a:t>opinions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45" dirty="0">
                <a:latin typeface="Arial"/>
                <a:cs typeface="Arial"/>
              </a:rPr>
              <a:t>apply knowledge </a:t>
            </a:r>
            <a:r>
              <a:rPr sz="1100" spc="-55" dirty="0">
                <a:latin typeface="Arial"/>
                <a:cs typeface="Arial"/>
              </a:rPr>
              <a:t>gained </a:t>
            </a:r>
            <a:r>
              <a:rPr sz="1100" spc="-10" dirty="0">
                <a:latin typeface="Arial"/>
                <a:cs typeface="Arial"/>
              </a:rPr>
              <a:t>from </a:t>
            </a:r>
            <a:r>
              <a:rPr sz="1100" spc="-40" dirty="0">
                <a:latin typeface="Arial"/>
                <a:cs typeface="Arial"/>
              </a:rPr>
              <a:t>lectures, </a:t>
            </a:r>
            <a:r>
              <a:rPr sz="1100" spc="-15" dirty="0">
                <a:latin typeface="Arial"/>
                <a:cs typeface="Arial"/>
              </a:rPr>
              <a:t>tutorials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40" dirty="0">
                <a:latin typeface="Arial"/>
                <a:cs typeface="Arial"/>
              </a:rPr>
              <a:t>self  study.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The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facilitator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role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is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to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ask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probing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questions,</a:t>
            </a:r>
            <a:r>
              <a:rPr sz="1100" spc="-55" dirty="0">
                <a:latin typeface="Arial"/>
                <a:cs typeface="Arial"/>
              </a:rPr>
              <a:t> summarize,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rephrase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help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clarify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concepts.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6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020876" y="2015083"/>
            <a:ext cx="6242050" cy="6718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52700"/>
              </a:lnSpc>
              <a:spcBef>
                <a:spcPts val="100"/>
              </a:spcBef>
            </a:pPr>
            <a:r>
              <a:rPr sz="1100" b="1" spc="-160" dirty="0">
                <a:latin typeface="Arial"/>
                <a:cs typeface="Arial"/>
              </a:rPr>
              <a:t>CASE-</a:t>
            </a:r>
            <a:r>
              <a:rPr sz="1100" b="1" spc="-15" dirty="0">
                <a:latin typeface="Arial"/>
                <a:cs typeface="Arial"/>
              </a:rPr>
              <a:t> </a:t>
            </a:r>
            <a:r>
              <a:rPr sz="1100" b="1" spc="-165" dirty="0">
                <a:latin typeface="Arial"/>
                <a:cs typeface="Arial"/>
              </a:rPr>
              <a:t>BASED </a:t>
            </a:r>
            <a:r>
              <a:rPr sz="1100" b="1" spc="-60" dirty="0">
                <a:latin typeface="Arial"/>
                <a:cs typeface="Arial"/>
              </a:rPr>
              <a:t>INTEGRATED </a:t>
            </a:r>
            <a:r>
              <a:rPr sz="1100" b="1" spc="-130" dirty="0">
                <a:latin typeface="Arial"/>
                <a:cs typeface="Arial"/>
              </a:rPr>
              <a:t>LEARNING </a:t>
            </a:r>
            <a:r>
              <a:rPr sz="1100" b="1" spc="-95" dirty="0">
                <a:latin typeface="Arial"/>
                <a:cs typeface="Arial"/>
              </a:rPr>
              <a:t>(CBIL)</a:t>
            </a:r>
            <a:r>
              <a:rPr sz="1100" spc="-95" dirty="0">
                <a:latin typeface="Arial"/>
                <a:cs typeface="Arial"/>
              </a:rPr>
              <a:t>: A </a:t>
            </a:r>
            <a:r>
              <a:rPr sz="1100" spc="-50" dirty="0">
                <a:latin typeface="Arial"/>
                <a:cs typeface="Arial"/>
              </a:rPr>
              <a:t>small </a:t>
            </a:r>
            <a:r>
              <a:rPr sz="1100" spc="-40" dirty="0">
                <a:latin typeface="Arial"/>
                <a:cs typeface="Arial"/>
              </a:rPr>
              <a:t>group </a:t>
            </a:r>
            <a:r>
              <a:rPr sz="1100" spc="-60" dirty="0">
                <a:latin typeface="Arial"/>
                <a:cs typeface="Arial"/>
              </a:rPr>
              <a:t>discussion </a:t>
            </a:r>
            <a:r>
              <a:rPr sz="1100" spc="-15" dirty="0">
                <a:latin typeface="Arial"/>
                <a:cs typeface="Arial"/>
              </a:rPr>
              <a:t>format </a:t>
            </a:r>
            <a:r>
              <a:rPr sz="1100" spc="-30" dirty="0">
                <a:latin typeface="Arial"/>
                <a:cs typeface="Arial"/>
              </a:rPr>
              <a:t>where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55" dirty="0">
                <a:latin typeface="Arial"/>
                <a:cs typeface="Arial"/>
              </a:rPr>
              <a:t>focused  </a:t>
            </a:r>
            <a:r>
              <a:rPr sz="1100" spc="-35" dirty="0">
                <a:latin typeface="Arial"/>
                <a:cs typeface="Arial"/>
              </a:rPr>
              <a:t>around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65" dirty="0">
                <a:latin typeface="Arial"/>
                <a:cs typeface="Arial"/>
              </a:rPr>
              <a:t>series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5" dirty="0">
                <a:latin typeface="Arial"/>
                <a:cs typeface="Arial"/>
              </a:rPr>
              <a:t>questions </a:t>
            </a:r>
            <a:r>
              <a:rPr sz="1100" spc="-145" dirty="0">
                <a:latin typeface="Arial"/>
                <a:cs typeface="Arial"/>
              </a:rPr>
              <a:t>based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50" dirty="0">
                <a:latin typeface="Arial"/>
                <a:cs typeface="Arial"/>
              </a:rPr>
              <a:t>scenario. </a:t>
            </a:r>
            <a:r>
              <a:rPr sz="1100" spc="-45" dirty="0">
                <a:latin typeface="Arial"/>
                <a:cs typeface="Arial"/>
              </a:rPr>
              <a:t>Students’ </a:t>
            </a:r>
            <a:r>
              <a:rPr sz="1100" spc="-80" dirty="0">
                <a:latin typeface="Arial"/>
                <a:cs typeface="Arial"/>
              </a:rPr>
              <a:t>discuss </a:t>
            </a:r>
            <a:r>
              <a:rPr sz="1100" spc="-55" dirty="0">
                <a:latin typeface="Arial"/>
                <a:cs typeface="Arial"/>
              </a:rPr>
              <a:t>and answer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50" dirty="0">
                <a:latin typeface="Arial"/>
                <a:cs typeface="Arial"/>
              </a:rPr>
              <a:t>questions  </a:t>
            </a:r>
            <a:r>
              <a:rPr sz="1100" spc="-45" dirty="0">
                <a:latin typeface="Arial"/>
                <a:cs typeface="Arial"/>
              </a:rPr>
              <a:t>applying </a:t>
            </a:r>
            <a:r>
              <a:rPr sz="1100" spc="-30" dirty="0">
                <a:latin typeface="Arial"/>
                <a:cs typeface="Arial"/>
              </a:rPr>
              <a:t>relevant </a:t>
            </a:r>
            <a:r>
              <a:rPr sz="1100" spc="-50" dirty="0">
                <a:latin typeface="Arial"/>
                <a:cs typeface="Arial"/>
              </a:rPr>
              <a:t>knowledge </a:t>
            </a:r>
            <a:r>
              <a:rPr sz="1100" spc="-55" dirty="0">
                <a:latin typeface="Arial"/>
                <a:cs typeface="Arial"/>
              </a:rPr>
              <a:t>gained </a:t>
            </a:r>
            <a:r>
              <a:rPr sz="1100" spc="-40" dirty="0">
                <a:latin typeface="Arial"/>
                <a:cs typeface="Arial"/>
              </a:rPr>
              <a:t>previously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40" dirty="0">
                <a:latin typeface="Arial"/>
                <a:cs typeface="Arial"/>
              </a:rPr>
              <a:t>clinical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65" dirty="0">
                <a:latin typeface="Arial"/>
                <a:cs typeface="Arial"/>
              </a:rPr>
              <a:t>basic </a:t>
            </a:r>
            <a:r>
              <a:rPr sz="1100" spc="-30" dirty="0">
                <a:latin typeface="Arial"/>
                <a:cs typeface="Arial"/>
              </a:rPr>
              <a:t>health </a:t>
            </a:r>
            <a:r>
              <a:rPr sz="1100" spc="-80" dirty="0">
                <a:latin typeface="Arial"/>
                <a:cs typeface="Arial"/>
              </a:rPr>
              <a:t>sciences </a:t>
            </a:r>
            <a:r>
              <a:rPr sz="1100" spc="-35" dirty="0">
                <a:latin typeface="Arial"/>
                <a:cs typeface="Arial"/>
              </a:rPr>
              <a:t>during </a:t>
            </a:r>
            <a:r>
              <a:rPr sz="1100" spc="-2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module </a:t>
            </a:r>
            <a:r>
              <a:rPr sz="1100" spc="-60" dirty="0">
                <a:latin typeface="Arial"/>
                <a:cs typeface="Arial"/>
              </a:rPr>
              <a:t>and  </a:t>
            </a:r>
            <a:r>
              <a:rPr sz="1100" spc="-30" dirty="0">
                <a:latin typeface="Arial"/>
                <a:cs typeface="Arial"/>
              </a:rPr>
              <a:t>construct </a:t>
            </a:r>
            <a:r>
              <a:rPr sz="1100" spc="-40" dirty="0">
                <a:latin typeface="Arial"/>
                <a:cs typeface="Arial"/>
              </a:rPr>
              <a:t>new </a:t>
            </a:r>
            <a:r>
              <a:rPr sz="1100" spc="-45" dirty="0">
                <a:latin typeface="Arial"/>
                <a:cs typeface="Arial"/>
              </a:rPr>
              <a:t>knowledge. </a:t>
            </a: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135" dirty="0">
                <a:latin typeface="Arial"/>
                <a:cs typeface="Arial"/>
              </a:rPr>
              <a:t>CBIL </a:t>
            </a:r>
            <a:r>
              <a:rPr sz="1100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30" dirty="0">
                <a:latin typeface="Arial"/>
                <a:cs typeface="Arial"/>
              </a:rPr>
              <a:t>provided </a:t>
            </a:r>
            <a:r>
              <a:rPr sz="1100" spc="-50" dirty="0">
                <a:latin typeface="Arial"/>
                <a:cs typeface="Arial"/>
              </a:rPr>
              <a:t>by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50" dirty="0">
                <a:latin typeface="Arial"/>
                <a:cs typeface="Arial"/>
              </a:rPr>
              <a:t>concern</a:t>
            </a:r>
            <a:r>
              <a:rPr sz="1100" spc="-16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department.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6350" algn="just">
              <a:lnSpc>
                <a:spcPct val="152700"/>
              </a:lnSpc>
              <a:spcBef>
                <a:spcPts val="5"/>
              </a:spcBef>
            </a:pPr>
            <a:r>
              <a:rPr sz="1100" b="1" spc="-135" dirty="0">
                <a:latin typeface="Arial"/>
                <a:cs typeface="Arial"/>
              </a:rPr>
              <a:t>CLINICAL </a:t>
            </a:r>
            <a:r>
              <a:rPr sz="1100" b="1" spc="-130" dirty="0">
                <a:latin typeface="Arial"/>
                <a:cs typeface="Arial"/>
              </a:rPr>
              <a:t>LEARNING </a:t>
            </a:r>
            <a:r>
              <a:rPr sz="1100" b="1" spc="-155" dirty="0">
                <a:latin typeface="Arial"/>
                <a:cs typeface="Arial"/>
              </a:rPr>
              <a:t>EXPERIENCES: </a:t>
            </a:r>
            <a:r>
              <a:rPr sz="1100" spc="-35" dirty="0">
                <a:latin typeface="Arial"/>
                <a:cs typeface="Arial"/>
              </a:rPr>
              <a:t>In </a:t>
            </a:r>
            <a:r>
              <a:rPr sz="1100" spc="-50" dirty="0">
                <a:latin typeface="Arial"/>
                <a:cs typeface="Arial"/>
              </a:rPr>
              <a:t>small </a:t>
            </a:r>
            <a:r>
              <a:rPr sz="1100" spc="-55" dirty="0">
                <a:latin typeface="Arial"/>
                <a:cs typeface="Arial"/>
              </a:rPr>
              <a:t>groups,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55" dirty="0">
                <a:latin typeface="Arial"/>
                <a:cs typeface="Arial"/>
              </a:rPr>
              <a:t>observe </a:t>
            </a:r>
            <a:r>
              <a:rPr sz="1100" spc="-30" dirty="0">
                <a:latin typeface="Arial"/>
                <a:cs typeface="Arial"/>
              </a:rPr>
              <a:t>patients </a:t>
            </a:r>
            <a:r>
              <a:rPr sz="1100" spc="5" dirty="0">
                <a:latin typeface="Arial"/>
                <a:cs typeface="Arial"/>
              </a:rPr>
              <a:t>with </a:t>
            </a:r>
            <a:r>
              <a:rPr sz="1100" spc="-80" dirty="0">
                <a:latin typeface="Arial"/>
                <a:cs typeface="Arial"/>
              </a:rPr>
              <a:t>signs </a:t>
            </a:r>
            <a:r>
              <a:rPr sz="1100" spc="-55" dirty="0">
                <a:latin typeface="Arial"/>
                <a:cs typeface="Arial"/>
              </a:rPr>
              <a:t>and symptoms 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30" dirty="0">
                <a:latin typeface="Arial"/>
                <a:cs typeface="Arial"/>
              </a:rPr>
              <a:t>hospital </a:t>
            </a:r>
            <a:r>
              <a:rPr sz="1100" spc="-45" dirty="0">
                <a:latin typeface="Arial"/>
                <a:cs typeface="Arial"/>
              </a:rPr>
              <a:t>wards, </a:t>
            </a:r>
            <a:r>
              <a:rPr sz="1100" spc="-40" dirty="0">
                <a:latin typeface="Arial"/>
                <a:cs typeface="Arial"/>
              </a:rPr>
              <a:t>clinics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0" dirty="0">
                <a:latin typeface="Arial"/>
                <a:cs typeface="Arial"/>
              </a:rPr>
              <a:t>outreach </a:t>
            </a:r>
            <a:r>
              <a:rPr sz="1100" spc="-35" dirty="0">
                <a:latin typeface="Arial"/>
                <a:cs typeface="Arial"/>
              </a:rPr>
              <a:t>centers. </a:t>
            </a:r>
            <a:r>
              <a:rPr sz="1100" spc="-70" dirty="0">
                <a:latin typeface="Arial"/>
                <a:cs typeface="Arial"/>
              </a:rPr>
              <a:t>This </a:t>
            </a:r>
            <a:r>
              <a:rPr sz="1100" spc="-55" dirty="0">
                <a:latin typeface="Arial"/>
                <a:cs typeface="Arial"/>
              </a:rPr>
              <a:t>helps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25" dirty="0">
                <a:latin typeface="Arial"/>
                <a:cs typeface="Arial"/>
              </a:rPr>
              <a:t>relate </a:t>
            </a:r>
            <a:r>
              <a:rPr sz="1100" spc="-45" dirty="0">
                <a:latin typeface="Arial"/>
                <a:cs typeface="Arial"/>
              </a:rPr>
              <a:t>knowledge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70" dirty="0">
                <a:latin typeface="Arial"/>
                <a:cs typeface="Arial"/>
              </a:rPr>
              <a:t>basic </a:t>
            </a:r>
            <a:r>
              <a:rPr sz="1100" spc="-60" dirty="0">
                <a:latin typeface="Arial"/>
                <a:cs typeface="Arial"/>
              </a:rPr>
              <a:t>and 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75" dirty="0">
                <a:latin typeface="Arial"/>
                <a:cs typeface="Arial"/>
              </a:rPr>
              <a:t>sciences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45" dirty="0">
                <a:latin typeface="Arial"/>
                <a:cs typeface="Arial"/>
              </a:rPr>
              <a:t>module </a:t>
            </a:r>
            <a:r>
              <a:rPr sz="1100" spc="-65" dirty="0">
                <a:latin typeface="Arial"/>
                <a:cs typeface="Arial"/>
              </a:rPr>
              <a:t>and </a:t>
            </a:r>
            <a:r>
              <a:rPr sz="1100" spc="-45" dirty="0">
                <a:latin typeface="Arial"/>
                <a:cs typeface="Arial"/>
              </a:rPr>
              <a:t>prepare </a:t>
            </a:r>
            <a:r>
              <a:rPr sz="1100" spc="-5" dirty="0">
                <a:latin typeface="Arial"/>
                <a:cs typeface="Arial"/>
              </a:rPr>
              <a:t>for </a:t>
            </a:r>
            <a:r>
              <a:rPr sz="1100" spc="-20" dirty="0">
                <a:latin typeface="Arial"/>
                <a:cs typeface="Arial"/>
              </a:rPr>
              <a:t>future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practice.</a:t>
            </a:r>
            <a:endParaRPr sz="1100">
              <a:latin typeface="Arial"/>
              <a:cs typeface="Arial"/>
            </a:endParaRPr>
          </a:p>
          <a:p>
            <a:pPr marL="469265" marR="10160" indent="-227965" algn="just">
              <a:lnSpc>
                <a:spcPct val="152600"/>
              </a:lnSpc>
              <a:spcBef>
                <a:spcPts val="10"/>
              </a:spcBef>
              <a:buFont typeface="Courier New"/>
              <a:buChar char="o"/>
              <a:tabLst>
                <a:tab pos="469900" algn="l"/>
              </a:tabLst>
            </a:pPr>
            <a:r>
              <a:rPr sz="1100" b="1" spc="-135" dirty="0">
                <a:latin typeface="Arial"/>
                <a:cs typeface="Arial"/>
              </a:rPr>
              <a:t>CLINICAL </a:t>
            </a:r>
            <a:r>
              <a:rPr sz="1100" b="1" spc="-114" dirty="0">
                <a:latin typeface="Arial"/>
                <a:cs typeface="Arial"/>
              </a:rPr>
              <a:t>ROTATIONS: </a:t>
            </a:r>
            <a:r>
              <a:rPr sz="1100" spc="-30" dirty="0">
                <a:latin typeface="Arial"/>
                <a:cs typeface="Arial"/>
              </a:rPr>
              <a:t>In </a:t>
            </a:r>
            <a:r>
              <a:rPr sz="1100" spc="-45" dirty="0">
                <a:latin typeface="Arial"/>
                <a:cs typeface="Arial"/>
              </a:rPr>
              <a:t>small groups, </a:t>
            </a:r>
            <a:r>
              <a:rPr sz="1100" spc="-35" dirty="0">
                <a:latin typeface="Arial"/>
                <a:cs typeface="Arial"/>
              </a:rPr>
              <a:t>students </a:t>
            </a:r>
            <a:r>
              <a:rPr sz="1100" spc="-5" dirty="0">
                <a:latin typeface="Arial"/>
                <a:cs typeface="Arial"/>
              </a:rPr>
              <a:t>rotate </a:t>
            </a:r>
            <a:r>
              <a:rPr sz="1100" spc="-10" dirty="0">
                <a:latin typeface="Arial"/>
                <a:cs typeface="Arial"/>
              </a:rPr>
              <a:t>in </a:t>
            </a:r>
            <a:r>
              <a:rPr sz="1100" spc="-5" dirty="0">
                <a:latin typeface="Arial"/>
                <a:cs typeface="Arial"/>
              </a:rPr>
              <a:t>different </a:t>
            </a:r>
            <a:r>
              <a:rPr sz="1100" spc="-45" dirty="0">
                <a:latin typeface="Arial"/>
                <a:cs typeface="Arial"/>
              </a:rPr>
              <a:t>wards </a:t>
            </a:r>
            <a:r>
              <a:rPr sz="1100" spc="-25" dirty="0">
                <a:latin typeface="Arial"/>
                <a:cs typeface="Arial"/>
              </a:rPr>
              <a:t>like </a:t>
            </a:r>
            <a:r>
              <a:rPr sz="1100" spc="-30" dirty="0">
                <a:latin typeface="Arial"/>
                <a:cs typeface="Arial"/>
              </a:rPr>
              <a:t>Medicine, </a:t>
            </a:r>
            <a:r>
              <a:rPr sz="1100" spc="-45" dirty="0">
                <a:latin typeface="Arial"/>
                <a:cs typeface="Arial"/>
              </a:rPr>
              <a:t>Pediatrics,  </a:t>
            </a:r>
            <a:r>
              <a:rPr sz="1100" spc="-60" dirty="0">
                <a:latin typeface="Arial"/>
                <a:cs typeface="Arial"/>
              </a:rPr>
              <a:t>Surgery, </a:t>
            </a:r>
            <a:r>
              <a:rPr sz="1100" spc="-90" dirty="0">
                <a:latin typeface="Arial"/>
                <a:cs typeface="Arial"/>
              </a:rPr>
              <a:t>Obs </a:t>
            </a:r>
            <a:r>
              <a:rPr sz="1100" spc="15" dirty="0">
                <a:latin typeface="Arial"/>
                <a:cs typeface="Arial"/>
              </a:rPr>
              <a:t>&amp; </a:t>
            </a:r>
            <a:r>
              <a:rPr sz="1100" spc="-65" dirty="0">
                <a:latin typeface="Arial"/>
                <a:cs typeface="Arial"/>
              </a:rPr>
              <a:t>Gyne, </a:t>
            </a:r>
            <a:r>
              <a:rPr sz="1100" spc="-110" dirty="0">
                <a:latin typeface="Arial"/>
                <a:cs typeface="Arial"/>
              </a:rPr>
              <a:t>ENT, </a:t>
            </a:r>
            <a:r>
              <a:rPr sz="1100" spc="-90" dirty="0">
                <a:latin typeface="Arial"/>
                <a:cs typeface="Arial"/>
              </a:rPr>
              <a:t>Eye, </a:t>
            </a:r>
            <a:r>
              <a:rPr sz="1100" spc="-55" dirty="0">
                <a:latin typeface="Arial"/>
                <a:cs typeface="Arial"/>
              </a:rPr>
              <a:t>Family </a:t>
            </a:r>
            <a:r>
              <a:rPr sz="1100" spc="-30" dirty="0">
                <a:latin typeface="Arial"/>
                <a:cs typeface="Arial"/>
              </a:rPr>
              <a:t>Medicine </a:t>
            </a:r>
            <a:r>
              <a:rPr sz="1100" spc="-40" dirty="0">
                <a:latin typeface="Arial"/>
                <a:cs typeface="Arial"/>
              </a:rPr>
              <a:t>clinics, </a:t>
            </a:r>
            <a:r>
              <a:rPr sz="1100" spc="-30" dirty="0">
                <a:latin typeface="Arial"/>
                <a:cs typeface="Arial"/>
              </a:rPr>
              <a:t>outreach </a:t>
            </a:r>
            <a:r>
              <a:rPr sz="1100" spc="-40" dirty="0">
                <a:latin typeface="Arial"/>
                <a:cs typeface="Arial"/>
              </a:rPr>
              <a:t>centers </a:t>
            </a:r>
            <a:r>
              <a:rPr sz="1100" spc="15" dirty="0">
                <a:latin typeface="Arial"/>
                <a:cs typeface="Arial"/>
              </a:rPr>
              <a:t>&amp; </a:t>
            </a:r>
            <a:r>
              <a:rPr sz="1100" spc="-40" dirty="0">
                <a:latin typeface="Arial"/>
                <a:cs typeface="Arial"/>
              </a:rPr>
              <a:t>Community </a:t>
            </a:r>
            <a:r>
              <a:rPr sz="1100" spc="-30" dirty="0">
                <a:latin typeface="Arial"/>
                <a:cs typeface="Arial"/>
              </a:rPr>
              <a:t>Medicine  </a:t>
            </a:r>
            <a:r>
              <a:rPr sz="1100" spc="-50" dirty="0">
                <a:latin typeface="Arial"/>
                <a:cs typeface="Arial"/>
              </a:rPr>
              <a:t>experiences. </a:t>
            </a:r>
            <a:r>
              <a:rPr sz="1100" spc="-55" dirty="0">
                <a:latin typeface="Arial"/>
                <a:cs typeface="Arial"/>
              </a:rPr>
              <a:t>Here </a:t>
            </a:r>
            <a:r>
              <a:rPr sz="1100" spc="-35" dirty="0">
                <a:latin typeface="Arial"/>
                <a:cs typeface="Arial"/>
              </a:rPr>
              <a:t>students </a:t>
            </a:r>
            <a:r>
              <a:rPr sz="1100" spc="-50" dirty="0">
                <a:latin typeface="Arial"/>
                <a:cs typeface="Arial"/>
              </a:rPr>
              <a:t>observe </a:t>
            </a:r>
            <a:r>
              <a:rPr sz="1100" spc="-25" dirty="0">
                <a:latin typeface="Arial"/>
                <a:cs typeface="Arial"/>
              </a:rPr>
              <a:t>patients, </a:t>
            </a:r>
            <a:r>
              <a:rPr sz="1100" spc="-30" dirty="0">
                <a:latin typeface="Arial"/>
                <a:cs typeface="Arial"/>
              </a:rPr>
              <a:t>take histories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15" dirty="0">
                <a:latin typeface="Arial"/>
                <a:cs typeface="Arial"/>
              </a:rPr>
              <a:t>perform </a:t>
            </a:r>
            <a:r>
              <a:rPr sz="1100" spc="-50" dirty="0">
                <a:latin typeface="Arial"/>
                <a:cs typeface="Arial"/>
              </a:rPr>
              <a:t>supervised </a:t>
            </a:r>
            <a:r>
              <a:rPr sz="1100" spc="-30" dirty="0">
                <a:latin typeface="Arial"/>
                <a:cs typeface="Arial"/>
              </a:rPr>
              <a:t>clinical  </a:t>
            </a:r>
            <a:r>
              <a:rPr sz="1100" spc="-40" dirty="0">
                <a:latin typeface="Arial"/>
                <a:cs typeface="Arial"/>
              </a:rPr>
              <a:t>examinations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5" dirty="0">
                <a:latin typeface="Arial"/>
                <a:cs typeface="Arial"/>
              </a:rPr>
              <a:t>outpatient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10" dirty="0">
                <a:latin typeface="Arial"/>
                <a:cs typeface="Arial"/>
              </a:rPr>
              <a:t>inpatient </a:t>
            </a:r>
            <a:r>
              <a:rPr sz="1100" spc="-35" dirty="0">
                <a:latin typeface="Arial"/>
                <a:cs typeface="Arial"/>
              </a:rPr>
              <a:t>settings. </a:t>
            </a:r>
            <a:r>
              <a:rPr sz="1100" spc="-70" dirty="0">
                <a:latin typeface="Arial"/>
                <a:cs typeface="Arial"/>
              </a:rPr>
              <a:t>They </a:t>
            </a:r>
            <a:r>
              <a:rPr sz="1100" spc="-55" dirty="0">
                <a:latin typeface="Arial"/>
                <a:cs typeface="Arial"/>
              </a:rPr>
              <a:t>also </a:t>
            </a:r>
            <a:r>
              <a:rPr sz="1100" spc="-35" dirty="0">
                <a:latin typeface="Arial"/>
                <a:cs typeface="Arial"/>
              </a:rPr>
              <a:t>get </a:t>
            </a:r>
            <a:r>
              <a:rPr sz="1100" spc="-60" dirty="0">
                <a:latin typeface="Arial"/>
                <a:cs typeface="Arial"/>
              </a:rPr>
              <a:t>an </a:t>
            </a:r>
            <a:r>
              <a:rPr sz="1100" spc="-5" dirty="0">
                <a:latin typeface="Arial"/>
                <a:cs typeface="Arial"/>
              </a:rPr>
              <a:t>opportunity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50" dirty="0">
                <a:latin typeface="Arial"/>
                <a:cs typeface="Arial"/>
              </a:rPr>
              <a:t>observe </a:t>
            </a:r>
            <a:r>
              <a:rPr sz="1100" spc="-40" dirty="0">
                <a:latin typeface="Arial"/>
                <a:cs typeface="Arial"/>
              </a:rPr>
              <a:t>medical  personnel </a:t>
            </a:r>
            <a:r>
              <a:rPr sz="1100" spc="-25" dirty="0">
                <a:latin typeface="Arial"/>
                <a:cs typeface="Arial"/>
              </a:rPr>
              <a:t>working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30" dirty="0">
                <a:latin typeface="Arial"/>
                <a:cs typeface="Arial"/>
              </a:rPr>
              <a:t>team. </a:t>
            </a:r>
            <a:r>
              <a:rPr sz="1100" spc="-85" dirty="0">
                <a:latin typeface="Arial"/>
                <a:cs typeface="Arial"/>
              </a:rPr>
              <a:t>These </a:t>
            </a:r>
            <a:r>
              <a:rPr sz="1100" spc="-15" dirty="0">
                <a:latin typeface="Arial"/>
                <a:cs typeface="Arial"/>
              </a:rPr>
              <a:t>rotations </a:t>
            </a:r>
            <a:r>
              <a:rPr sz="1100" spc="-30" dirty="0">
                <a:latin typeface="Arial"/>
                <a:cs typeface="Arial"/>
              </a:rPr>
              <a:t>help </a:t>
            </a:r>
            <a:r>
              <a:rPr sz="1100" spc="-35" dirty="0">
                <a:latin typeface="Arial"/>
                <a:cs typeface="Arial"/>
              </a:rPr>
              <a:t>students </a:t>
            </a:r>
            <a:r>
              <a:rPr sz="1100" spc="-20" dirty="0">
                <a:latin typeface="Arial"/>
                <a:cs typeface="Arial"/>
              </a:rPr>
              <a:t>relate </a:t>
            </a:r>
            <a:r>
              <a:rPr sz="1100" spc="-65" dirty="0">
                <a:latin typeface="Arial"/>
                <a:cs typeface="Arial"/>
              </a:rPr>
              <a:t>basic </a:t>
            </a:r>
            <a:r>
              <a:rPr sz="1100" spc="-40" dirty="0">
                <a:latin typeface="Arial"/>
                <a:cs typeface="Arial"/>
              </a:rPr>
              <a:t>medical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30" dirty="0">
                <a:latin typeface="Arial"/>
                <a:cs typeface="Arial"/>
              </a:rPr>
              <a:t>clinical  </a:t>
            </a:r>
            <a:r>
              <a:rPr sz="1100" spc="-40" dirty="0">
                <a:latin typeface="Arial"/>
                <a:cs typeface="Arial"/>
              </a:rPr>
              <a:t>knowledge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45" dirty="0">
                <a:latin typeface="Arial"/>
                <a:cs typeface="Arial"/>
              </a:rPr>
              <a:t>diverse </a:t>
            </a:r>
            <a:r>
              <a:rPr sz="1100" spc="-30" dirty="0">
                <a:latin typeface="Arial"/>
                <a:cs typeface="Arial"/>
              </a:rPr>
              <a:t>clinical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areas.</a:t>
            </a:r>
            <a:endParaRPr sz="1100">
              <a:latin typeface="Arial"/>
              <a:cs typeface="Arial"/>
            </a:endParaRPr>
          </a:p>
          <a:p>
            <a:pPr marL="469265" marR="12065" indent="-227965" algn="just">
              <a:lnSpc>
                <a:spcPct val="152300"/>
              </a:lnSpc>
              <a:spcBef>
                <a:spcPts val="5"/>
              </a:spcBef>
              <a:buFont typeface="Courier New"/>
              <a:buChar char="o"/>
              <a:tabLst>
                <a:tab pos="469900" algn="l"/>
              </a:tabLst>
            </a:pPr>
            <a:r>
              <a:rPr sz="1100" b="1" spc="-155" dirty="0">
                <a:latin typeface="Arial"/>
                <a:cs typeface="Arial"/>
              </a:rPr>
              <a:t>EXPERIENCE </a:t>
            </a:r>
            <a:r>
              <a:rPr sz="1100" b="1" spc="-40" dirty="0">
                <a:latin typeface="Arial"/>
                <a:cs typeface="Arial"/>
              </a:rPr>
              <a:t>IN </a:t>
            </a:r>
            <a:r>
              <a:rPr sz="1100" b="1" spc="-120" dirty="0">
                <a:latin typeface="Arial"/>
                <a:cs typeface="Arial"/>
              </a:rPr>
              <a:t>LNH </a:t>
            </a:r>
            <a:r>
              <a:rPr sz="1100" b="1" spc="-140" dirty="0">
                <a:latin typeface="Arial"/>
                <a:cs typeface="Arial"/>
              </a:rPr>
              <a:t>OUTREACH </a:t>
            </a:r>
            <a:r>
              <a:rPr sz="1100" b="1" spc="-155" dirty="0">
                <a:latin typeface="Arial"/>
                <a:cs typeface="Arial"/>
              </a:rPr>
              <a:t>CENTERS: </a:t>
            </a:r>
            <a:r>
              <a:rPr sz="1100" spc="-55" dirty="0">
                <a:latin typeface="Arial"/>
                <a:cs typeface="Arial"/>
              </a:rPr>
              <a:t>Learning </a:t>
            </a:r>
            <a:r>
              <a:rPr sz="1100" spc="-10" dirty="0">
                <a:latin typeface="Arial"/>
                <a:cs typeface="Arial"/>
              </a:rPr>
              <a:t>at </a:t>
            </a:r>
            <a:r>
              <a:rPr sz="1100" spc="-30" dirty="0">
                <a:latin typeface="Arial"/>
                <a:cs typeface="Arial"/>
              </a:rPr>
              <a:t>outreach </a:t>
            </a:r>
            <a:r>
              <a:rPr sz="1100" spc="-40" dirty="0">
                <a:latin typeface="Arial"/>
                <a:cs typeface="Arial"/>
              </a:rPr>
              <a:t>centers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10" dirty="0">
                <a:latin typeface="Arial"/>
                <a:cs typeface="Arial"/>
              </a:rPr>
              <a:t>LNH </a:t>
            </a:r>
            <a:r>
              <a:rPr sz="1100" spc="-60" dirty="0">
                <a:latin typeface="Arial"/>
                <a:cs typeface="Arial"/>
              </a:rPr>
              <a:t>have </a:t>
            </a:r>
            <a:r>
              <a:rPr sz="1100" spc="-50" dirty="0">
                <a:latin typeface="Arial"/>
                <a:cs typeface="Arial"/>
              </a:rPr>
              <a:t>been </a:t>
            </a:r>
            <a:r>
              <a:rPr sz="1100" spc="-45" dirty="0">
                <a:latin typeface="Arial"/>
                <a:cs typeface="Arial"/>
              </a:rPr>
              <a:t>organized 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25" dirty="0">
                <a:latin typeface="Arial"/>
                <a:cs typeface="Arial"/>
              </a:rPr>
              <a:t>incorporated </a:t>
            </a:r>
            <a:r>
              <a:rPr sz="1100" spc="-100" dirty="0">
                <a:latin typeface="Arial"/>
                <a:cs typeface="Arial"/>
              </a:rPr>
              <a:t>as </a:t>
            </a:r>
            <a:r>
              <a:rPr sz="1100" spc="-10" dirty="0">
                <a:latin typeface="Arial"/>
                <a:cs typeface="Arial"/>
              </a:rPr>
              <a:t>part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20" dirty="0">
                <a:latin typeface="Arial"/>
                <a:cs typeface="Arial"/>
              </a:rPr>
              <a:t>training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5" dirty="0">
                <a:latin typeface="Arial"/>
                <a:cs typeface="Arial"/>
              </a:rPr>
              <a:t>third </a:t>
            </a:r>
            <a:r>
              <a:rPr sz="1100" spc="-45" dirty="0">
                <a:latin typeface="Arial"/>
                <a:cs typeface="Arial"/>
              </a:rPr>
              <a:t>year </a:t>
            </a:r>
            <a:r>
              <a:rPr sz="1100" spc="-35" dirty="0">
                <a:latin typeface="Arial"/>
                <a:cs typeface="Arial"/>
              </a:rPr>
              <a:t>medicinal students. </a:t>
            </a: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30" dirty="0">
                <a:latin typeface="Arial"/>
                <a:cs typeface="Arial"/>
              </a:rPr>
              <a:t>objective </a:t>
            </a:r>
            <a:r>
              <a:rPr sz="1100" spc="-55" dirty="0">
                <a:latin typeface="Arial"/>
                <a:cs typeface="Arial"/>
              </a:rPr>
              <a:t>is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30" dirty="0">
                <a:latin typeface="Arial"/>
                <a:cs typeface="Arial"/>
              </a:rPr>
              <a:t>provide  clinical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training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experiences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for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students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in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primary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care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settings.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 marR="10160" algn="just">
              <a:lnSpc>
                <a:spcPct val="152700"/>
              </a:lnSpc>
            </a:pPr>
            <a:r>
              <a:rPr sz="1100" b="1" spc="-145" dirty="0">
                <a:latin typeface="Arial"/>
                <a:cs typeface="Arial"/>
              </a:rPr>
              <a:t>PRACTICAL: </a:t>
            </a:r>
            <a:r>
              <a:rPr sz="1100" spc="-90" dirty="0">
                <a:latin typeface="Arial"/>
                <a:cs typeface="Arial"/>
              </a:rPr>
              <a:t>Basic </a:t>
            </a:r>
            <a:r>
              <a:rPr sz="1100" spc="-70" dirty="0">
                <a:latin typeface="Arial"/>
                <a:cs typeface="Arial"/>
              </a:rPr>
              <a:t>science </a:t>
            </a:r>
            <a:r>
              <a:rPr sz="1100" spc="-40" dirty="0">
                <a:latin typeface="Arial"/>
                <a:cs typeface="Arial"/>
              </a:rPr>
              <a:t>practicals </a:t>
            </a:r>
            <a:r>
              <a:rPr sz="1100" spc="-20" dirty="0">
                <a:latin typeface="Arial"/>
                <a:cs typeface="Arial"/>
              </a:rPr>
              <a:t>related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45" dirty="0">
                <a:latin typeface="Arial"/>
                <a:cs typeface="Arial"/>
              </a:rPr>
              <a:t>pharmacology, </a:t>
            </a:r>
            <a:r>
              <a:rPr sz="1100" spc="-30" dirty="0">
                <a:latin typeface="Arial"/>
                <a:cs typeface="Arial"/>
              </a:rPr>
              <a:t>microbiology, pathology, </a:t>
            </a:r>
            <a:r>
              <a:rPr sz="1100" spc="-35" dirty="0">
                <a:latin typeface="Arial"/>
                <a:cs typeface="Arial"/>
              </a:rPr>
              <a:t>forensic </a:t>
            </a:r>
            <a:r>
              <a:rPr sz="1100" spc="-45" dirty="0">
                <a:latin typeface="Arial"/>
                <a:cs typeface="Arial"/>
              </a:rPr>
              <a:t>medicine, 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5" dirty="0">
                <a:latin typeface="Arial"/>
                <a:cs typeface="Arial"/>
              </a:rPr>
              <a:t>community </a:t>
            </a:r>
            <a:r>
              <a:rPr sz="1100" spc="-45" dirty="0">
                <a:latin typeface="Arial"/>
                <a:cs typeface="Arial"/>
              </a:rPr>
              <a:t>medicine </a:t>
            </a:r>
            <a:r>
              <a:rPr sz="1100" spc="-60" dirty="0">
                <a:latin typeface="Arial"/>
                <a:cs typeface="Arial"/>
              </a:rPr>
              <a:t>have </a:t>
            </a:r>
            <a:r>
              <a:rPr sz="1100" spc="-55" dirty="0">
                <a:latin typeface="Arial"/>
                <a:cs typeface="Arial"/>
              </a:rPr>
              <a:t>been </a:t>
            </a:r>
            <a:r>
              <a:rPr sz="1100" spc="-60" dirty="0">
                <a:latin typeface="Arial"/>
                <a:cs typeface="Arial"/>
              </a:rPr>
              <a:t>schedule </a:t>
            </a:r>
            <a:r>
              <a:rPr sz="1100" dirty="0">
                <a:latin typeface="Arial"/>
                <a:cs typeface="Arial"/>
              </a:rPr>
              <a:t>for </a:t>
            </a:r>
            <a:r>
              <a:rPr sz="1100" spc="-25" dirty="0">
                <a:latin typeface="Arial"/>
                <a:cs typeface="Arial"/>
              </a:rPr>
              <a:t>student</a:t>
            </a:r>
            <a:r>
              <a:rPr sz="1100" spc="-19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learning.</a:t>
            </a:r>
            <a:endParaRPr sz="1100">
              <a:latin typeface="Arial"/>
              <a:cs typeface="Arial"/>
            </a:endParaRPr>
          </a:p>
          <a:p>
            <a:pPr marL="12700" marR="5715" algn="just">
              <a:lnSpc>
                <a:spcPct val="153000"/>
              </a:lnSpc>
              <a:spcBef>
                <a:spcPts val="980"/>
              </a:spcBef>
            </a:pPr>
            <a:r>
              <a:rPr sz="1100" b="1" spc="-175" dirty="0">
                <a:latin typeface="Arial"/>
                <a:cs typeface="Arial"/>
              </a:rPr>
              <a:t>SKILLS </a:t>
            </a:r>
            <a:r>
              <a:rPr sz="1100" b="1" spc="-140" dirty="0">
                <a:latin typeface="Arial"/>
                <a:cs typeface="Arial"/>
              </a:rPr>
              <a:t>SESSION: </a:t>
            </a:r>
            <a:r>
              <a:rPr sz="1100" spc="-70" dirty="0">
                <a:latin typeface="Arial"/>
                <a:cs typeface="Arial"/>
              </a:rPr>
              <a:t>Skills </a:t>
            </a:r>
            <a:r>
              <a:rPr sz="1100" spc="-30" dirty="0">
                <a:latin typeface="Arial"/>
                <a:cs typeface="Arial"/>
              </a:rPr>
              <a:t>relevant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45" dirty="0">
                <a:latin typeface="Arial"/>
                <a:cs typeface="Arial"/>
              </a:rPr>
              <a:t>respective </a:t>
            </a:r>
            <a:r>
              <a:rPr sz="1100" spc="-40" dirty="0">
                <a:latin typeface="Arial"/>
                <a:cs typeface="Arial"/>
              </a:rPr>
              <a:t>module </a:t>
            </a:r>
            <a:r>
              <a:rPr sz="1100" spc="-50" dirty="0">
                <a:latin typeface="Arial"/>
                <a:cs typeface="Arial"/>
              </a:rPr>
              <a:t>are observed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40" dirty="0">
                <a:latin typeface="Arial"/>
                <a:cs typeface="Arial"/>
              </a:rPr>
              <a:t>practiced </a:t>
            </a:r>
            <a:r>
              <a:rPr sz="1100" spc="-35" dirty="0">
                <a:latin typeface="Arial"/>
                <a:cs typeface="Arial"/>
              </a:rPr>
              <a:t>where </a:t>
            </a:r>
            <a:r>
              <a:rPr sz="1100" spc="-45" dirty="0">
                <a:latin typeface="Arial"/>
                <a:cs typeface="Arial"/>
              </a:rPr>
              <a:t>applicable </a:t>
            </a:r>
            <a:r>
              <a:rPr sz="1100" spc="-15" dirty="0">
                <a:latin typeface="Arial"/>
                <a:cs typeface="Arial"/>
              </a:rPr>
              <a:t>in  </a:t>
            </a:r>
            <a:r>
              <a:rPr sz="1100" spc="-50" dirty="0">
                <a:latin typeface="Arial"/>
                <a:cs typeface="Arial"/>
              </a:rPr>
              <a:t>skills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laboratory.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52700"/>
              </a:lnSpc>
            </a:pPr>
            <a:r>
              <a:rPr sz="1100" b="1" spc="-155" dirty="0">
                <a:latin typeface="Arial"/>
                <a:cs typeface="Arial"/>
              </a:rPr>
              <a:t>SELF-DIRECTED </a:t>
            </a:r>
            <a:r>
              <a:rPr sz="1100" b="1" spc="-130" dirty="0">
                <a:latin typeface="Arial"/>
                <a:cs typeface="Arial"/>
              </a:rPr>
              <a:t>STUDY: </a:t>
            </a:r>
            <a:r>
              <a:rPr sz="1100" spc="-45" dirty="0">
                <a:latin typeface="Arial"/>
                <a:cs typeface="Arial"/>
              </a:rPr>
              <a:t>Students’ </a:t>
            </a:r>
            <a:r>
              <a:rPr sz="1100" spc="-85" dirty="0">
                <a:latin typeface="Arial"/>
                <a:cs typeface="Arial"/>
              </a:rPr>
              <a:t>assume </a:t>
            </a:r>
            <a:r>
              <a:rPr sz="1100" spc="-35" dirty="0">
                <a:latin typeface="Arial"/>
                <a:cs typeface="Arial"/>
              </a:rPr>
              <a:t>responsibilities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" dirty="0">
                <a:latin typeface="Arial"/>
                <a:cs typeface="Arial"/>
              </a:rPr>
              <a:t>their </a:t>
            </a:r>
            <a:r>
              <a:rPr sz="1100" spc="-25" dirty="0">
                <a:latin typeface="Arial"/>
                <a:cs typeface="Arial"/>
              </a:rPr>
              <a:t>own </a:t>
            </a:r>
            <a:r>
              <a:rPr sz="1100" spc="-40" dirty="0">
                <a:latin typeface="Arial"/>
                <a:cs typeface="Arial"/>
              </a:rPr>
              <a:t>learning </a:t>
            </a:r>
            <a:r>
              <a:rPr sz="1100" spc="-25" dirty="0">
                <a:latin typeface="Arial"/>
                <a:cs typeface="Arial"/>
              </a:rPr>
              <a:t>through </a:t>
            </a:r>
            <a:r>
              <a:rPr sz="1100" spc="-30" dirty="0">
                <a:latin typeface="Arial"/>
                <a:cs typeface="Arial"/>
              </a:rPr>
              <a:t>individual </a:t>
            </a:r>
            <a:r>
              <a:rPr sz="1100" spc="-45" dirty="0">
                <a:latin typeface="Arial"/>
                <a:cs typeface="Arial"/>
              </a:rPr>
              <a:t>study,  </a:t>
            </a:r>
            <a:r>
              <a:rPr sz="1100" spc="-55" dirty="0">
                <a:latin typeface="Arial"/>
                <a:cs typeface="Arial"/>
              </a:rPr>
              <a:t>sharing </a:t>
            </a:r>
            <a:r>
              <a:rPr sz="1100" spc="-110" dirty="0">
                <a:latin typeface="Arial"/>
                <a:cs typeface="Arial"/>
              </a:rPr>
              <a:t>and</a:t>
            </a:r>
            <a:r>
              <a:rPr sz="1100" spc="8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discussing </a:t>
            </a:r>
            <a:r>
              <a:rPr sz="1100" dirty="0">
                <a:latin typeface="Arial"/>
                <a:cs typeface="Arial"/>
              </a:rPr>
              <a:t>with </a:t>
            </a:r>
            <a:r>
              <a:rPr sz="1100" spc="-50" dirty="0">
                <a:latin typeface="Arial"/>
                <a:cs typeface="Arial"/>
              </a:rPr>
              <a:t>peers, </a:t>
            </a:r>
            <a:r>
              <a:rPr sz="1100" spc="-65" dirty="0">
                <a:latin typeface="Arial"/>
                <a:cs typeface="Arial"/>
              </a:rPr>
              <a:t>seeking </a:t>
            </a:r>
            <a:r>
              <a:rPr sz="1100" spc="-15" dirty="0">
                <a:latin typeface="Arial"/>
                <a:cs typeface="Arial"/>
              </a:rPr>
              <a:t>information from </a:t>
            </a:r>
            <a:r>
              <a:rPr sz="1100" spc="-60" dirty="0">
                <a:latin typeface="Arial"/>
                <a:cs typeface="Arial"/>
              </a:rPr>
              <a:t>Learning </a:t>
            </a:r>
            <a:r>
              <a:rPr sz="1100" spc="-80" dirty="0">
                <a:latin typeface="Arial"/>
                <a:cs typeface="Arial"/>
              </a:rPr>
              <a:t>Resource </a:t>
            </a:r>
            <a:r>
              <a:rPr sz="1100" spc="-50" dirty="0">
                <a:latin typeface="Arial"/>
                <a:cs typeface="Arial"/>
              </a:rPr>
              <a:t>Center, teachers </a:t>
            </a:r>
            <a:r>
              <a:rPr sz="1100" spc="-65" dirty="0">
                <a:latin typeface="Arial"/>
                <a:cs typeface="Arial"/>
              </a:rPr>
              <a:t>and  </a:t>
            </a:r>
            <a:r>
              <a:rPr sz="1100" spc="-50" dirty="0">
                <a:latin typeface="Arial"/>
                <a:cs typeface="Arial"/>
              </a:rPr>
              <a:t>resource </a:t>
            </a:r>
            <a:r>
              <a:rPr sz="1100" spc="-60" dirty="0">
                <a:latin typeface="Arial"/>
                <a:cs typeface="Arial"/>
              </a:rPr>
              <a:t>persons </a:t>
            </a:r>
            <a:r>
              <a:rPr sz="1100" spc="-35" dirty="0">
                <a:latin typeface="Arial"/>
                <a:cs typeface="Arial"/>
              </a:rPr>
              <a:t>within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30" dirty="0">
                <a:latin typeface="Arial"/>
                <a:cs typeface="Arial"/>
              </a:rPr>
              <a:t>outside </a:t>
            </a:r>
            <a:r>
              <a:rPr sz="1100" spc="-20" dirty="0">
                <a:latin typeface="Arial"/>
                <a:cs typeface="Arial"/>
              </a:rPr>
              <a:t>the</a:t>
            </a:r>
            <a:r>
              <a:rPr sz="1100" spc="2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college. </a:t>
            </a:r>
            <a:r>
              <a:rPr sz="1100" spc="-55" dirty="0">
                <a:latin typeface="Arial"/>
                <a:cs typeface="Arial"/>
              </a:rPr>
              <a:t>Students </a:t>
            </a:r>
            <a:r>
              <a:rPr sz="1100" spc="-70" dirty="0">
                <a:latin typeface="Arial"/>
                <a:cs typeface="Arial"/>
              </a:rPr>
              <a:t>can </a:t>
            </a:r>
            <a:r>
              <a:rPr sz="1100" spc="-20" dirty="0">
                <a:latin typeface="Arial"/>
                <a:cs typeface="Arial"/>
              </a:rPr>
              <a:t>utilize 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10" dirty="0">
                <a:latin typeface="Arial"/>
                <a:cs typeface="Arial"/>
              </a:rPr>
              <a:t>time </a:t>
            </a:r>
            <a:r>
              <a:rPr sz="1100" spc="-5" dirty="0">
                <a:latin typeface="Arial"/>
                <a:cs typeface="Arial"/>
              </a:rPr>
              <a:t>within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55" dirty="0">
                <a:latin typeface="Arial"/>
                <a:cs typeface="Arial"/>
              </a:rPr>
              <a:t>college  scheduled </a:t>
            </a:r>
            <a:r>
              <a:rPr sz="1100" spc="-45" dirty="0">
                <a:latin typeface="Arial"/>
                <a:cs typeface="Arial"/>
              </a:rPr>
              <a:t>hours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self-study.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0114" y="426211"/>
            <a:ext cx="6547484" cy="624530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1905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150"/>
              </a:spcBef>
            </a:pPr>
            <a:r>
              <a:rPr lang="en-US" sz="1100" b="1" spc="-114" dirty="0" smtClean="0">
                <a:latin typeface="Arial"/>
                <a:cs typeface="Arial"/>
              </a:rPr>
              <a:t>AVICENNA  MEDICAL COLLEGE                       </a:t>
            </a:r>
            <a:r>
              <a:rPr sz="1100" b="1" spc="-190" smtClean="0">
                <a:latin typeface="Arial"/>
                <a:cs typeface="Arial"/>
              </a:rPr>
              <a:t> </a:t>
            </a:r>
            <a:r>
              <a:rPr sz="1650" b="1" i="1" spc="-120" baseline="2525" dirty="0">
                <a:latin typeface="Arial"/>
                <a:cs typeface="Arial"/>
              </a:rPr>
              <a:t>3</a:t>
            </a:r>
            <a:r>
              <a:rPr sz="1050" b="1" i="1" spc="-120" baseline="35714" dirty="0">
                <a:latin typeface="Arial"/>
                <a:cs typeface="Arial"/>
              </a:rPr>
              <a:t>RD </a:t>
            </a:r>
            <a:r>
              <a:rPr sz="1650" b="1" i="1" spc="-254" baseline="2525" dirty="0">
                <a:latin typeface="Arial"/>
                <a:cs typeface="Arial"/>
              </a:rPr>
              <a:t>YEAR </a:t>
            </a:r>
            <a:r>
              <a:rPr sz="1650" b="1" i="1" spc="-172" baseline="2525" dirty="0">
                <a:latin typeface="Arial"/>
                <a:cs typeface="Arial"/>
              </a:rPr>
              <a:t>MBBS</a:t>
            </a:r>
            <a:r>
              <a:rPr sz="1650" b="1" i="1" spc="-172" baseline="2525">
                <a:latin typeface="Arial"/>
                <a:cs typeface="Arial"/>
              </a:rPr>
              <a:t>, </a:t>
            </a:r>
            <a:r>
              <a:rPr sz="1650" b="1" i="1" spc="-232" baseline="2525" smtClean="0">
                <a:latin typeface="Arial"/>
                <a:cs typeface="Arial"/>
              </a:rPr>
              <a:t>RENAL </a:t>
            </a:r>
            <a:r>
              <a:rPr sz="1650" b="1" i="1" spc="-30" baseline="2525" dirty="0">
                <a:latin typeface="Arial"/>
                <a:cs typeface="Arial"/>
              </a:rPr>
              <a:t>&amp; </a:t>
            </a:r>
            <a:r>
              <a:rPr sz="1650" b="1" i="1" spc="-247" baseline="2525" dirty="0">
                <a:latin typeface="Arial"/>
                <a:cs typeface="Arial"/>
              </a:rPr>
              <a:t>EXCRETORY </a:t>
            </a:r>
            <a:r>
              <a:rPr sz="1650" b="1" i="1" spc="-225" baseline="2525" dirty="0">
                <a:latin typeface="Arial"/>
                <a:cs typeface="Arial"/>
              </a:rPr>
              <a:t>SYSTEM </a:t>
            </a:r>
            <a:r>
              <a:rPr sz="1650" b="1" i="1" spc="-15" baseline="2525" dirty="0">
                <a:latin typeface="Arial"/>
                <a:cs typeface="Arial"/>
              </a:rPr>
              <a:t>II</a:t>
            </a:r>
            <a:r>
              <a:rPr sz="1650" b="1" i="1" spc="-112" baseline="2525" dirty="0">
                <a:latin typeface="Arial"/>
                <a:cs typeface="Arial"/>
              </a:rPr>
              <a:t> </a:t>
            </a:r>
            <a:r>
              <a:rPr sz="1650" b="1" i="1" spc="-172" baseline="2525" dirty="0">
                <a:latin typeface="Arial"/>
                <a:cs typeface="Arial"/>
              </a:rPr>
              <a:t>MODULE</a:t>
            </a:r>
            <a:endParaRPr sz="1650" baseline="2525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50">
              <a:latin typeface="Times New Roman"/>
              <a:cs typeface="Times New Roman"/>
            </a:endParaRPr>
          </a:p>
          <a:p>
            <a:pPr marL="1399540">
              <a:lnSpc>
                <a:spcPct val="100000"/>
              </a:lnSpc>
            </a:pPr>
            <a:r>
              <a:rPr sz="1200" b="1" u="heavy" spc="-1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SEMESTER </a:t>
            </a:r>
            <a:r>
              <a:rPr sz="1200" b="1" u="heavy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6 </a:t>
            </a:r>
            <a:r>
              <a:rPr sz="1200" b="1" u="heavy" spc="-1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MODULE </a:t>
            </a:r>
            <a:r>
              <a:rPr sz="1200" b="1" u="heavy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2 </a:t>
            </a:r>
            <a:r>
              <a:rPr sz="1200" b="1" u="heavy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: </a:t>
            </a:r>
            <a:r>
              <a:rPr sz="1200" b="1" u="heavy" spc="-1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RENAL </a:t>
            </a:r>
            <a:r>
              <a:rPr sz="1200" b="1" u="heavy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&amp; </a:t>
            </a:r>
            <a:r>
              <a:rPr sz="1200" b="1" u="heavy" spc="-18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EXCRETORY</a:t>
            </a:r>
            <a:r>
              <a:rPr sz="1200" b="1" u="heavy" spc="-1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SYSTEM-II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7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940104" y="1141221"/>
            <a:ext cx="6331585" cy="34753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sng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INTRODUCTION</a:t>
            </a:r>
            <a:endParaRPr sz="1200">
              <a:latin typeface="Arial"/>
              <a:cs typeface="Arial"/>
            </a:endParaRPr>
          </a:p>
          <a:p>
            <a:pPr marL="12700" marR="52069">
              <a:lnSpc>
                <a:spcPct val="152500"/>
              </a:lnSpc>
              <a:spcBef>
                <a:spcPts val="560"/>
              </a:spcBef>
            </a:pPr>
            <a:r>
              <a:rPr sz="1100" spc="-25" dirty="0">
                <a:latin typeface="Arial"/>
                <a:cs typeface="Arial"/>
              </a:rPr>
              <a:t>Worldwide, </a:t>
            </a:r>
            <a:r>
              <a:rPr sz="1100" spc="-60" dirty="0">
                <a:latin typeface="Arial"/>
                <a:cs typeface="Arial"/>
              </a:rPr>
              <a:t>an </a:t>
            </a:r>
            <a:r>
              <a:rPr sz="1100" spc="-35" dirty="0">
                <a:latin typeface="Arial"/>
                <a:cs typeface="Arial"/>
              </a:rPr>
              <a:t>estimated </a:t>
            </a:r>
            <a:r>
              <a:rPr sz="1100" spc="-60" dirty="0">
                <a:latin typeface="Arial"/>
                <a:cs typeface="Arial"/>
              </a:rPr>
              <a:t>200 </a:t>
            </a:r>
            <a:r>
              <a:rPr sz="1100" spc="-15" dirty="0">
                <a:latin typeface="Arial"/>
                <a:cs typeface="Arial"/>
              </a:rPr>
              <a:t>million </a:t>
            </a:r>
            <a:r>
              <a:rPr sz="1100" spc="-40" dirty="0">
                <a:latin typeface="Arial"/>
                <a:cs typeface="Arial"/>
              </a:rPr>
              <a:t>people </a:t>
            </a:r>
            <a:r>
              <a:rPr sz="1100" spc="-65" dirty="0">
                <a:latin typeface="Arial"/>
                <a:cs typeface="Arial"/>
              </a:rPr>
              <a:t>have </a:t>
            </a:r>
            <a:r>
              <a:rPr sz="1100" spc="-40" dirty="0">
                <a:latin typeface="Arial"/>
                <a:cs typeface="Arial"/>
              </a:rPr>
              <a:t>chronic kidney </a:t>
            </a:r>
            <a:r>
              <a:rPr sz="1100" spc="-75" dirty="0">
                <a:latin typeface="Arial"/>
                <a:cs typeface="Arial"/>
              </a:rPr>
              <a:t>disease </a:t>
            </a:r>
            <a:r>
              <a:rPr sz="1100" spc="-114" dirty="0">
                <a:latin typeface="Arial"/>
                <a:cs typeface="Arial"/>
              </a:rPr>
              <a:t>(CKD) </a:t>
            </a:r>
            <a:r>
              <a:rPr sz="1100" spc="5" dirty="0">
                <a:latin typeface="Arial"/>
                <a:cs typeface="Arial"/>
              </a:rPr>
              <a:t>with </a:t>
            </a:r>
            <a:r>
              <a:rPr sz="1100" spc="-40" dirty="0">
                <a:latin typeface="Arial"/>
                <a:cs typeface="Arial"/>
              </a:rPr>
              <a:t>people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10" dirty="0">
                <a:latin typeface="Arial"/>
                <a:cs typeface="Arial"/>
              </a:rPr>
              <a:t>the low-to-  </a:t>
            </a:r>
            <a:r>
              <a:rPr sz="1100" spc="-30" dirty="0">
                <a:latin typeface="Arial"/>
                <a:cs typeface="Arial"/>
              </a:rPr>
              <a:t>middle </a:t>
            </a:r>
            <a:r>
              <a:rPr sz="1100" spc="-45" dirty="0">
                <a:latin typeface="Arial"/>
                <a:cs typeface="Arial"/>
              </a:rPr>
              <a:t>income </a:t>
            </a:r>
            <a:r>
              <a:rPr sz="1100" spc="-35" dirty="0">
                <a:latin typeface="Arial"/>
                <a:cs typeface="Arial"/>
              </a:rPr>
              <a:t>countries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75" dirty="0">
                <a:latin typeface="Arial"/>
                <a:cs typeface="Arial"/>
              </a:rPr>
              <a:t>Asia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80" dirty="0">
                <a:latin typeface="Arial"/>
                <a:cs typeface="Arial"/>
              </a:rPr>
              <a:t>Sub-Saharan </a:t>
            </a:r>
            <a:r>
              <a:rPr sz="1100" spc="-40" dirty="0">
                <a:latin typeface="Arial"/>
                <a:cs typeface="Arial"/>
              </a:rPr>
              <a:t>Africa </a:t>
            </a:r>
            <a:r>
              <a:rPr sz="1100" spc="-65" dirty="0">
                <a:latin typeface="Arial"/>
                <a:cs typeface="Arial"/>
              </a:rPr>
              <a:t>have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45" dirty="0">
                <a:latin typeface="Arial"/>
                <a:cs typeface="Arial"/>
              </a:rPr>
              <a:t>highest </a:t>
            </a:r>
            <a:r>
              <a:rPr sz="1100" spc="-40" dirty="0">
                <a:latin typeface="Arial"/>
                <a:cs typeface="Arial"/>
              </a:rPr>
              <a:t>rates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65" dirty="0">
                <a:latin typeface="Arial"/>
                <a:cs typeface="Arial"/>
              </a:rPr>
              <a:t>CKD </a:t>
            </a:r>
            <a:r>
              <a:rPr sz="1050" spc="-15" baseline="31746" dirty="0">
                <a:latin typeface="Arial"/>
                <a:cs typeface="Arial"/>
              </a:rPr>
              <a:t>[1]</a:t>
            </a:r>
            <a:r>
              <a:rPr sz="1100" spc="-10" dirty="0">
                <a:latin typeface="Arial"/>
                <a:cs typeface="Arial"/>
              </a:rPr>
              <a:t>. </a:t>
            </a:r>
            <a:r>
              <a:rPr sz="1100" spc="-30" dirty="0">
                <a:latin typeface="Arial"/>
                <a:cs typeface="Arial"/>
              </a:rPr>
              <a:t>In </a:t>
            </a:r>
            <a:r>
              <a:rPr sz="1100" spc="-65" dirty="0">
                <a:latin typeface="Arial"/>
                <a:cs typeface="Arial"/>
              </a:rPr>
              <a:t>Pakistan </a:t>
            </a:r>
            <a:r>
              <a:rPr sz="1100" spc="-50" dirty="0">
                <a:latin typeface="Arial"/>
                <a:cs typeface="Arial"/>
              </a:rPr>
              <a:t>common  </a:t>
            </a:r>
            <a:r>
              <a:rPr sz="1100" spc="-90" dirty="0">
                <a:latin typeface="Arial"/>
                <a:cs typeface="Arial"/>
              </a:rPr>
              <a:t>causes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70" dirty="0">
                <a:latin typeface="Arial"/>
                <a:cs typeface="Arial"/>
              </a:rPr>
              <a:t>CKD </a:t>
            </a:r>
            <a:r>
              <a:rPr sz="1100" spc="-15" dirty="0">
                <a:latin typeface="Arial"/>
                <a:cs typeface="Arial"/>
              </a:rPr>
              <a:t>identified in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30" dirty="0">
                <a:latin typeface="Arial"/>
                <a:cs typeface="Arial"/>
              </a:rPr>
              <a:t>patients </a:t>
            </a:r>
            <a:r>
              <a:rPr sz="1100" spc="-35" dirty="0">
                <a:latin typeface="Arial"/>
                <a:cs typeface="Arial"/>
              </a:rPr>
              <a:t>included </a:t>
            </a:r>
            <a:r>
              <a:rPr sz="1100" spc="-30" dirty="0">
                <a:latin typeface="Arial"/>
                <a:cs typeface="Arial"/>
              </a:rPr>
              <a:t>diabetic </a:t>
            </a:r>
            <a:r>
              <a:rPr sz="1100" spc="-35" dirty="0">
                <a:latin typeface="Arial"/>
                <a:cs typeface="Arial"/>
              </a:rPr>
              <a:t>nephropathy </a:t>
            </a:r>
            <a:r>
              <a:rPr sz="1100" spc="-50" dirty="0">
                <a:latin typeface="Arial"/>
                <a:cs typeface="Arial"/>
              </a:rPr>
              <a:t>(140, </a:t>
            </a:r>
            <a:r>
              <a:rPr sz="1100" spc="-75" dirty="0">
                <a:latin typeface="Arial"/>
                <a:cs typeface="Arial"/>
              </a:rPr>
              <a:t>28%), </a:t>
            </a:r>
            <a:r>
              <a:rPr sz="1100" spc="-30" dirty="0">
                <a:latin typeface="Arial"/>
                <a:cs typeface="Arial"/>
              </a:rPr>
              <a:t>glomerulonephritis </a:t>
            </a:r>
            <a:r>
              <a:rPr sz="1100" spc="-50" dirty="0">
                <a:latin typeface="Arial"/>
                <a:cs typeface="Arial"/>
              </a:rPr>
              <a:t>(110,  </a:t>
            </a:r>
            <a:r>
              <a:rPr sz="1100" spc="-75" dirty="0">
                <a:latin typeface="Arial"/>
                <a:cs typeface="Arial"/>
              </a:rPr>
              <a:t>22%), </a:t>
            </a:r>
            <a:r>
              <a:rPr sz="1100" spc="-35" dirty="0">
                <a:latin typeface="Arial"/>
                <a:cs typeface="Arial"/>
              </a:rPr>
              <a:t>hypertension </a:t>
            </a:r>
            <a:r>
              <a:rPr sz="1100" spc="-50" dirty="0">
                <a:latin typeface="Arial"/>
                <a:cs typeface="Arial"/>
              </a:rPr>
              <a:t>(73, </a:t>
            </a:r>
            <a:r>
              <a:rPr sz="1100" spc="-70" dirty="0">
                <a:latin typeface="Arial"/>
                <a:cs typeface="Arial"/>
              </a:rPr>
              <a:t>14.6%), </a:t>
            </a:r>
            <a:r>
              <a:rPr sz="1100" spc="-10" dirty="0">
                <a:latin typeface="Arial"/>
                <a:cs typeface="Arial"/>
              </a:rPr>
              <a:t>tubulo-interstitial </a:t>
            </a:r>
            <a:r>
              <a:rPr sz="1100" spc="-70" dirty="0">
                <a:latin typeface="Arial"/>
                <a:cs typeface="Arial"/>
              </a:rPr>
              <a:t>disease </a:t>
            </a:r>
            <a:r>
              <a:rPr sz="1100" spc="-50" dirty="0">
                <a:latin typeface="Arial"/>
                <a:cs typeface="Arial"/>
              </a:rPr>
              <a:t>(67, </a:t>
            </a:r>
            <a:r>
              <a:rPr sz="1100" spc="-75" dirty="0">
                <a:latin typeface="Arial"/>
                <a:cs typeface="Arial"/>
              </a:rPr>
              <a:t>13.4%)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35" dirty="0">
                <a:latin typeface="Arial"/>
                <a:cs typeface="Arial"/>
              </a:rPr>
              <a:t>renal </a:t>
            </a:r>
            <a:r>
              <a:rPr sz="1100" spc="-40" dirty="0">
                <a:latin typeface="Arial"/>
                <a:cs typeface="Arial"/>
              </a:rPr>
              <a:t>stone </a:t>
            </a:r>
            <a:r>
              <a:rPr sz="1100" spc="-75" dirty="0">
                <a:latin typeface="Arial"/>
                <a:cs typeface="Arial"/>
              </a:rPr>
              <a:t>disease </a:t>
            </a:r>
            <a:r>
              <a:rPr sz="1100" spc="-50" dirty="0">
                <a:latin typeface="Arial"/>
                <a:cs typeface="Arial"/>
              </a:rPr>
              <a:t>(40, </a:t>
            </a:r>
            <a:r>
              <a:rPr sz="1100" spc="-80" dirty="0">
                <a:latin typeface="Arial"/>
                <a:cs typeface="Arial"/>
              </a:rPr>
              <a:t>8%). The  cause </a:t>
            </a:r>
            <a:r>
              <a:rPr sz="1100" spc="-75" dirty="0">
                <a:latin typeface="Arial"/>
                <a:cs typeface="Arial"/>
              </a:rPr>
              <a:t>was </a:t>
            </a:r>
            <a:r>
              <a:rPr sz="1100" spc="-35" dirty="0">
                <a:latin typeface="Arial"/>
                <a:cs typeface="Arial"/>
              </a:rPr>
              <a:t>unknown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35" dirty="0">
                <a:latin typeface="Arial"/>
                <a:cs typeface="Arial"/>
              </a:rPr>
              <a:t>significant </a:t>
            </a:r>
            <a:r>
              <a:rPr sz="1100" spc="-50" dirty="0">
                <a:latin typeface="Arial"/>
                <a:cs typeface="Arial"/>
              </a:rPr>
              <a:t>percentage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30" dirty="0">
                <a:latin typeface="Arial"/>
                <a:cs typeface="Arial"/>
              </a:rPr>
              <a:t>patients </a:t>
            </a:r>
            <a:r>
              <a:rPr sz="1100" spc="-50" dirty="0">
                <a:latin typeface="Arial"/>
                <a:cs typeface="Arial"/>
              </a:rPr>
              <a:t>(53, </a:t>
            </a:r>
            <a:r>
              <a:rPr sz="1100" spc="-70" dirty="0">
                <a:latin typeface="Arial"/>
                <a:cs typeface="Arial"/>
              </a:rPr>
              <a:t>10.6%). </a:t>
            </a:r>
            <a:r>
              <a:rPr sz="1100" spc="-35" dirty="0">
                <a:latin typeface="Arial"/>
                <a:cs typeface="Arial"/>
              </a:rPr>
              <a:t>Other </a:t>
            </a:r>
            <a:r>
              <a:rPr sz="1100" spc="-90" dirty="0">
                <a:latin typeface="Arial"/>
                <a:cs typeface="Arial"/>
              </a:rPr>
              <a:t>causes </a:t>
            </a:r>
            <a:r>
              <a:rPr sz="1100" spc="-35" dirty="0">
                <a:latin typeface="Arial"/>
                <a:cs typeface="Arial"/>
              </a:rPr>
              <a:t>including </a:t>
            </a:r>
            <a:r>
              <a:rPr sz="1100" spc="-30" dirty="0">
                <a:latin typeface="Arial"/>
                <a:cs typeface="Arial"/>
              </a:rPr>
              <a:t>post-partum  </a:t>
            </a:r>
            <a:r>
              <a:rPr sz="1100" spc="-35" dirty="0">
                <a:latin typeface="Arial"/>
                <a:cs typeface="Arial"/>
              </a:rPr>
              <a:t>renal </a:t>
            </a:r>
            <a:r>
              <a:rPr sz="1100" spc="-25" dirty="0">
                <a:latin typeface="Arial"/>
                <a:cs typeface="Arial"/>
              </a:rPr>
              <a:t>failure, </a:t>
            </a:r>
            <a:r>
              <a:rPr sz="1100" spc="-30" dirty="0">
                <a:latin typeface="Arial"/>
                <a:cs typeface="Arial"/>
              </a:rPr>
              <a:t>which </a:t>
            </a:r>
            <a:r>
              <a:rPr sz="1100" spc="-25" dirty="0">
                <a:latin typeface="Arial"/>
                <a:cs typeface="Arial"/>
              </a:rPr>
              <a:t>constituted </a:t>
            </a:r>
            <a:r>
              <a:rPr sz="1100" spc="-130" dirty="0">
                <a:latin typeface="Arial"/>
                <a:cs typeface="Arial"/>
              </a:rPr>
              <a:t>2%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100" dirty="0">
                <a:latin typeface="Arial"/>
                <a:cs typeface="Arial"/>
              </a:rPr>
              <a:t>cases</a:t>
            </a:r>
            <a:r>
              <a:rPr sz="1100" spc="-229" dirty="0">
                <a:latin typeface="Arial"/>
                <a:cs typeface="Arial"/>
              </a:rPr>
              <a:t> </a:t>
            </a:r>
            <a:r>
              <a:rPr sz="1050" spc="-15" baseline="31746" dirty="0">
                <a:latin typeface="Arial"/>
                <a:cs typeface="Arial"/>
              </a:rPr>
              <a:t>[2]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ct val="152500"/>
              </a:lnSpc>
              <a:spcBef>
                <a:spcPts val="1000"/>
              </a:spcBef>
            </a:pPr>
            <a:r>
              <a:rPr sz="1100" spc="-75" dirty="0">
                <a:latin typeface="Arial"/>
                <a:cs typeface="Arial"/>
              </a:rPr>
              <a:t>This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aims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to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equip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medical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undergraduates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with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essential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knowledge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and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skills </a:t>
            </a:r>
            <a:r>
              <a:rPr sz="1100" spc="-25" dirty="0">
                <a:latin typeface="Arial"/>
                <a:cs typeface="Arial"/>
              </a:rPr>
              <a:t>required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for</a:t>
            </a:r>
            <a:r>
              <a:rPr sz="1100" spc="-50" dirty="0">
                <a:latin typeface="Arial"/>
                <a:cs typeface="Arial"/>
              </a:rPr>
              <a:t> dealing  </a:t>
            </a:r>
            <a:r>
              <a:rPr sz="1100" spc="5" dirty="0">
                <a:latin typeface="Arial"/>
                <a:cs typeface="Arial"/>
              </a:rPr>
              <a:t>with </a:t>
            </a:r>
            <a:r>
              <a:rPr sz="1100" spc="-30" dirty="0">
                <a:latin typeface="Arial"/>
                <a:cs typeface="Arial"/>
              </a:rPr>
              <a:t>prevalent </a:t>
            </a:r>
            <a:r>
              <a:rPr sz="1100" spc="-35" dirty="0">
                <a:latin typeface="Arial"/>
                <a:cs typeface="Arial"/>
              </a:rPr>
              <a:t>renal </a:t>
            </a:r>
            <a:r>
              <a:rPr sz="1100" spc="-45" dirty="0">
                <a:latin typeface="Arial"/>
                <a:cs typeface="Arial"/>
              </a:rPr>
              <a:t>disorders </a:t>
            </a:r>
            <a:r>
              <a:rPr sz="1100" spc="-15" dirty="0">
                <a:latin typeface="Arial"/>
                <a:cs typeface="Arial"/>
              </a:rPr>
              <a:t>in the </a:t>
            </a:r>
            <a:r>
              <a:rPr sz="1100" spc="-40" dirty="0">
                <a:latin typeface="Arial"/>
                <a:cs typeface="Arial"/>
              </a:rPr>
              <a:t>local </a:t>
            </a:r>
            <a:r>
              <a:rPr sz="1100" spc="-30" dirty="0">
                <a:latin typeface="Arial"/>
                <a:cs typeface="Arial"/>
              </a:rPr>
              <a:t>context. </a:t>
            </a:r>
            <a:r>
              <a:rPr sz="1100" spc="-75" dirty="0">
                <a:latin typeface="Arial"/>
                <a:cs typeface="Arial"/>
              </a:rPr>
              <a:t>This </a:t>
            </a:r>
            <a:r>
              <a:rPr sz="1100" spc="-55" dirty="0">
                <a:latin typeface="Arial"/>
                <a:cs typeface="Arial"/>
              </a:rPr>
              <a:t>is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65" dirty="0">
                <a:latin typeface="Arial"/>
                <a:cs typeface="Arial"/>
              </a:rPr>
              <a:t>second </a:t>
            </a:r>
            <a:r>
              <a:rPr sz="1100" spc="-35" dirty="0">
                <a:latin typeface="Arial"/>
                <a:cs typeface="Arial"/>
              </a:rPr>
              <a:t>module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35" dirty="0">
                <a:latin typeface="Arial"/>
                <a:cs typeface="Arial"/>
              </a:rPr>
              <a:t>renal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35" dirty="0">
                <a:latin typeface="Arial"/>
                <a:cs typeface="Arial"/>
              </a:rPr>
              <a:t>excretory </a:t>
            </a:r>
            <a:r>
              <a:rPr sz="1100" spc="-60" dirty="0">
                <a:latin typeface="Arial"/>
                <a:cs typeface="Arial"/>
              </a:rPr>
              <a:t>system </a:t>
            </a:r>
            <a:r>
              <a:rPr sz="1100" spc="-20" dirty="0">
                <a:latin typeface="Arial"/>
                <a:cs typeface="Arial"/>
              </a:rPr>
              <a:t>in  </a:t>
            </a:r>
            <a:r>
              <a:rPr sz="1100" spc="-120" dirty="0">
                <a:latin typeface="Arial"/>
                <a:cs typeface="Arial"/>
              </a:rPr>
              <a:t>MBBS </a:t>
            </a:r>
            <a:r>
              <a:rPr sz="1100" spc="-50" dirty="0">
                <a:latin typeface="Arial"/>
                <a:cs typeface="Arial"/>
              </a:rPr>
              <a:t>course. </a:t>
            </a: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75" dirty="0">
                <a:latin typeface="Arial"/>
                <a:cs typeface="Arial"/>
              </a:rPr>
              <a:t>basics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35" dirty="0">
                <a:latin typeface="Arial"/>
                <a:cs typeface="Arial"/>
              </a:rPr>
              <a:t>renal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5" dirty="0">
                <a:latin typeface="Arial"/>
                <a:cs typeface="Arial"/>
              </a:rPr>
              <a:t>excretory </a:t>
            </a:r>
            <a:r>
              <a:rPr sz="1100" spc="-60" dirty="0">
                <a:latin typeface="Arial"/>
                <a:cs typeface="Arial"/>
              </a:rPr>
              <a:t>system </a:t>
            </a:r>
            <a:r>
              <a:rPr sz="1100" spc="-35" dirty="0">
                <a:latin typeface="Arial"/>
                <a:cs typeface="Arial"/>
              </a:rPr>
              <a:t>including </a:t>
            </a:r>
            <a:r>
              <a:rPr sz="1100" spc="-40" dirty="0">
                <a:latin typeface="Arial"/>
                <a:cs typeface="Arial"/>
              </a:rPr>
              <a:t>anatomy, </a:t>
            </a:r>
            <a:r>
              <a:rPr sz="1100" spc="-50" dirty="0">
                <a:latin typeface="Arial"/>
                <a:cs typeface="Arial"/>
              </a:rPr>
              <a:t>physiology, </a:t>
            </a:r>
            <a:r>
              <a:rPr sz="1100" spc="-35" dirty="0">
                <a:latin typeface="Arial"/>
                <a:cs typeface="Arial"/>
              </a:rPr>
              <a:t>biochemistry, </a:t>
            </a:r>
            <a:r>
              <a:rPr sz="1100" spc="-40" dirty="0">
                <a:latin typeface="Arial"/>
                <a:cs typeface="Arial"/>
              </a:rPr>
              <a:t>pathology 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15" dirty="0">
                <a:latin typeface="Arial"/>
                <a:cs typeface="Arial"/>
              </a:rPr>
              <a:t>introduction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35" dirty="0">
                <a:latin typeface="Arial"/>
                <a:cs typeface="Arial"/>
              </a:rPr>
              <a:t>clinical presentations </a:t>
            </a:r>
            <a:r>
              <a:rPr sz="1100" spc="-65" dirty="0">
                <a:latin typeface="Arial"/>
                <a:cs typeface="Arial"/>
              </a:rPr>
              <a:t>have </a:t>
            </a:r>
            <a:r>
              <a:rPr sz="1100" spc="-55" dirty="0">
                <a:latin typeface="Arial"/>
                <a:cs typeface="Arial"/>
              </a:rPr>
              <a:t>been </a:t>
            </a:r>
            <a:r>
              <a:rPr sz="1100" spc="-65" dirty="0">
                <a:latin typeface="Arial"/>
                <a:cs typeface="Arial"/>
              </a:rPr>
              <a:t>addressed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first </a:t>
            </a:r>
            <a:r>
              <a:rPr sz="1100" spc="-35" dirty="0">
                <a:latin typeface="Arial"/>
                <a:cs typeface="Arial"/>
              </a:rPr>
              <a:t>module. </a:t>
            </a: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module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focus </a:t>
            </a:r>
            <a:r>
              <a:rPr sz="1100" spc="-30" dirty="0">
                <a:latin typeface="Arial"/>
                <a:cs typeface="Arial"/>
              </a:rPr>
              <a:t>on  </a:t>
            </a:r>
            <a:r>
              <a:rPr sz="1100" spc="-45" dirty="0">
                <a:latin typeface="Arial"/>
                <a:cs typeface="Arial"/>
              </a:rPr>
              <a:t>common </a:t>
            </a:r>
            <a:r>
              <a:rPr sz="1100" spc="-80" dirty="0">
                <a:latin typeface="Arial"/>
                <a:cs typeface="Arial"/>
              </a:rPr>
              <a:t>diseases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40" dirty="0">
                <a:latin typeface="Arial"/>
                <a:cs typeface="Arial"/>
              </a:rPr>
              <a:t>renal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5" dirty="0">
                <a:latin typeface="Arial"/>
                <a:cs typeface="Arial"/>
              </a:rPr>
              <a:t>excretory </a:t>
            </a:r>
            <a:r>
              <a:rPr sz="1100" spc="-60" dirty="0">
                <a:latin typeface="Arial"/>
                <a:cs typeface="Arial"/>
              </a:rPr>
              <a:t>system, </a:t>
            </a:r>
            <a:r>
              <a:rPr sz="1100" spc="-35" dirty="0">
                <a:latin typeface="Arial"/>
                <a:cs typeface="Arial"/>
              </a:rPr>
              <a:t>including </a:t>
            </a:r>
            <a:r>
              <a:rPr sz="1100" spc="-30" dirty="0">
                <a:latin typeface="Arial"/>
                <a:cs typeface="Arial"/>
              </a:rPr>
              <a:t>infections, obstructive, </a:t>
            </a:r>
            <a:r>
              <a:rPr sz="1100" spc="-50" dirty="0">
                <a:latin typeface="Arial"/>
                <a:cs typeface="Arial"/>
              </a:rPr>
              <a:t>genetics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45" dirty="0">
                <a:latin typeface="Arial"/>
                <a:cs typeface="Arial"/>
              </a:rPr>
              <a:t>acquired  </a:t>
            </a:r>
            <a:r>
              <a:rPr sz="1100" spc="-40" dirty="0">
                <a:latin typeface="Arial"/>
                <a:cs typeface="Arial"/>
              </a:rPr>
              <a:t>disorders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60" dirty="0">
                <a:latin typeface="Arial"/>
                <a:cs typeface="Arial"/>
              </a:rPr>
              <a:t>cancerous </a:t>
            </a:r>
            <a:r>
              <a:rPr sz="1100" spc="-55" dirty="0">
                <a:latin typeface="Arial"/>
                <a:cs typeface="Arial"/>
              </a:rPr>
              <a:t>and non-cancerous </a:t>
            </a:r>
            <a:r>
              <a:rPr sz="1100" spc="-35" dirty="0">
                <a:latin typeface="Arial"/>
                <a:cs typeface="Arial"/>
              </a:rPr>
              <a:t>renal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35" dirty="0">
                <a:latin typeface="Arial"/>
                <a:cs typeface="Arial"/>
              </a:rPr>
              <a:t>excretory</a:t>
            </a:r>
            <a:r>
              <a:rPr sz="1100" spc="-14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diseases.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40104" y="5575172"/>
            <a:ext cx="6076950" cy="916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5" dirty="0">
                <a:latin typeface="Arial"/>
                <a:cs typeface="Arial"/>
              </a:rPr>
              <a:t>References: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52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900" spc="-30" dirty="0">
                <a:latin typeface="Arial"/>
                <a:cs typeface="Arial"/>
              </a:rPr>
              <a:t>Akinlolu </a:t>
            </a:r>
            <a:r>
              <a:rPr sz="900" spc="-40" dirty="0">
                <a:latin typeface="Arial"/>
                <a:cs typeface="Arial"/>
              </a:rPr>
              <a:t>Ojo (2014) </a:t>
            </a:r>
            <a:r>
              <a:rPr sz="900" spc="-50" dirty="0">
                <a:latin typeface="Arial"/>
                <a:cs typeface="Arial"/>
              </a:rPr>
              <a:t>Addressing </a:t>
            </a:r>
            <a:r>
              <a:rPr sz="900" spc="-10" dirty="0">
                <a:latin typeface="Arial"/>
                <a:cs typeface="Arial"/>
              </a:rPr>
              <a:t>the </a:t>
            </a:r>
            <a:r>
              <a:rPr sz="900" spc="-35" dirty="0">
                <a:latin typeface="Arial"/>
                <a:cs typeface="Arial"/>
              </a:rPr>
              <a:t>global </a:t>
            </a:r>
            <a:r>
              <a:rPr sz="900" spc="-30" dirty="0">
                <a:latin typeface="Arial"/>
                <a:cs typeface="Arial"/>
              </a:rPr>
              <a:t>burden </a:t>
            </a:r>
            <a:r>
              <a:rPr sz="900" dirty="0">
                <a:latin typeface="Arial"/>
                <a:cs typeface="Arial"/>
              </a:rPr>
              <a:t>of </a:t>
            </a:r>
            <a:r>
              <a:rPr sz="900" spc="-30" dirty="0">
                <a:latin typeface="Arial"/>
                <a:cs typeface="Arial"/>
              </a:rPr>
              <a:t>chronic </a:t>
            </a:r>
            <a:r>
              <a:rPr sz="900" spc="-35" dirty="0">
                <a:latin typeface="Arial"/>
                <a:cs typeface="Arial"/>
              </a:rPr>
              <a:t>kidney </a:t>
            </a:r>
            <a:r>
              <a:rPr sz="900" spc="-60" dirty="0">
                <a:latin typeface="Arial"/>
                <a:cs typeface="Arial"/>
              </a:rPr>
              <a:t>disease </a:t>
            </a:r>
            <a:r>
              <a:rPr sz="900" spc="-20" dirty="0">
                <a:latin typeface="Arial"/>
                <a:cs typeface="Arial"/>
              </a:rPr>
              <a:t>through</a:t>
            </a:r>
            <a:r>
              <a:rPr sz="900" spc="-185" dirty="0">
                <a:latin typeface="Arial"/>
                <a:cs typeface="Arial"/>
              </a:rPr>
              <a:t> </a:t>
            </a:r>
            <a:r>
              <a:rPr sz="900" spc="-30" dirty="0">
                <a:latin typeface="Arial"/>
                <a:cs typeface="Arial"/>
              </a:rPr>
              <a:t>clinical </a:t>
            </a:r>
            <a:r>
              <a:rPr sz="900" spc="-45" dirty="0">
                <a:latin typeface="Arial"/>
                <a:cs typeface="Arial"/>
              </a:rPr>
              <a:t>and </a:t>
            </a:r>
            <a:r>
              <a:rPr sz="900" spc="-25" dirty="0">
                <a:latin typeface="Arial"/>
                <a:cs typeface="Arial"/>
              </a:rPr>
              <a:t>translational </a:t>
            </a:r>
            <a:r>
              <a:rPr sz="900" spc="-45" dirty="0">
                <a:latin typeface="Arial"/>
                <a:cs typeface="Arial"/>
              </a:rPr>
              <a:t>research.</a:t>
            </a:r>
            <a:endParaRPr sz="90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25"/>
              </a:spcBef>
            </a:pPr>
            <a:r>
              <a:rPr sz="900" i="1" spc="-50" dirty="0">
                <a:latin typeface="Arial"/>
                <a:cs typeface="Arial"/>
              </a:rPr>
              <a:t>Transactions </a:t>
            </a:r>
            <a:r>
              <a:rPr sz="900" i="1" spc="-15" dirty="0">
                <a:latin typeface="Arial"/>
                <a:cs typeface="Arial"/>
              </a:rPr>
              <a:t>of </a:t>
            </a:r>
            <a:r>
              <a:rPr sz="900" i="1" spc="-20" dirty="0">
                <a:latin typeface="Arial"/>
                <a:cs typeface="Arial"/>
              </a:rPr>
              <a:t>the </a:t>
            </a:r>
            <a:r>
              <a:rPr sz="900" i="1" spc="-40" dirty="0">
                <a:latin typeface="Arial"/>
                <a:cs typeface="Arial"/>
              </a:rPr>
              <a:t>american </a:t>
            </a:r>
            <a:r>
              <a:rPr sz="900" i="1" spc="-30" dirty="0">
                <a:latin typeface="Arial"/>
                <a:cs typeface="Arial"/>
              </a:rPr>
              <a:t>clinical </a:t>
            </a:r>
            <a:r>
              <a:rPr sz="900" i="1" spc="-40" dirty="0">
                <a:latin typeface="Arial"/>
                <a:cs typeface="Arial"/>
              </a:rPr>
              <a:t>and </a:t>
            </a:r>
            <a:r>
              <a:rPr sz="900" i="1" spc="-25" dirty="0">
                <a:latin typeface="Arial"/>
                <a:cs typeface="Arial"/>
              </a:rPr>
              <a:t>climatological </a:t>
            </a:r>
            <a:r>
              <a:rPr sz="900" i="1" spc="-40" dirty="0">
                <a:latin typeface="Arial"/>
                <a:cs typeface="Arial"/>
              </a:rPr>
              <a:t>association, </a:t>
            </a:r>
            <a:r>
              <a:rPr sz="900" i="1" spc="-35" dirty="0">
                <a:latin typeface="Arial"/>
                <a:cs typeface="Arial"/>
              </a:rPr>
              <a:t>vol. </a:t>
            </a:r>
            <a:r>
              <a:rPr sz="900" i="1" spc="-40" dirty="0">
                <a:latin typeface="Arial"/>
                <a:cs typeface="Arial"/>
              </a:rPr>
              <a:t>125,</a:t>
            </a:r>
            <a:r>
              <a:rPr sz="900" i="1" spc="-175" dirty="0">
                <a:latin typeface="Arial"/>
                <a:cs typeface="Arial"/>
              </a:rPr>
              <a:t> </a:t>
            </a:r>
            <a:r>
              <a:rPr sz="900" i="1" spc="-45" dirty="0">
                <a:latin typeface="Arial"/>
                <a:cs typeface="Arial"/>
              </a:rPr>
              <a:t>2014</a:t>
            </a:r>
            <a:endParaRPr sz="900">
              <a:latin typeface="Arial"/>
              <a:cs typeface="Arial"/>
            </a:endParaRPr>
          </a:p>
          <a:p>
            <a:pPr marL="469265" marR="5080" indent="-227965">
              <a:lnSpc>
                <a:spcPts val="1100"/>
              </a:lnSpc>
              <a:spcBef>
                <a:spcPts val="30"/>
              </a:spcBef>
              <a:buSzPct val="128571"/>
              <a:buAutoNum type="arabicPeriod" startAt="2"/>
              <a:tabLst>
                <a:tab pos="469265" algn="l"/>
                <a:tab pos="469900" algn="l"/>
              </a:tabLst>
            </a:pPr>
            <a:r>
              <a:rPr sz="700" spc="-5" dirty="0">
                <a:latin typeface="Arial"/>
                <a:cs typeface="Arial"/>
                <a:hlinkClick r:id="rId2"/>
              </a:rPr>
              <a:t>Kifayat Ullah</a:t>
            </a:r>
            <a:r>
              <a:rPr sz="700" b="1" spc="-5" dirty="0">
                <a:latin typeface="Arial"/>
                <a:cs typeface="Arial"/>
                <a:hlinkClick r:id="rId2"/>
              </a:rPr>
              <a:t>, </a:t>
            </a:r>
            <a:r>
              <a:rPr sz="700" spc="-5" dirty="0">
                <a:latin typeface="Arial"/>
                <a:cs typeface="Arial"/>
                <a:hlinkClick r:id="rId3"/>
              </a:rPr>
              <a:t>Ghias Butt</a:t>
            </a:r>
            <a:r>
              <a:rPr sz="700" b="1" spc="-5" dirty="0">
                <a:latin typeface="Arial"/>
                <a:cs typeface="Arial"/>
                <a:hlinkClick r:id="rId3"/>
              </a:rPr>
              <a:t>, </a:t>
            </a:r>
            <a:r>
              <a:rPr sz="700" spc="-5" dirty="0">
                <a:latin typeface="Arial"/>
                <a:cs typeface="Arial"/>
                <a:hlinkClick r:id="rId4"/>
              </a:rPr>
              <a:t>Imtiaz Masroor</a:t>
            </a:r>
            <a:r>
              <a:rPr sz="700" b="1" spc="-5" dirty="0">
                <a:latin typeface="Arial"/>
                <a:cs typeface="Arial"/>
                <a:hlinkClick r:id="rId4"/>
              </a:rPr>
              <a:t>, </a:t>
            </a:r>
            <a:r>
              <a:rPr sz="700" spc="-5" dirty="0">
                <a:latin typeface="Arial"/>
                <a:cs typeface="Arial"/>
                <a:hlinkClick r:id="rId5"/>
              </a:rPr>
              <a:t>Kinza Kanwal</a:t>
            </a:r>
            <a:r>
              <a:rPr sz="700" b="1" spc="-5" dirty="0">
                <a:latin typeface="Arial"/>
                <a:cs typeface="Arial"/>
                <a:hlinkClick r:id="rId5"/>
              </a:rPr>
              <a:t>, </a:t>
            </a:r>
            <a:r>
              <a:rPr sz="700" spc="-5" dirty="0">
                <a:latin typeface="Arial"/>
                <a:cs typeface="Arial"/>
                <a:hlinkClick r:id="rId6"/>
              </a:rPr>
              <a:t>Farina Kifayat </a:t>
            </a:r>
            <a:r>
              <a:rPr sz="900" spc="-40" dirty="0">
                <a:latin typeface="Arial"/>
                <a:cs typeface="Arial"/>
              </a:rPr>
              <a:t>(2015) </a:t>
            </a:r>
            <a:r>
              <a:rPr sz="900" spc="-45" dirty="0">
                <a:latin typeface="Arial"/>
                <a:cs typeface="Arial"/>
              </a:rPr>
              <a:t>Epidemiology </a:t>
            </a:r>
            <a:r>
              <a:rPr sz="900" dirty="0">
                <a:latin typeface="Arial"/>
                <a:cs typeface="Arial"/>
              </a:rPr>
              <a:t>of </a:t>
            </a:r>
            <a:r>
              <a:rPr sz="900" spc="-35" dirty="0">
                <a:latin typeface="Arial"/>
                <a:cs typeface="Arial"/>
              </a:rPr>
              <a:t>chronic kidney </a:t>
            </a:r>
            <a:r>
              <a:rPr sz="900" spc="-60" dirty="0">
                <a:latin typeface="Arial"/>
                <a:cs typeface="Arial"/>
              </a:rPr>
              <a:t>disease </a:t>
            </a:r>
            <a:r>
              <a:rPr sz="900" spc="-15" dirty="0">
                <a:latin typeface="Arial"/>
                <a:cs typeface="Arial"/>
              </a:rPr>
              <a:t>in </a:t>
            </a:r>
            <a:r>
              <a:rPr sz="900" spc="-70" dirty="0">
                <a:latin typeface="Arial"/>
                <a:cs typeface="Arial"/>
              </a:rPr>
              <a:t>a </a:t>
            </a:r>
            <a:r>
              <a:rPr sz="900" spc="-45" dirty="0">
                <a:latin typeface="Arial"/>
                <a:cs typeface="Arial"/>
              </a:rPr>
              <a:t>Pakistani  </a:t>
            </a:r>
            <a:r>
              <a:rPr sz="900" spc="-20" dirty="0">
                <a:latin typeface="Arial"/>
                <a:cs typeface="Arial"/>
              </a:rPr>
              <a:t>population. </a:t>
            </a:r>
            <a:r>
              <a:rPr sz="900" i="1" spc="-60" dirty="0">
                <a:latin typeface="Arial"/>
                <a:cs typeface="Arial"/>
              </a:rPr>
              <a:t>Saudi </a:t>
            </a:r>
            <a:r>
              <a:rPr sz="900" i="1" spc="-45" dirty="0">
                <a:latin typeface="Arial"/>
                <a:cs typeface="Arial"/>
              </a:rPr>
              <a:t>Journal </a:t>
            </a:r>
            <a:r>
              <a:rPr sz="900" i="1" spc="-15" dirty="0">
                <a:latin typeface="Arial"/>
                <a:cs typeface="Arial"/>
              </a:rPr>
              <a:t>of </a:t>
            </a:r>
            <a:r>
              <a:rPr sz="900" i="1" spc="-40" dirty="0">
                <a:latin typeface="Arial"/>
                <a:cs typeface="Arial"/>
              </a:rPr>
              <a:t>kidney </a:t>
            </a:r>
            <a:r>
              <a:rPr sz="900" i="1" spc="-70" dirty="0">
                <a:latin typeface="Arial"/>
                <a:cs typeface="Arial"/>
              </a:rPr>
              <a:t>diseases </a:t>
            </a:r>
            <a:r>
              <a:rPr sz="900" i="1" spc="-40" dirty="0">
                <a:latin typeface="Arial"/>
                <a:cs typeface="Arial"/>
              </a:rPr>
              <a:t>and </a:t>
            </a:r>
            <a:r>
              <a:rPr sz="900" i="1" spc="-25" dirty="0">
                <a:latin typeface="Arial"/>
                <a:cs typeface="Arial"/>
              </a:rPr>
              <a:t>transplant, </a:t>
            </a:r>
            <a:r>
              <a:rPr sz="900" i="1" spc="-45" dirty="0">
                <a:latin typeface="Arial"/>
                <a:cs typeface="Arial"/>
              </a:rPr>
              <a:t>2015 </a:t>
            </a:r>
            <a:r>
              <a:rPr sz="900" i="1" spc="-40" dirty="0">
                <a:latin typeface="Arial"/>
                <a:cs typeface="Arial"/>
              </a:rPr>
              <a:t>Nov;26(6):1307-10. </a:t>
            </a:r>
            <a:r>
              <a:rPr sz="900" i="1" spc="-25" dirty="0">
                <a:latin typeface="Arial"/>
                <a:cs typeface="Arial"/>
              </a:rPr>
              <a:t>doi:</a:t>
            </a:r>
            <a:r>
              <a:rPr sz="900" i="1" spc="-114" dirty="0">
                <a:latin typeface="Arial"/>
                <a:cs typeface="Arial"/>
              </a:rPr>
              <a:t> </a:t>
            </a:r>
            <a:r>
              <a:rPr sz="900" i="1" spc="-35" dirty="0">
                <a:latin typeface="Arial"/>
                <a:cs typeface="Arial"/>
              </a:rPr>
              <a:t>10.4103/1319-2442.168694</a:t>
            </a:r>
            <a:r>
              <a:rPr sz="700" spc="-35" dirty="0">
                <a:latin typeface="Arial"/>
                <a:cs typeface="Arial"/>
              </a:rPr>
              <a:t>.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62071" y="426211"/>
            <a:ext cx="410591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80" dirty="0">
                <a:latin typeface="Arial"/>
                <a:cs typeface="Arial"/>
              </a:rPr>
              <a:t>3</a:t>
            </a:r>
            <a:r>
              <a:rPr sz="1050" b="1" i="1" spc="-120" baseline="31746" dirty="0">
                <a:latin typeface="Arial"/>
                <a:cs typeface="Arial"/>
              </a:rPr>
              <a:t>RD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sz="1100" b="1" i="1" spc="-155" smtClean="0">
                <a:latin typeface="Arial"/>
                <a:cs typeface="Arial"/>
              </a:rPr>
              <a:t>RENAL </a:t>
            </a:r>
            <a:r>
              <a:rPr sz="1100" b="1" i="1" spc="-20" dirty="0">
                <a:latin typeface="Arial"/>
                <a:cs typeface="Arial"/>
              </a:rPr>
              <a:t>&amp; </a:t>
            </a:r>
            <a:r>
              <a:rPr sz="1100" b="1" i="1" spc="-165" dirty="0">
                <a:latin typeface="Arial"/>
                <a:cs typeface="Arial"/>
              </a:rPr>
              <a:t>EXCRETORY </a:t>
            </a:r>
            <a:r>
              <a:rPr sz="1100" b="1" i="1" spc="-150" dirty="0">
                <a:latin typeface="Arial"/>
                <a:cs typeface="Arial"/>
              </a:rPr>
              <a:t>SYSTEM </a:t>
            </a:r>
            <a:r>
              <a:rPr sz="1100" b="1" i="1" spc="-10" dirty="0">
                <a:latin typeface="Arial"/>
                <a:cs typeface="Arial"/>
              </a:rPr>
              <a:t>II</a:t>
            </a:r>
            <a:r>
              <a:rPr sz="1100" b="1" i="1" spc="-195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8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920114" y="466725"/>
            <a:ext cx="2417445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1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40104" y="825500"/>
            <a:ext cx="3342004" cy="516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18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COURSE </a:t>
            </a:r>
            <a:r>
              <a:rPr sz="1200" b="1" u="heavy" spc="-1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OBJECTIVES </a:t>
            </a:r>
            <a:r>
              <a:rPr sz="1200" b="1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AND</a:t>
            </a:r>
            <a:r>
              <a:rPr sz="1200" b="1" u="heavy" spc="-1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1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STRATEGIES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</a:pPr>
            <a:r>
              <a:rPr sz="1200" spc="-20" dirty="0">
                <a:latin typeface="Arial"/>
                <a:cs typeface="Arial"/>
              </a:rPr>
              <a:t>At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the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50" dirty="0">
                <a:latin typeface="Arial"/>
                <a:cs typeface="Arial"/>
              </a:rPr>
              <a:t>end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of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the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40" dirty="0">
                <a:latin typeface="Arial"/>
                <a:cs typeface="Arial"/>
              </a:rPr>
              <a:t>module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the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45" dirty="0">
                <a:latin typeface="Arial"/>
                <a:cs typeface="Arial"/>
              </a:rPr>
              <a:t>students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will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55" dirty="0">
                <a:latin typeface="Arial"/>
                <a:cs typeface="Arial"/>
              </a:rPr>
              <a:t>be</a:t>
            </a:r>
            <a:r>
              <a:rPr sz="1200" spc="-60" dirty="0">
                <a:latin typeface="Arial"/>
                <a:cs typeface="Arial"/>
              </a:rPr>
              <a:t> able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to: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81176" y="1527302"/>
          <a:ext cx="6242048" cy="75977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19195"/>
                <a:gridCol w="1205864"/>
                <a:gridCol w="1316989"/>
              </a:tblGrid>
              <a:tr h="560705">
                <a:tc>
                  <a:txBody>
                    <a:bodyPr/>
                    <a:lstStyle/>
                    <a:p>
                      <a:pPr marL="117792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1200" b="1" i="1" spc="-160" dirty="0">
                          <a:latin typeface="Arial"/>
                          <a:cs typeface="Arial"/>
                        </a:rPr>
                        <a:t>TOPICS </a:t>
                      </a:r>
                      <a:r>
                        <a:rPr sz="1200" b="1" i="1" spc="-2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200" b="1" i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80" dirty="0">
                          <a:latin typeface="Arial"/>
                          <a:cs typeface="Arial"/>
                        </a:rPr>
                        <a:t>OBJECTIVES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16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1200" b="1" i="1" spc="-175" dirty="0">
                          <a:latin typeface="Arial"/>
                          <a:cs typeface="Arial"/>
                        </a:rPr>
                        <a:t>FACULTY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16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33375">
                        <a:lnSpc>
                          <a:spcPts val="1405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LEARNING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3464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200" b="1" i="1" spc="-180" dirty="0">
                          <a:latin typeface="Arial"/>
                          <a:cs typeface="Arial"/>
                        </a:rPr>
                        <a:t>STRATEGY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328930">
                <a:tc gridSpan="3">
                  <a:txBody>
                    <a:bodyPr/>
                    <a:lstStyle/>
                    <a:p>
                      <a:pPr marL="71120">
                        <a:lnSpc>
                          <a:spcPts val="1290"/>
                        </a:lnSpc>
                      </a:pPr>
                      <a:r>
                        <a:rPr sz="1100" b="1" i="1" spc="-105" dirty="0">
                          <a:latin typeface="Arial"/>
                          <a:cs typeface="Arial"/>
                        </a:rPr>
                        <a:t>OVERVIEW, </a:t>
                      </a:r>
                      <a:r>
                        <a:rPr sz="1100" b="1" i="1" spc="-135" dirty="0">
                          <a:latin typeface="Arial"/>
                          <a:cs typeface="Arial"/>
                        </a:rPr>
                        <a:t>CONGENITAL </a:t>
                      </a:r>
                      <a:r>
                        <a:rPr sz="1100" b="1" i="1" spc="-110" dirty="0">
                          <a:latin typeface="Arial"/>
                          <a:cs typeface="Arial"/>
                        </a:rPr>
                        <a:t>ANOMALIES, </a:t>
                      </a:r>
                      <a:r>
                        <a:rPr sz="1100" b="1" i="1" spc="-65" dirty="0">
                          <a:latin typeface="Arial"/>
                          <a:cs typeface="Arial"/>
                        </a:rPr>
                        <a:t>UTI,</a:t>
                      </a:r>
                      <a:r>
                        <a:rPr sz="1100" b="1" i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spc="-120" dirty="0">
                          <a:latin typeface="Arial"/>
                          <a:cs typeface="Arial"/>
                        </a:rPr>
                        <a:t>UROLITHIASIS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33400">
                <a:tc>
                  <a:txBody>
                    <a:bodyPr/>
                    <a:lstStyle/>
                    <a:p>
                      <a:pPr marL="299720" marR="389255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gross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microscopic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structure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renal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system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8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Correlate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anatomic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basis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renal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signs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symptoms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47345">
                        <a:lnSpc>
                          <a:spcPct val="100000"/>
                        </a:lnSpc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98425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Lectures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marL="299720" marR="279400" indent="-228600">
                        <a:lnSpc>
                          <a:spcPct val="102000"/>
                        </a:lnSpc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development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congenital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anomalies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renal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system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80744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cystic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kidneys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marR="111760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genetics,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pathogenesis,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morphology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 features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autosomal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dominant,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autosomal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recessive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polycystic kidney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disease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cystic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renal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medulla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21310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Pathology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R="11303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495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Interpret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urine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analysis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marR="337820" indent="-228600">
                        <a:lnSpc>
                          <a:spcPct val="100899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Demonstrate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proteinuria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given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sample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urine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by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Lab/Dipstix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Method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18465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Practical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procedure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performing urine 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C/S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2585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renal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function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tests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Interpret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renal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function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tests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(RFT)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Nephrology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3030" algn="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94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Demonstrate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steps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Foley’s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catheterization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Skills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Lab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1785">
                        <a:lnSpc>
                          <a:spcPts val="129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22250" marR="208915" algn="ctr">
                        <a:lnSpc>
                          <a:spcPct val="11730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Hands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03580">
                <a:tc>
                  <a:txBody>
                    <a:bodyPr/>
                    <a:lstStyle/>
                    <a:p>
                      <a:pPr marL="299720" marR="345440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causes,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pathogenesis,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morphology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 features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Hydronephrosis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marR="349885" indent="-22860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four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main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types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renal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stones and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pathogenesis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21310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Pathology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98425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Lectures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marL="299720" marR="321310" indent="-228600">
                        <a:lnSpc>
                          <a:spcPct val="1018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Identify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etiologies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patho-physiology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upper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lower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urinary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tract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infections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130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Identify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treatments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medications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used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renal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calculus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urolithiasis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82270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Urology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98425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Lectures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Analyze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signs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symptoms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major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renal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urinary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tract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diuretics,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mechanism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action,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therapeutic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uses,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pharmacokinetic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profile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and adverse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effects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diuretics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Pharmacology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R="113030" algn="r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08965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Evaluate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patient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kidneys and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urinary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tract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7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effects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obstructive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Urology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R="113030" algn="r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9</a:t>
            </a:fld>
            <a:endParaRPr spc="-55" dirty="0"/>
          </a:p>
        </p:txBody>
      </p:sp>
      <p:sp>
        <p:nvSpPr>
          <p:cNvPr id="2" name="object 2"/>
          <p:cNvSpPr txBox="1"/>
          <p:nvPr/>
        </p:nvSpPr>
        <p:spPr>
          <a:xfrm>
            <a:off x="3362071" y="426211"/>
            <a:ext cx="410591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80" dirty="0">
                <a:latin typeface="Arial"/>
                <a:cs typeface="Arial"/>
              </a:rPr>
              <a:t>3</a:t>
            </a:r>
            <a:r>
              <a:rPr sz="1050" b="1" i="1" spc="-120" baseline="31746" dirty="0">
                <a:latin typeface="Arial"/>
                <a:cs typeface="Arial"/>
              </a:rPr>
              <a:t>RD </a:t>
            </a:r>
            <a:r>
              <a:rPr sz="1100" b="1" i="1" spc="-170" dirty="0">
                <a:latin typeface="Arial"/>
                <a:cs typeface="Arial"/>
              </a:rPr>
              <a:t>YEAR </a:t>
            </a:r>
            <a:r>
              <a:rPr sz="1100" b="1" i="1" spc="-114" dirty="0">
                <a:latin typeface="Arial"/>
                <a:cs typeface="Arial"/>
              </a:rPr>
              <a:t>MBBS</a:t>
            </a:r>
            <a:r>
              <a:rPr sz="1100" b="1" i="1" spc="-114">
                <a:latin typeface="Arial"/>
                <a:cs typeface="Arial"/>
              </a:rPr>
              <a:t>, </a:t>
            </a:r>
            <a:r>
              <a:rPr sz="1100" b="1" i="1" spc="-155" smtClean="0">
                <a:latin typeface="Arial"/>
                <a:cs typeface="Arial"/>
              </a:rPr>
              <a:t>RENAL </a:t>
            </a:r>
            <a:r>
              <a:rPr sz="1100" b="1" i="1" spc="-20" dirty="0">
                <a:latin typeface="Arial"/>
                <a:cs typeface="Arial"/>
              </a:rPr>
              <a:t>&amp; </a:t>
            </a:r>
            <a:r>
              <a:rPr sz="1100" b="1" i="1" spc="-165" dirty="0">
                <a:latin typeface="Arial"/>
                <a:cs typeface="Arial"/>
              </a:rPr>
              <a:t>EXCRETORY </a:t>
            </a:r>
            <a:r>
              <a:rPr sz="1100" b="1" i="1" spc="-150" dirty="0">
                <a:latin typeface="Arial"/>
                <a:cs typeface="Arial"/>
              </a:rPr>
              <a:t>SYSTEM </a:t>
            </a:r>
            <a:r>
              <a:rPr sz="1100" b="1" i="1" spc="-10" dirty="0">
                <a:latin typeface="Arial"/>
                <a:cs typeface="Arial"/>
              </a:rPr>
              <a:t>II</a:t>
            </a:r>
            <a:r>
              <a:rPr sz="1100" b="1" i="1" spc="-195" dirty="0">
                <a:latin typeface="Arial"/>
                <a:cs typeface="Arial"/>
              </a:rPr>
              <a:t> </a:t>
            </a:r>
            <a:r>
              <a:rPr sz="1100" b="1" i="1" spc="-114" dirty="0">
                <a:latin typeface="Arial"/>
                <a:cs typeface="Arial"/>
              </a:rPr>
              <a:t>MODULE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0114" y="466725"/>
            <a:ext cx="2417445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15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81176" y="838199"/>
          <a:ext cx="6355712" cy="8318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19195"/>
                <a:gridCol w="1205864"/>
                <a:gridCol w="1316989"/>
                <a:gridCol w="113664"/>
              </a:tblGrid>
              <a:tr h="150082">
                <a:tc>
                  <a:txBody>
                    <a:bodyPr/>
                    <a:lstStyle/>
                    <a:p>
                      <a:pPr marL="299720">
                        <a:lnSpc>
                          <a:spcPts val="1285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urinary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tract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disease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1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331595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Identify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common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infectious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etiologies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upper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lower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urinary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tract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infections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marR="57785" indent="-228600">
                        <a:lnSpc>
                          <a:spcPct val="116399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Analyze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signs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symptoms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common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renal 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diseases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construct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differential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diagnosis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marR="57150" indent="-228600">
                        <a:lnSpc>
                          <a:spcPct val="1173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approach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3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evaluating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treating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common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renal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diseases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Pediatrics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R="11303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728345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development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urinary</a:t>
                      </a:r>
                      <a:r>
                        <a:rPr sz="11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system,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normal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marR="168910">
                        <a:lnSpc>
                          <a:spcPts val="1550"/>
                        </a:lnSpc>
                        <a:spcBef>
                          <a:spcPts val="8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structure,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blood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supply,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innervations, lymphatic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drainage 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functions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its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congenital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anomalies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Pediatrics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Surgery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R="113030" algn="r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37185">
                <a:tc gridSpan="3">
                  <a:txBody>
                    <a:bodyPr/>
                    <a:lstStyle/>
                    <a:p>
                      <a:pPr marL="71120">
                        <a:lnSpc>
                          <a:spcPts val="1315"/>
                        </a:lnSpc>
                      </a:pPr>
                      <a:r>
                        <a:rPr sz="1100" b="1" i="1" spc="-155" dirty="0">
                          <a:latin typeface="Arial"/>
                          <a:cs typeface="Arial"/>
                        </a:rPr>
                        <a:t>ACUTE </a:t>
                      </a:r>
                      <a:r>
                        <a:rPr sz="1100" b="1" i="1" spc="-130" dirty="0">
                          <a:latin typeface="Arial"/>
                          <a:cs typeface="Arial"/>
                        </a:rPr>
                        <a:t>KIDNEY INJURY </a:t>
                      </a:r>
                      <a:r>
                        <a:rPr sz="1100" b="1" i="1" spc="-10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b="1" i="1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i="1" spc="-130" dirty="0">
                          <a:latin typeface="Arial"/>
                          <a:cs typeface="Arial"/>
                        </a:rPr>
                        <a:t>GLOMERULONEPHRITIS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743585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therapeutic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applications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diuretics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7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nephrotoxic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drugs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9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drugs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used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renal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failure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Pharmacology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63855" marR="321310" indent="-27940">
                        <a:lnSpc>
                          <a:spcPct val="1173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Cas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Based 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932180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specific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renal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according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three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major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marR="409575">
                        <a:lnSpc>
                          <a:spcPct val="116399"/>
                        </a:lnSpc>
                        <a:spcBef>
                          <a:spcPts val="15"/>
                        </a:spcBef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components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basis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glomerular,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vascular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tubulointerstitial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types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8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pathogenesis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glomerular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Pathology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11303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344295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etiology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diagnosis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common</a:t>
                      </a:r>
                      <a:r>
                        <a:rPr sz="11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renal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marR="389255">
                        <a:lnSpc>
                          <a:spcPts val="1550"/>
                        </a:lnSpc>
                        <a:spcBef>
                          <a:spcPts val="80"/>
                        </a:spcBef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diseases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children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including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nephrotic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nephritic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syndromes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marR="198755" indent="-228600">
                        <a:lnSpc>
                          <a:spcPts val="1540"/>
                        </a:lnSpc>
                        <a:spcBef>
                          <a:spcPts val="6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15" dirty="0">
                          <a:latin typeface="Arial"/>
                          <a:cs typeface="Arial"/>
                        </a:rPr>
                        <a:t>Identify the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difference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between upper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lower</a:t>
                      </a:r>
                      <a:r>
                        <a:rPr sz="11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urinary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tract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hematuria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300"/>
                        </a:spcBef>
                        <a:buSzPct val="109090"/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common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causes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proteinuria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Pediatrics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113030" algn="r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diseases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associated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nephrotic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nephritic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syndrome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Pathology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77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3030" algn="r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77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diagnosis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management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lvl="1" indent="-228600">
                        <a:lnSpc>
                          <a:spcPct val="100000"/>
                        </a:lnSpc>
                        <a:spcBef>
                          <a:spcPts val="229"/>
                        </a:spcBef>
                        <a:buFont typeface="Courier New"/>
                        <a:buChar char="o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Acute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kidney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injury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(AKI)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8320" lvl="1" indent="-228600">
                        <a:lnSpc>
                          <a:spcPct val="100000"/>
                        </a:lnSpc>
                        <a:spcBef>
                          <a:spcPts val="229"/>
                        </a:spcBef>
                        <a:buFont typeface="Courier New"/>
                        <a:buChar char="o"/>
                        <a:tabLst>
                          <a:tab pos="528320" algn="l"/>
                          <a:tab pos="528955" algn="l"/>
                        </a:tabLst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Nephrotic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syndrome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Nephrology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113030" algn="r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740410">
                <a:tc>
                  <a:txBody>
                    <a:bodyPr/>
                    <a:lstStyle/>
                    <a:p>
                      <a:pPr marL="299720" marR="227329" indent="-228600">
                        <a:lnSpc>
                          <a:spcPts val="1540"/>
                        </a:lnSpc>
                        <a:buSzPct val="109090"/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Relate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signs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symptoms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renal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disease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underlying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pathophysiology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Tubulointerstitial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disease 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Nephritic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Nephrotic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syndrome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Pathology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R="113030" algn="r">
                        <a:lnSpc>
                          <a:spcPct val="100000"/>
                        </a:lnSpc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Lecture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729615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mechanism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action,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therapeutic</a:t>
                      </a:r>
                      <a:r>
                        <a:rPr sz="1100" spc="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uses,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99720" marR="55880">
                        <a:lnSpc>
                          <a:spcPts val="1550"/>
                        </a:lnSpc>
                        <a:spcBef>
                          <a:spcPts val="75"/>
                        </a:spcBef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pharmacokinetic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profile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and adverse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effects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various  types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diuretics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Pharmacology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3855" marR="300355" indent="-52069">
                        <a:lnSpc>
                          <a:spcPct val="117200"/>
                        </a:lnSpc>
                        <a:spcBef>
                          <a:spcPts val="545"/>
                        </a:spcBef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Small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Group 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Discussion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4205</Words>
  <Application>Microsoft Office PowerPoint</Application>
  <PresentationFormat>Custom</PresentationFormat>
  <Paragraphs>728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STUDY GUIDE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GUIDE</dc:title>
  <cp:lastModifiedBy>Muzzammil</cp:lastModifiedBy>
  <cp:revision>5</cp:revision>
  <dcterms:created xsi:type="dcterms:W3CDTF">2019-06-10T13:44:50Z</dcterms:created>
  <dcterms:modified xsi:type="dcterms:W3CDTF">2019-06-13T14:42:35Z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2018-07-05T00:00:00Z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2019-06-10T00:00:00Z</vt:filetime>
  </property>
</Properties>
</file>