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2C2CC-16F7-4915-BAE1-C6ABB03AACA8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C6413-B8A7-44D8-9C0A-CB16A6A31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C6413-B8A7-44D8-9C0A-CB16A6A31F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430538" y="3917336"/>
            <a:ext cx="2610850" cy="1826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38175" y="857250"/>
            <a:ext cx="3133725" cy="2095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236852" y="3290189"/>
            <a:ext cx="1939544" cy="1538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771900" y="5895975"/>
            <a:ext cx="3371850" cy="2028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26440" y="5210175"/>
            <a:ext cx="2353310" cy="2714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987415" y="8338184"/>
            <a:ext cx="1371600" cy="12287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9617" y="576326"/>
            <a:ext cx="6773164" cy="65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9679"/>
            <a:ext cx="33655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8048" y="9278823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yoclinic.org/diseases-conditions/nonalcoholic-fatty-liver-disease/symptoms-causes/syc-20354567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nsicmedicine.co.uk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mediacentre/factsheets/fs310/en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104132" y="1335354"/>
            <a:ext cx="3168650" cy="6496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20"/>
              </a:lnSpc>
            </a:pPr>
            <a:r>
              <a:rPr sz="2000" b="1" spc="-245" dirty="0">
                <a:solidFill>
                  <a:srgbClr val="4F6128"/>
                </a:solidFill>
                <a:latin typeface="Arial"/>
                <a:cs typeface="Arial"/>
              </a:rPr>
              <a:t>GASTROINTESTINAL </a:t>
            </a:r>
            <a:r>
              <a:rPr sz="2000" b="1" spc="-285" dirty="0">
                <a:solidFill>
                  <a:srgbClr val="4F6128"/>
                </a:solidFill>
                <a:latin typeface="Arial"/>
                <a:cs typeface="Arial"/>
              </a:rPr>
              <a:t>TRACT</a:t>
            </a:r>
            <a:r>
              <a:rPr sz="2000" b="1" spc="-29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2000" b="1" spc="-45" dirty="0">
                <a:solidFill>
                  <a:srgbClr val="4F6128"/>
                </a:solidFill>
                <a:latin typeface="Arial"/>
                <a:cs typeface="Arial"/>
              </a:rPr>
              <a:t>&amp;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2000" b="1" spc="-245" dirty="0">
                <a:solidFill>
                  <a:srgbClr val="4F6128"/>
                </a:solidFill>
                <a:latin typeface="Arial"/>
                <a:cs typeface="Arial"/>
              </a:rPr>
              <a:t>HEPATOBILIARY</a:t>
            </a:r>
            <a:r>
              <a:rPr sz="20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4F6128"/>
                </a:solidFill>
                <a:latin typeface="Arial"/>
                <a:cs typeface="Arial"/>
              </a:rPr>
              <a:t>MODULE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4132" y="2097658"/>
            <a:ext cx="3168650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ts val="2760"/>
              </a:lnSpc>
            </a:pPr>
            <a:r>
              <a:rPr sz="2400" b="1" spc="-225" dirty="0">
                <a:solidFill>
                  <a:srgbClr val="E26C09"/>
                </a:solidFill>
                <a:latin typeface="Arial"/>
                <a:cs typeface="Arial"/>
              </a:rPr>
              <a:t>THIRD </a:t>
            </a:r>
            <a:r>
              <a:rPr sz="2400" b="1" spc="-365">
                <a:solidFill>
                  <a:srgbClr val="E26C09"/>
                </a:solidFill>
                <a:latin typeface="Arial"/>
                <a:cs typeface="Arial"/>
              </a:rPr>
              <a:t>YEAR</a:t>
            </a:r>
            <a:r>
              <a:rPr sz="2400" b="1" spc="-345">
                <a:solidFill>
                  <a:srgbClr val="E26C09"/>
                </a:solidFill>
                <a:latin typeface="Arial"/>
                <a:cs typeface="Arial"/>
              </a:rPr>
              <a:t> </a:t>
            </a:r>
            <a:r>
              <a:rPr sz="2400" b="1" spc="-290" smtClean="0">
                <a:solidFill>
                  <a:srgbClr val="E26C09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04132" y="576326"/>
            <a:ext cx="3168650" cy="65278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80010" rIns="0" bIns="0" rtlCol="0">
            <a:spAutoFit/>
          </a:bodyPr>
          <a:lstStyle/>
          <a:p>
            <a:pPr marL="542290">
              <a:lnSpc>
                <a:spcPct val="100000"/>
              </a:lnSpc>
              <a:spcBef>
                <a:spcPts val="630"/>
              </a:spcBef>
            </a:pPr>
            <a:r>
              <a:rPr spc="-350" dirty="0"/>
              <a:t>STUDY</a:t>
            </a:r>
            <a:r>
              <a:rPr spc="-160" dirty="0"/>
              <a:t> </a:t>
            </a:r>
            <a:r>
              <a:rPr spc="-275" dirty="0"/>
              <a:t>GUIDE</a:t>
            </a:r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/>
          <a:srcRect l="50000" t="222" b="64222"/>
          <a:stretch>
            <a:fillRect/>
          </a:stretch>
        </p:blipFill>
        <p:spPr>
          <a:xfrm>
            <a:off x="5791200" y="8001000"/>
            <a:ext cx="1524000" cy="1524000"/>
          </a:xfrm>
          <a:prstGeom prst="rect">
            <a:avLst/>
          </a:prstGeom>
        </p:spPr>
      </p:pic>
      <p:pic>
        <p:nvPicPr>
          <p:cNvPr id="9" name="Picture 8" descr="download.png"/>
          <p:cNvPicPr>
            <a:picLocks noChangeAspect="1"/>
          </p:cNvPicPr>
          <p:nvPr/>
        </p:nvPicPr>
        <p:blipFill>
          <a:blip r:embed="rId2"/>
          <a:srcRect t="35778" b="35778"/>
          <a:stretch>
            <a:fillRect/>
          </a:stretch>
        </p:blipFill>
        <p:spPr>
          <a:xfrm>
            <a:off x="609600" y="8382000"/>
            <a:ext cx="2743200" cy="1066800"/>
          </a:xfrm>
          <a:prstGeom prst="rect">
            <a:avLst/>
          </a:prstGeom>
        </p:spPr>
      </p:pic>
      <p:pic>
        <p:nvPicPr>
          <p:cNvPr id="10" name="Picture 9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82296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43953" cy="8746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490537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regimen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dyspepsia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3891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9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pain </a:t>
                      </a:r>
                      <a:r>
                        <a:rPr sz="1100" spc="-3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affecting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upper</a:t>
                      </a:r>
                      <a:r>
                        <a:rPr sz="1100" spc="-1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abdomen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83515" indent="-228600">
                        <a:lnSpc>
                          <a:spcPct val="110100"/>
                        </a:lnSpc>
                        <a:spcBef>
                          <a:spcPts val="8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1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8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patient </a:t>
                      </a:r>
                      <a:r>
                        <a:rPr sz="1100" spc="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upper </a:t>
                      </a:r>
                      <a:r>
                        <a:rPr sz="1100" spc="-4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pain  including </a:t>
                      </a:r>
                      <a:r>
                        <a:rPr sz="1100" spc="-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history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taking </a:t>
                      </a:r>
                      <a:r>
                        <a:rPr sz="1100" spc="-5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performing </a:t>
                      </a:r>
                      <a:r>
                        <a:rPr sz="1100" spc="-5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physical 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43840" indent="-228600">
                        <a:lnSpc>
                          <a:spcPct val="110900"/>
                        </a:lnSpc>
                        <a:spcBef>
                          <a:spcPts val="840"/>
                        </a:spcBef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Recommend</a:t>
                      </a:r>
                      <a:r>
                        <a:rPr sz="1100" spc="-8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8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8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upper  </a:t>
                      </a:r>
                      <a:r>
                        <a:rPr sz="1100" spc="-4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6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506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peptic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ulcer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43865" indent="-228600">
                        <a:lnSpc>
                          <a:spcPct val="116399"/>
                        </a:lnSpc>
                        <a:spcBef>
                          <a:spcPts val="108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pharmacological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H.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pylori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Char char="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lr>
                          <a:srgbClr val="0D0D0D"/>
                        </a:buClr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eradication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 marL="301625" marR="24765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normal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histology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stomach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gastric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adenocarcinoma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20040">
                        <a:lnSpc>
                          <a:spcPts val="130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473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gastric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3083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epidemiology, risk factors,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pathogenesis,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biology,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gastric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adenocarcinoma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3177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staging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dictating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prognosis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gastric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lymphomas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69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pyloric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50520" indent="-228600">
                        <a:lnSpc>
                          <a:spcPct val="110900"/>
                        </a:lnSpc>
                        <a:spcBef>
                          <a:spcPts val="84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adequate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fluid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resuscitation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stabilization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electrolytes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balance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before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surgical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pyloric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stenosis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300"/>
                        </a:lnSpc>
                      </a:pPr>
                      <a:r>
                        <a:rPr sz="1100" b="1" i="1" spc="-145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2451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5405">
                        <a:lnSpc>
                          <a:spcPct val="101800"/>
                        </a:lnSpc>
                        <a:spcBef>
                          <a:spcPts val="25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failure,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cirrhosis,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portal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ascites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porto-systemic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shunts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patterns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6700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morphologically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3919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66090" indent="-228600">
                        <a:lnSpc>
                          <a:spcPct val="1018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key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morphological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alcoholic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804545" indent="-228600">
                        <a:lnSpc>
                          <a:spcPct val="1038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45" dirty="0">
                          <a:latin typeface="Arial"/>
                          <a:cs typeface="Arial"/>
                          <a:hlinkClick r:id="rId2"/>
                        </a:rPr>
                        <a:t>Nonalcoholic </a:t>
                      </a:r>
                      <a:r>
                        <a:rPr sz="1100" spc="-40" dirty="0">
                          <a:latin typeface="Arial"/>
                          <a:cs typeface="Arial"/>
                          <a:hlinkClick r:id="rId2"/>
                        </a:rPr>
                        <a:t>Fatty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Liver  </a:t>
                      </a:r>
                      <a:r>
                        <a:rPr sz="1100" spc="-85" dirty="0">
                          <a:latin typeface="Arial"/>
                          <a:cs typeface="Arial"/>
                          <a:hlinkClick r:id="rId2"/>
                        </a:rPr>
                        <a:t>Disease</a:t>
                      </a:r>
                      <a:r>
                        <a:rPr sz="1100" spc="-6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(NAFLD)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243953" cy="8448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527050">
                <a:tc>
                  <a:txBody>
                    <a:bodyPr/>
                    <a:lstStyle/>
                    <a:p>
                      <a:pPr marL="301625" marR="383540" indent="-228600" algn="just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mode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transhistocyte,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serological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markers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Discussions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logical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raised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07314">
                        <a:lnSpc>
                          <a:spcPct val="102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serologic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results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storage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6399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circulatory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301625" marR="413384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Hydatid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301625" marR="35433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benign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malignant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301625" marR="378460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diagnosis,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features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hepatocellular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sign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Gastroenterology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809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virus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0068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spectrum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manifestations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4511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virological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serological hallmarks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virus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3241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particular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emphasis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choice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65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7615">
                <a:tc>
                  <a:txBody>
                    <a:bodyPr/>
                    <a:lstStyle/>
                    <a:p>
                      <a:pPr marL="301625" marR="307975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incidence,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manifestations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Illustrate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updated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screening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evaluating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HCV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antiviral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HCV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84455" indent="-228600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Relate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monitoring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antiviral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response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toxicities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1625" marR="2032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relevant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fulminant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3230">
                <a:tc>
                  <a:txBody>
                    <a:bodyPr/>
                    <a:lstStyle/>
                    <a:p>
                      <a:pPr marL="301625" marR="33655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prevalence,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encephalopathy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2255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categories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encephalopathy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Hepatorenal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hepatorenal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assessment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5341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understanding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considerations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01625" marR="506730" indent="-228600">
                        <a:lnSpc>
                          <a:spcPct val="101899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causes,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relevant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43953" cy="8605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65532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abscess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abscess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abscess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Gastroenterology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503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examples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pattern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toxin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induced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41630">
                        <a:lnSpc>
                          <a:spcPct val="101800"/>
                        </a:lnSpc>
                        <a:spcBef>
                          <a:spcPts val="30"/>
                        </a:spcBef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liver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autoimmune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Toxins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induced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8194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logical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raised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liver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744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hyperbilirubinemia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98170" indent="-228600">
                        <a:lnSpc>
                          <a:spcPct val="1038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newborns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is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physiological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9431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evaluation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neonatal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imaging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recognition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hepatobiliaty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structures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U/S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17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scan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105" dirty="0">
                          <a:latin typeface="Arial"/>
                          <a:cs typeface="Arial"/>
                        </a:rPr>
                        <a:t>MRI+MRCP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Flouroscopy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Nuclear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studies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414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HBV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4864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strategies-vaccinations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9240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A,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B,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37820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ts val="13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4615" marR="82550" algn="ctr">
                        <a:lnSpc>
                          <a:spcPts val="1540"/>
                        </a:lnSpc>
                        <a:spcBef>
                          <a:spcPts val="8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/C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945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underlying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ascites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paracentesis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16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hepatomegaly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10185" indent="-228600">
                        <a:lnSpc>
                          <a:spcPct val="102000"/>
                        </a:lnSpc>
                        <a:spcBef>
                          <a:spcPts val="24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hepatomegaly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726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47320" indent="-228600">
                        <a:lnSpc>
                          <a:spcPct val="1163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Hepatitis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side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hepatitis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co-morbidities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e.g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cirrhosis,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transplantation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HIV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01625" indent="-228600" algn="just">
                        <a:lnSpc>
                          <a:spcPct val="116399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strategy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partial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responders,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nonresponders,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relapsers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HCV.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72110" indent="-228600">
                        <a:lnSpc>
                          <a:spcPct val="1163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current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option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HBV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HCV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infection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3953" cy="8499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1054735">
                <a:tc>
                  <a:txBody>
                    <a:bodyPr/>
                    <a:lstStyle/>
                    <a:p>
                      <a:pPr marL="301625" marR="144780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cirrhosis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predisposing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8572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manifestations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liver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cirrhosis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9875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initial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evaluation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suspected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portal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hypertension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jaundice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i="1" spc="-180" dirty="0">
                          <a:latin typeface="Arial"/>
                          <a:cs typeface="Arial"/>
                        </a:rPr>
                        <a:t>GALL </a:t>
                      </a:r>
                      <a:r>
                        <a:rPr sz="1100" b="1" i="1" spc="-160" dirty="0">
                          <a:latin typeface="Arial"/>
                          <a:cs typeface="Arial"/>
                        </a:rPr>
                        <a:t>BLADDER </a:t>
                      </a:r>
                      <a:r>
                        <a:rPr sz="1100" b="1" i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65" dirty="0">
                          <a:latin typeface="Arial"/>
                          <a:cs typeface="Arial"/>
                        </a:rPr>
                        <a:t>PANCREAS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100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2004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01625" marR="142875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imaging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pancreas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(Solid and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cystic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301625" marR="774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cholecystitis,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cholilithiasis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gallbladder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extra-hepatic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biliary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84810" indent="-228600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morphological features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cases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pancreatitis,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pancreatitis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pancreatic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adenocarcinoma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5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9930">
                <a:tc>
                  <a:txBody>
                    <a:bodyPr/>
                    <a:lstStyle/>
                    <a:p>
                      <a:pPr marL="301625" marR="77025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 cholecystitis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given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choice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antibiotics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744">
                <a:tc>
                  <a:txBody>
                    <a:bodyPr/>
                    <a:lstStyle/>
                    <a:p>
                      <a:pPr marL="301625" marR="125095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contribute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cholelithiasis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07340" indent="-228600">
                        <a:lnSpc>
                          <a:spcPts val="135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presentations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gall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stone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techniques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removal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gall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bladder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4615" marR="82550" algn="ctr">
                        <a:lnSpc>
                          <a:spcPct val="116500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/C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 b="1" i="1" spc="-15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b="1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20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0208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09270" indent="-228600">
                        <a:lnSpc>
                          <a:spcPct val="1018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patho-physiological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mechanisms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responsible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generalized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specific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nutrients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5621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suspected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81470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appropriate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identify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specific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nutrients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9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 marL="301625" marR="1244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histo-pathological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intestines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01625" marR="575310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pilocarpine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rabbit’s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small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98120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1783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 marL="301625" marR="197485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parasympathetic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sympathetic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>
                <a:latin typeface="Arial"/>
                <a:cs typeface="Arial"/>
              </a:rPr>
              <a:t>HEPATOBILIARY</a:t>
            </a:r>
            <a:r>
              <a:rPr sz="900" b="1" i="1" spc="-165">
                <a:latin typeface="Arial"/>
                <a:cs typeface="Arial"/>
              </a:rPr>
              <a:t> </a:t>
            </a:r>
            <a:r>
              <a:rPr sz="900" b="1" i="1" spc="-95" smtClean="0">
                <a:latin typeface="Arial"/>
                <a:cs typeface="Arial"/>
              </a:rPr>
              <a:t>MODULE</a:t>
            </a:r>
            <a:r>
              <a:rPr lang="en-US" sz="900" b="1" i="1" spc="-95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762000"/>
          <a:ext cx="6243953" cy="8431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356870">
                <a:tc>
                  <a:txBody>
                    <a:bodyPr/>
                    <a:lstStyle/>
                    <a:p>
                      <a:pPr marL="301625" marR="138430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Prepare 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compose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Tyrode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Solution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role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6425">
                <a:tc>
                  <a:txBody>
                    <a:bodyPr/>
                    <a:lstStyle/>
                    <a:p>
                      <a:pPr marL="301625" marR="190500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differential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wall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mass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potential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sites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hernias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2702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embryology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leading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 hernia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hydrocele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3655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 differences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direct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indirect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femoral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8575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paraumblical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umbilical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adults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93700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conditions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predispose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2890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indications,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surgical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options,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post-  operative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Inguinal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femoral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repair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70993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incarcerated,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strangulated, reducible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Richter’s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hernias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88595" indent="-228600">
                        <a:lnSpc>
                          <a:spcPct val="1036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contributing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development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incisional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hernia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repair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16839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ts val="1300"/>
                        </a:lnSpc>
                      </a:pPr>
                      <a:r>
                        <a:rPr sz="1100" b="1" i="1" spc="-180" dirty="0">
                          <a:latin typeface="Arial"/>
                          <a:cs typeface="Arial"/>
                        </a:rPr>
                        <a:t>LARGE</a:t>
                      </a:r>
                      <a:r>
                        <a:rPr sz="1100" b="1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20" dirty="0">
                          <a:latin typeface="Arial"/>
                          <a:cs typeface="Arial"/>
                        </a:rPr>
                        <a:t>INTESTINE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05791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obstructions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obstructions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14020" indent="-228600">
                        <a:lnSpc>
                          <a:spcPct val="1018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enterocolitis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ischemic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colitis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72110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necrotizing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enterocolitis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82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301625" marR="177165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dysentery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infective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diarrhea/dysentery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inflammatory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9149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ulcerative colitis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Crohn’s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310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large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1625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pathogenisis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molecular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pathway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colorectal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Polyposis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syndromes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bacterial,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parasitic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enterocolitis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89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478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10" dirty="0">
                          <a:latin typeface="Arial"/>
                          <a:cs typeface="Arial"/>
                        </a:rPr>
                        <a:t>Assess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young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infants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sick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8826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diarrhoea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severity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IMNCI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charts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diarrhoea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2923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selection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A,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B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patient’s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condition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1066800"/>
          <a:ext cx="6243953" cy="7417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159766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gastroenteritis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90550" indent="-228600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organisms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responsible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gastroenteritis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severity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02284" indent="-228600">
                        <a:lnSpc>
                          <a:spcPct val="103899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gastroenteritis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dehydration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behind 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ORS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preventive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gastroenteritis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gastroenteritis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301625" marR="113030" indent="-228600">
                        <a:lnSpc>
                          <a:spcPct val="101899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laxatives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purgatives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promote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gastrointestinal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motility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413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antiemetic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pharmacokinetic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profile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adverse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ts val="1300"/>
                        </a:lnSpc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Case-Based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301625" marR="41338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causative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inflammatory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 (IBD)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75895" indent="-228600">
                        <a:lnSpc>
                          <a:spcPct val="102699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endoscopic,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histological,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radiological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finalize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Ulcerative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colitis/Crohn’s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diarrhea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7820">
                        <a:lnSpc>
                          <a:spcPct val="1000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65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surgical management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IBD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IBD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924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mechanism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5717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commonest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celiac sprue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whipples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disease,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Short Bowel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Syndrome,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Bacterial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overgrowth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tropical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sprue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celiac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03250" indent="-228600">
                        <a:lnSpc>
                          <a:spcPct val="1018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effectively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manage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Malabsorption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celiac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10">
                <a:tc>
                  <a:txBody>
                    <a:bodyPr/>
                    <a:lstStyle/>
                    <a:p>
                      <a:pPr marL="301625" marR="6604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aetiological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Irritable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9400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Irritable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bowel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written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data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Justify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given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condition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 marL="301625" marR="250825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Irritable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Bowel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(IBS)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constipation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963930" indent="-228600">
                        <a:lnSpc>
                          <a:spcPts val="135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IBS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pharmacokinetic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profile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90600"/>
          <a:ext cx="6243953" cy="8342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2102726">
                <a:tc>
                  <a:txBody>
                    <a:bodyPr/>
                    <a:lstStyle/>
                    <a:p>
                      <a:pPr marL="301625" marR="27114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patho-physiologic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mechanisms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96545" indent="-228600">
                        <a:lnSpc>
                          <a:spcPct val="102699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relative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likelihood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quadrant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located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2385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indicative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abdomen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10489" indent="-228600">
                        <a:lnSpc>
                          <a:spcPts val="144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key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criteria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pain,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physical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exam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laboratory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testing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04139" indent="-228600">
                        <a:lnSpc>
                          <a:spcPct val="1074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critical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pathway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abdomen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671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82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1788">
                <a:tc>
                  <a:txBody>
                    <a:bodyPr/>
                    <a:lstStyle/>
                    <a:p>
                      <a:pPr marL="301625" marR="169545" indent="-228600">
                        <a:lnSpc>
                          <a:spcPts val="1440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dynamic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adynamic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19710" indent="-228600">
                        <a:lnSpc>
                          <a:spcPct val="109100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cardinal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large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bowel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26720" indent="-228600">
                        <a:lnSpc>
                          <a:spcPct val="1091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Recommend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infer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laboratory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radiological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investigations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37185" indent="-228600">
                        <a:lnSpc>
                          <a:spcPct val="10730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intestinal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9941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surgical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anus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anal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bleeding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rectum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63195" indent="-228600">
                        <a:lnSpc>
                          <a:spcPct val="1073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important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bleeding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rectum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45745" indent="-228600">
                        <a:lnSpc>
                          <a:spcPct val="1091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Outline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bleeding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rectum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649">
                <a:tc gridSpan="3"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 b="1" i="1" spc="-80" dirty="0">
                          <a:latin typeface="Arial"/>
                          <a:cs typeface="Arial"/>
                        </a:rPr>
                        <a:t>COMMNUNITY</a:t>
                      </a:r>
                      <a:r>
                        <a:rPr sz="11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38517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Policy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0225" marR="241300" indent="-228600">
                        <a:lnSpc>
                          <a:spcPct val="101800"/>
                        </a:lnSpc>
                        <a:spcBef>
                          <a:spcPts val="360"/>
                        </a:spcBef>
                        <a:buSzPct val="109090"/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Walt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Gilson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model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policy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policy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history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policy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policy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marR="436245" indent="-228600">
                        <a:lnSpc>
                          <a:spcPct val="101699"/>
                        </a:lnSpc>
                        <a:buSzPct val="91666"/>
                        <a:buFont typeface="Symbol"/>
                        <a:buChar char=""/>
                        <a:tabLst>
                          <a:tab pos="530225" algn="l"/>
                          <a:tab pos="5308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health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policy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7820" marR="264795" indent="-67310">
                        <a:lnSpc>
                          <a:spcPct val="116399"/>
                        </a:lnSpc>
                        <a:spcBef>
                          <a:spcPts val="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6399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878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Leadership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07645" indent="-228600">
                        <a:lnSpc>
                          <a:spcPct val="102000"/>
                        </a:lnSpc>
                        <a:spcBef>
                          <a:spcPts val="355"/>
                        </a:spcBef>
                        <a:buSzPct val="109090"/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leadership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leadership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leadership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quality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>
                <a:latin typeface="Arial"/>
                <a:cs typeface="Arial"/>
              </a:rPr>
              <a:t>YEAR </a:t>
            </a:r>
            <a:r>
              <a:rPr sz="900" b="1" i="1" spc="-95" smtClean="0">
                <a:latin typeface="Arial"/>
                <a:cs typeface="Arial"/>
              </a:rPr>
              <a:t>MBBS,</a:t>
            </a:r>
            <a:r>
              <a:rPr lang="en-US" sz="900" b="1" i="1" spc="-95" dirty="0" smtClean="0">
                <a:latin typeface="Arial"/>
                <a:cs typeface="Arial"/>
              </a:rPr>
              <a:t>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43953" cy="86125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132651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Programme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88595" marR="302260" indent="-115570">
                        <a:lnSpc>
                          <a:spcPct val="101800"/>
                        </a:lnSpc>
                        <a:spcBef>
                          <a:spcPts val="360"/>
                        </a:spcBef>
                        <a:buSzPct val="109090"/>
                        <a:buFont typeface="Symbol"/>
                        <a:buChar char=""/>
                        <a:tabLst>
                          <a:tab pos="18923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programs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enhancing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life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88595" indent="-11557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189230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program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88595" marR="161925" indent="-115570">
                        <a:lnSpc>
                          <a:spcPct val="101699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189230" algn="l"/>
                        </a:tabLst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solve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programs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37820" marR="264795" indent="-67310">
                        <a:lnSpc>
                          <a:spcPct val="1182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6399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163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Planning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17081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cycle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15290" indent="-170815">
                        <a:lnSpc>
                          <a:spcPct val="1018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170815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bodies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17081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planning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93345" indent="-170815">
                        <a:lnSpc>
                          <a:spcPct val="101699"/>
                        </a:lnSpc>
                        <a:buSzPct val="91666"/>
                        <a:buFont typeface="Symbol"/>
                        <a:buChar char=""/>
                        <a:tabLst>
                          <a:tab pos="3022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how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planning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Pakistan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714">
                <a:tc>
                  <a:txBody>
                    <a:bodyPr/>
                    <a:lstStyle/>
                    <a:p>
                      <a:pPr marL="73025">
                        <a:lnSpc>
                          <a:spcPts val="1305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Sector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Reforms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32105" indent="-228600">
                        <a:lnSpc>
                          <a:spcPct val="1018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sector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reforms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76200" indent="-228600">
                        <a:lnSpc>
                          <a:spcPct val="1036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weaknesses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challenges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sector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reforms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sector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reforms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level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sector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reforms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recent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sector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reforms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sector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reforms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87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Management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care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SzPct val="91666"/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Administration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Quality of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Care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quality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435"/>
                        </a:lnSpc>
                        <a:spcBef>
                          <a:spcPts val="90"/>
                        </a:spcBef>
                        <a:buSzPct val="109090"/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Quality</a:t>
                      </a:r>
                      <a:r>
                        <a:rPr sz="12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995">
                <a:tc>
                  <a:txBody>
                    <a:bodyPr/>
                    <a:lstStyle/>
                    <a:p>
                      <a:pPr marL="73025">
                        <a:lnSpc>
                          <a:spcPts val="1420"/>
                        </a:lnSpc>
                      </a:pPr>
                      <a:r>
                        <a:rPr sz="12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Research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508000" indent="-228600">
                        <a:lnSpc>
                          <a:spcPct val="1018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Collect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research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proposal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developed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previous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year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variables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20650" indent="-228600">
                        <a:lnSpc>
                          <a:spcPct val="1036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statistical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package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(SPSS)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entering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later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Display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summarize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17804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Apply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concepts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central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tendency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spread.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concepts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inferential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statistics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SPSS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inferential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statistics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01600" indent="-228600">
                        <a:lnSpc>
                          <a:spcPct val="102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Apply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concepts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hypothesis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testing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(alpa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errors,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interval)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3953" cy="8543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332105">
                <a:tc gridSpan="3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i="1" spc="-15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83919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Head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regional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classify head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61620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scalp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implications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Fractures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Skull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22555" indent="-228600">
                        <a:lnSpc>
                          <a:spcPct val="1018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head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(scalp,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skull,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face,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neck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spinal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cord)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79375" indent="-228600">
                        <a:lnSpc>
                          <a:spcPts val="1350"/>
                        </a:lnSpc>
                        <a:spcBef>
                          <a:spcPts val="4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production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fractures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skull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legal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interpretation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Scene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crime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lie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detection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81305" indent="-228600">
                        <a:lnSpc>
                          <a:spcPct val="1018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scene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crime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collection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evidence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crime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5717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Psycho-physiological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testing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credibility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polygraph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Intracranial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Haemorrhages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69545" indent="-228600">
                        <a:lnSpc>
                          <a:spcPct val="1018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Evaluate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intracranial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haemorrhages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vessels</a:t>
                      </a:r>
                      <a:r>
                        <a:rPr sz="11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commonly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07950" indent="-228600">
                        <a:lnSpc>
                          <a:spcPts val="1350"/>
                        </a:lnSpc>
                        <a:spcBef>
                          <a:spcPts val="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intracranial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haemorrhages 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28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legal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aspects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intracranial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hemorrhages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6114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Brain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brain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957580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Concussion/Contusion/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Irritation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00710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Coup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contre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coup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boxers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spinal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cord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69875" indent="-228600">
                        <a:lnSpc>
                          <a:spcPct val="1018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special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emphasis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Railway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spine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3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aspects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brain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spinal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6399"/>
                        </a:lnSpc>
                        <a:spcBef>
                          <a:spcPts val="894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328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Face&amp;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Neck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16839" indent="-228600">
                        <a:lnSpc>
                          <a:spcPct val="101800"/>
                        </a:lnSpc>
                        <a:spcBef>
                          <a:spcPts val="19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significance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face,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93980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understanding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cervical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fractures,  whiplash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homicidal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suicidal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cut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throat,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636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thorax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abdomen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84455" indent="-228600">
                        <a:lnSpc>
                          <a:spcPct val="101800"/>
                        </a:lnSpc>
                        <a:spcBef>
                          <a:spcPts val="19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chest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traumatic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asphyxia,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ribs,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lungs,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heart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special emphasis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penetrating  injuries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Commotio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Cordis.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63525" indent="-228600" algn="just">
                        <a:lnSpc>
                          <a:spcPct val="101800"/>
                        </a:lnSpc>
                        <a:buChar char="•"/>
                        <a:tabLst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aspects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rupture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liver,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spleen,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aorta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intestines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pelvic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significance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243953" cy="8512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118618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Road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Traffic</a:t>
                      </a: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Accidents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Various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road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traffic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accidents,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02870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pedestrians,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driver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passengers,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524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run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over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 marL="301625" marR="137160" indent="-228600">
                        <a:lnSpc>
                          <a:spcPts val="1340"/>
                        </a:lnSpc>
                        <a:spcBef>
                          <a:spcPts val="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motor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cyclists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special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stress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tail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gating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air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bags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seat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belt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issue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fitness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certificate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driving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license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924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Mass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Disasters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‘Mass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Disasters’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World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Health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Organization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identification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victims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04775" indent="-228600">
                        <a:lnSpc>
                          <a:spcPct val="1145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process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Triage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i.e.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categorize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victims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06095" indent="-228600">
                        <a:lnSpc>
                          <a:spcPct val="116399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Summarize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triage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i.e.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Simple,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Advance,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Reverse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questioned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documents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examples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questioned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documents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report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person</a:t>
                      </a:r>
                      <a:r>
                        <a:rPr sz="1100" b="1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who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consumes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alcohol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07340" indent="-228600">
                        <a:lnSpc>
                          <a:spcPct val="101800"/>
                        </a:lnSpc>
                        <a:spcBef>
                          <a:spcPts val="9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prepare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set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expert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report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ensure compliance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court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rules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310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Insanity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psychiatry-I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insane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person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 mental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ordinance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2001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Insanity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Procedure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admission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mental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hospital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1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Mental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67995" indent="-228600">
                        <a:lnSpc>
                          <a:spcPct val="1018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subjective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delusions,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hallucinations,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illusion,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obsession,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impulse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7747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terms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significance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affect,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fugue,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confabulation,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I.Q, psychopath,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twilight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310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u="sng" spc="-28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McNaughton’s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Rule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insanity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i.e.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McNaughton’s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Rule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Civil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criminal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responsibilities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insane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229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True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feigned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insanity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true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feigned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insanity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motives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feigned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insanity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Cannabis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indica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Cocaine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poisoning.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25095" indent="-228600">
                        <a:lnSpc>
                          <a:spcPct val="109200"/>
                        </a:lnSpc>
                        <a:spcBef>
                          <a:spcPts val="114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preparations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Cannabis,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chief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poisoning,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run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amoke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aspects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>
                <a:latin typeface="Arial"/>
                <a:cs typeface="Arial"/>
              </a:rPr>
              <a:t>A</a:t>
            </a:r>
            <a:r>
              <a:rPr lang="en-US" sz="1100" b="1" spc="-114" dirty="0" smtClean="0">
                <a:latin typeface="Arial"/>
                <a:cs typeface="Arial"/>
              </a:rPr>
              <a:t>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6567" y="1133602"/>
            <a:ext cx="42964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GIT </a:t>
            </a:r>
            <a:r>
              <a:rPr sz="16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6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HEPATOBILIARY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21384" y="1911730"/>
          <a:ext cx="6226810" cy="2670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15"/>
                <a:gridCol w="4970145"/>
                <a:gridCol w="615950"/>
              </a:tblGrid>
              <a:tr h="438784"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b="1" spc="-130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1625"/>
                        </a:lnSpc>
                      </a:pPr>
                      <a:r>
                        <a:rPr sz="1400" b="1" spc="-135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8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6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7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0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4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1: 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Hepatobiliary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70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875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4984">
                        <a:lnSpc>
                          <a:spcPts val="1625"/>
                        </a:lnSpc>
                      </a:pPr>
                      <a:r>
                        <a:rPr sz="1400" spc="-70" dirty="0">
                          <a:latin typeface="Arial"/>
                          <a:cs typeface="Arial"/>
                        </a:rPr>
                        <a:t>Objectives and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53365" algn="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ts val="16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3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5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85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4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4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4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66675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12090" algn="r">
                        <a:lnSpc>
                          <a:spcPts val="165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243953" cy="846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47440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cocaine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intoxication.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cocaine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body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packers, cocaine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Char char="•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Kerosene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oil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poisoning/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dhatura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poisoning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kerosene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oil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poisoning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4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dhatura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poisoning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addiction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Dependence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sources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ofAmphetamine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12725" indent="-228600">
                        <a:lnSpc>
                          <a:spcPts val="1440"/>
                        </a:lnSpc>
                        <a:spcBef>
                          <a:spcPts val="7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dose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amphetamine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required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dependence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97205" indent="-228600">
                        <a:lnSpc>
                          <a:spcPts val="144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amphetamine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addiction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amphetamine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addiction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toxicity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questioned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documents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01015" indent="-228600">
                        <a:lnSpc>
                          <a:spcPct val="109100"/>
                        </a:lnSpc>
                        <a:spcBef>
                          <a:spcPts val="3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examples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Questioned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documents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investigation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Opium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derivatives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sources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Opium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33070" indent="-228600">
                        <a:lnSpc>
                          <a:spcPts val="1440"/>
                        </a:lnSpc>
                        <a:spcBef>
                          <a:spcPts val="7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dose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Opium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required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dependence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93980" indent="-228600">
                        <a:lnSpc>
                          <a:spcPts val="144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Opium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addiction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Opium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addiction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toxicity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5280" marR="299720" indent="-24765">
                        <a:lnSpc>
                          <a:spcPct val="116399"/>
                        </a:lnSpc>
                        <a:spcBef>
                          <a:spcPts val="91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5323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deaths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from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starvation,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cold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heat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starvation,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cold,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hypothermia,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frost bite,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trench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foot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heat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stroke,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exhaustion,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cramps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3906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postmortem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findings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deaths due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starvation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cold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heat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959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Thermal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classify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thermal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4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burns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burns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6839" algn="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636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Burns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Calculate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surface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area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burns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adults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burns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5082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mortem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postmortem burning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purposes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Enlist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findings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artifacts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burns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11809" indent="-228600">
                        <a:lnSpc>
                          <a:spcPts val="1350"/>
                        </a:lnSpc>
                        <a:spcBef>
                          <a:spcPts val="4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burns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dry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heat,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moist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chemicals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purposes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5134" marR="342900" indent="-91440">
                        <a:lnSpc>
                          <a:spcPct val="116399"/>
                        </a:lnSpc>
                        <a:spcBef>
                          <a:spcPts val="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243953" cy="861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69215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electrocution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89560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electrical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current.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100" spc="2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electrocution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Lightning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lightning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deaths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718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Paediatric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15950" indent="-228600">
                        <a:lnSpc>
                          <a:spcPct val="101800"/>
                        </a:lnSpc>
                        <a:spcBef>
                          <a:spcPts val="19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terminologies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foetus child  destruction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Infanticide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Feticide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Dead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born/stillborn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baby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Maceration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Criminal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58825" lvl="1" indent="-228600">
                        <a:lnSpc>
                          <a:spcPts val="131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758825" algn="l"/>
                          <a:tab pos="7594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Concealment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birth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Status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Infant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Estimate Foetal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age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live- born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baby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Precipitate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labor/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Unconscious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delivery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66700" indent="-228600">
                        <a:lnSpc>
                          <a:spcPct val="1018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criminal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born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babies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i.e.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commission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omission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Paediatric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death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investigation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Autopsy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bodies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new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born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babies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49225" indent="-228600">
                        <a:lnSpc>
                          <a:spcPct val="100000"/>
                        </a:lnSpc>
                        <a:spcBef>
                          <a:spcPts val="4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prepare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autopsy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cause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ensure compliance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court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rules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024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Battered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baby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battered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Baby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Caffey’s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Battered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baby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battered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baby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Shaken 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baby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66725" indent="-228600">
                        <a:lnSpc>
                          <a:spcPct val="102000"/>
                        </a:lnSpc>
                        <a:spcBef>
                          <a:spcPts val="19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injuries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seen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Shaken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Baby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Syndrome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Sudden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infant 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death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syndrome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(SIDS)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96900" indent="-228600">
                        <a:lnSpc>
                          <a:spcPct val="101800"/>
                        </a:lnSpc>
                        <a:spcBef>
                          <a:spcPts val="19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Relate 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SIDS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possibilities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findings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SIDS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7785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Alcohol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intoxication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43204" indent="-228600">
                        <a:lnSpc>
                          <a:spcPct val="101800"/>
                        </a:lnSpc>
                        <a:spcBef>
                          <a:spcPts val="219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sources,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routes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absorption,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metabolism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excretion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intoxication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60020" indent="-228600" algn="just">
                        <a:lnSpc>
                          <a:spcPct val="101800"/>
                        </a:lnSpc>
                        <a:buChar char="•"/>
                        <a:tabLst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selective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impairment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intoxication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special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reference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behavior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driving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motor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vehicle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report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drunkenness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21310" indent="-228600">
                        <a:lnSpc>
                          <a:spcPct val="1018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examination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drunkard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intoxication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specimens/tests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required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9207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Prepare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alleged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intoxication 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duty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officer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8200"/>
                        </a:lnSpc>
                        <a:spcBef>
                          <a:spcPts val="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22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243953" cy="7866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105791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Alcoholism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84835" indent="-228600">
                        <a:lnSpc>
                          <a:spcPct val="101800"/>
                        </a:lnSpc>
                        <a:spcBef>
                          <a:spcPts val="19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 alcoholism,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withdrawal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Evaluate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postmortem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findings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alcoholic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intoxication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64769" indent="-228600">
                        <a:lnSpc>
                          <a:spcPts val="1350"/>
                        </a:lnSpc>
                        <a:spcBef>
                          <a:spcPts val="4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Methyl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Alcohol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intoxication,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postmortem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findings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3919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aspects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virginity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virginity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legal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true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false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virgin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Defloration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rupture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hymen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Estimate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Age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torn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hymen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636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aspects</a:t>
                      </a: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EDD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(Expected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delivery)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3271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(presumptive, probable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definite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signs)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cases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Motives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feigned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Abnormal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forms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Legitimacy-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Legitimate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law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1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aspects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recent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delivery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recent delivery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Recognize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recent delivery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Signs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remote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delivery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living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Inspect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remote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delivery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2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Relate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aspects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delivery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9004">
                <a:tc>
                  <a:txBody>
                    <a:bodyPr/>
                    <a:lstStyle/>
                    <a:p>
                      <a:pPr marL="73025">
                        <a:lnSpc>
                          <a:spcPts val="13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Marriage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Nullity of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marriage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(Forensic</a:t>
                      </a:r>
                      <a:r>
                        <a:rPr sz="1100" b="1" u="sng" spc="-1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Approach)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1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Marriage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8765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Consummation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marriage,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nullity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marriage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divorce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aspects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Artificial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insemination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Surrogacy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01625" indent="-228600">
                        <a:lnSpc>
                          <a:spcPct val="101800"/>
                        </a:lnSpc>
                        <a:spcBef>
                          <a:spcPts val="19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Artificial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Insemination,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procedure,  precautions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selecting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donor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implications,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7655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Surrogate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mother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&amp;Surrogate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birth-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ethical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issues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Abortion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3845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grounds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special emphasis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pregnancy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after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rape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54940" indent="-228600" algn="just">
                        <a:lnSpc>
                          <a:spcPts val="1340"/>
                        </a:lnSpc>
                        <a:spcBef>
                          <a:spcPts val="50"/>
                        </a:spcBef>
                        <a:buChar char="•"/>
                        <a:tabLst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criminal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according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panel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code,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Unskilled,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semi-skilled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skilled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criminal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05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criminal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08915" indent="-228600">
                        <a:lnSpc>
                          <a:spcPct val="1018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death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criminal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abortion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autopsy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findings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27455" y="706755"/>
            <a:ext cx="5545455" cy="1118870"/>
          </a:xfrm>
          <a:custGeom>
            <a:avLst/>
            <a:gdLst/>
            <a:ahLst/>
            <a:cxnLst/>
            <a:rect l="l" t="t" r="r" b="b"/>
            <a:pathLst>
              <a:path w="5545455" h="1118870">
                <a:moveTo>
                  <a:pt x="5359019" y="0"/>
                </a:moveTo>
                <a:lnTo>
                  <a:pt x="186435" y="0"/>
                </a:lnTo>
                <a:lnTo>
                  <a:pt x="136863" y="6657"/>
                </a:lnTo>
                <a:lnTo>
                  <a:pt x="92324" y="25447"/>
                </a:lnTo>
                <a:lnTo>
                  <a:pt x="54594" y="54594"/>
                </a:lnTo>
                <a:lnTo>
                  <a:pt x="25447" y="92324"/>
                </a:lnTo>
                <a:lnTo>
                  <a:pt x="6657" y="136863"/>
                </a:lnTo>
                <a:lnTo>
                  <a:pt x="0" y="186436"/>
                </a:lnTo>
                <a:lnTo>
                  <a:pt x="0" y="932434"/>
                </a:lnTo>
                <a:lnTo>
                  <a:pt x="6657" y="982006"/>
                </a:lnTo>
                <a:lnTo>
                  <a:pt x="25447" y="1026545"/>
                </a:lnTo>
                <a:lnTo>
                  <a:pt x="54594" y="1064275"/>
                </a:lnTo>
                <a:lnTo>
                  <a:pt x="92324" y="1093422"/>
                </a:lnTo>
                <a:lnTo>
                  <a:pt x="136863" y="1112212"/>
                </a:lnTo>
                <a:lnTo>
                  <a:pt x="186435" y="1118870"/>
                </a:lnTo>
                <a:lnTo>
                  <a:pt x="5359019" y="1118870"/>
                </a:lnTo>
                <a:lnTo>
                  <a:pt x="5408591" y="1112212"/>
                </a:lnTo>
                <a:lnTo>
                  <a:pt x="5453130" y="1093422"/>
                </a:lnTo>
                <a:lnTo>
                  <a:pt x="5490860" y="1064275"/>
                </a:lnTo>
                <a:lnTo>
                  <a:pt x="5520007" y="1026545"/>
                </a:lnTo>
                <a:lnTo>
                  <a:pt x="5538797" y="982006"/>
                </a:lnTo>
                <a:lnTo>
                  <a:pt x="5545455" y="932434"/>
                </a:lnTo>
                <a:lnTo>
                  <a:pt x="5545455" y="186436"/>
                </a:lnTo>
                <a:lnTo>
                  <a:pt x="5538797" y="136863"/>
                </a:lnTo>
                <a:lnTo>
                  <a:pt x="5520007" y="92324"/>
                </a:lnTo>
                <a:lnTo>
                  <a:pt x="5490860" y="54594"/>
                </a:lnTo>
                <a:lnTo>
                  <a:pt x="5453130" y="25447"/>
                </a:lnTo>
                <a:lnTo>
                  <a:pt x="5408591" y="6657"/>
                </a:lnTo>
                <a:lnTo>
                  <a:pt x="5359019" y="0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27455" y="706755"/>
            <a:ext cx="5545455" cy="1118870"/>
          </a:xfrm>
          <a:custGeom>
            <a:avLst/>
            <a:gdLst/>
            <a:ahLst/>
            <a:cxnLst/>
            <a:rect l="l" t="t" r="r" b="b"/>
            <a:pathLst>
              <a:path w="5545455" h="1118870">
                <a:moveTo>
                  <a:pt x="186435" y="0"/>
                </a:moveTo>
                <a:lnTo>
                  <a:pt x="136863" y="6657"/>
                </a:lnTo>
                <a:lnTo>
                  <a:pt x="92324" y="25447"/>
                </a:lnTo>
                <a:lnTo>
                  <a:pt x="54594" y="54594"/>
                </a:lnTo>
                <a:lnTo>
                  <a:pt x="25447" y="92324"/>
                </a:lnTo>
                <a:lnTo>
                  <a:pt x="6657" y="136863"/>
                </a:lnTo>
                <a:lnTo>
                  <a:pt x="0" y="186436"/>
                </a:lnTo>
                <a:lnTo>
                  <a:pt x="0" y="932434"/>
                </a:lnTo>
                <a:lnTo>
                  <a:pt x="6657" y="982006"/>
                </a:lnTo>
                <a:lnTo>
                  <a:pt x="25447" y="1026545"/>
                </a:lnTo>
                <a:lnTo>
                  <a:pt x="54594" y="1064275"/>
                </a:lnTo>
                <a:lnTo>
                  <a:pt x="92324" y="1093422"/>
                </a:lnTo>
                <a:lnTo>
                  <a:pt x="136863" y="1112212"/>
                </a:lnTo>
                <a:lnTo>
                  <a:pt x="186435" y="1118870"/>
                </a:lnTo>
                <a:lnTo>
                  <a:pt x="5359019" y="1118870"/>
                </a:lnTo>
                <a:lnTo>
                  <a:pt x="5408591" y="1112212"/>
                </a:lnTo>
                <a:lnTo>
                  <a:pt x="5453130" y="1093422"/>
                </a:lnTo>
                <a:lnTo>
                  <a:pt x="5490860" y="1064275"/>
                </a:lnTo>
                <a:lnTo>
                  <a:pt x="5520007" y="1026545"/>
                </a:lnTo>
                <a:lnTo>
                  <a:pt x="5538797" y="982006"/>
                </a:lnTo>
                <a:lnTo>
                  <a:pt x="5545455" y="932434"/>
                </a:lnTo>
                <a:lnTo>
                  <a:pt x="5545455" y="186436"/>
                </a:lnTo>
                <a:lnTo>
                  <a:pt x="5538797" y="136863"/>
                </a:lnTo>
                <a:lnTo>
                  <a:pt x="5520007" y="92324"/>
                </a:lnTo>
                <a:lnTo>
                  <a:pt x="5490860" y="54594"/>
                </a:lnTo>
                <a:lnTo>
                  <a:pt x="5453130" y="25447"/>
                </a:lnTo>
                <a:lnTo>
                  <a:pt x="5408591" y="6657"/>
                </a:lnTo>
                <a:lnTo>
                  <a:pt x="5359019" y="0"/>
                </a:lnTo>
                <a:lnTo>
                  <a:pt x="186435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75682" y="690372"/>
            <a:ext cx="1097140" cy="1068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18336" y="2262251"/>
          <a:ext cx="6202045" cy="6849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745"/>
                <a:gridCol w="4305300"/>
              </a:tblGrid>
              <a:tr h="191770">
                <a:tc>
                  <a:txBody>
                    <a:bodyPr/>
                    <a:lstStyle/>
                    <a:p>
                      <a:pPr marL="4445" algn="ctr">
                        <a:lnSpc>
                          <a:spcPts val="137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7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875" indent="-222250">
                        <a:lnSpc>
                          <a:spcPct val="100000"/>
                        </a:lnSpc>
                        <a:spcBef>
                          <a:spcPts val="50"/>
                        </a:spcBef>
                        <a:buAutoNum type="arabicPeriod"/>
                        <a:tabLst>
                          <a:tab pos="52451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875" indent="-222250">
                        <a:lnSpc>
                          <a:spcPct val="100000"/>
                        </a:lnSpc>
                        <a:buAutoNum type="arabicPeriod"/>
                        <a:tabLst>
                          <a:tab pos="52451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875" indent="-22225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451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87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5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9525" indent="-228600">
                        <a:lnSpc>
                          <a:spcPts val="135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Nasib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Awan. Principles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1st ed.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2002.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117475" indent="-228600">
                        <a:lnSpc>
                          <a:spcPts val="1340"/>
                        </a:lnSpc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Parikh,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C.K.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Parikh’s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Forensic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Toxicology.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7th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ed.2005.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Simpson’s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11th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ed.1993.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Pekka.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514984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Krishan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VIJ.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toxicology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(principles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practice).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2007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77470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Dikshit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P.C.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toxicology. 1st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Polson. Polson’s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Essential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edition.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Rao.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(latest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edition).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Rao.Practical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3rd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,2007.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Knight: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Jimpson’s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10th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1991,11th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ed.1993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 marR="167005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55816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Taylor’s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Jurisprudence.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15th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ed.1999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heavy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CDs: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6090" indent="-13716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Lectures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6090" indent="-1371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sz="1100" b="1" u="heavy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75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  <a:hlinkClick r:id="rId3"/>
                        </a:rPr>
                        <a:t>www.forensicmedicine.co.uk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313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spc="-170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sng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Hutchison’s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Methods,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050" spc="-37" baseline="31746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1050" spc="67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MacLeod's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examination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13th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Davidson's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Principles and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Kumar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Clark's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110" dirty="0">
                          <a:latin typeface="Arial"/>
                          <a:cs typeface="Arial"/>
                        </a:rPr>
                        <a:t>HCAI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CDC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410969" y="791209"/>
            <a:ext cx="2905760" cy="947419"/>
          </a:xfrm>
          <a:custGeom>
            <a:avLst/>
            <a:gdLst/>
            <a:ahLst/>
            <a:cxnLst/>
            <a:rect l="l" t="t" r="r" b="b"/>
            <a:pathLst>
              <a:path w="2905760" h="947419">
                <a:moveTo>
                  <a:pt x="0" y="947420"/>
                </a:moveTo>
                <a:lnTo>
                  <a:pt x="2905760" y="947420"/>
                </a:lnTo>
                <a:lnTo>
                  <a:pt x="2905760" y="0"/>
                </a:lnTo>
                <a:lnTo>
                  <a:pt x="0" y="0"/>
                </a:lnTo>
                <a:lnTo>
                  <a:pt x="0" y="947420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85011" y="838453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59"/>
                </a:moveTo>
                <a:lnTo>
                  <a:pt x="2759329" y="213359"/>
                </a:lnTo>
                <a:lnTo>
                  <a:pt x="2759329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85011" y="1051813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59"/>
                </a:moveTo>
                <a:lnTo>
                  <a:pt x="2759329" y="213359"/>
                </a:lnTo>
                <a:lnTo>
                  <a:pt x="2759329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85011" y="1265174"/>
            <a:ext cx="2759710" cy="213360"/>
          </a:xfrm>
          <a:custGeom>
            <a:avLst/>
            <a:gdLst/>
            <a:ahLst/>
            <a:cxnLst/>
            <a:rect l="l" t="t" r="r" b="b"/>
            <a:pathLst>
              <a:path w="2759710" h="213359">
                <a:moveTo>
                  <a:pt x="0" y="213359"/>
                </a:moveTo>
                <a:lnTo>
                  <a:pt x="2759329" y="213359"/>
                </a:lnTo>
                <a:lnTo>
                  <a:pt x="2759329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85011" y="1478610"/>
            <a:ext cx="2759710" cy="213995"/>
          </a:xfrm>
          <a:custGeom>
            <a:avLst/>
            <a:gdLst/>
            <a:ahLst/>
            <a:cxnLst/>
            <a:rect l="l" t="t" r="r" b="b"/>
            <a:pathLst>
              <a:path w="2759710" h="213994">
                <a:moveTo>
                  <a:pt x="0" y="213664"/>
                </a:moveTo>
                <a:lnTo>
                  <a:pt x="2759329" y="213664"/>
                </a:lnTo>
                <a:lnTo>
                  <a:pt x="2759329" y="0"/>
                </a:lnTo>
                <a:lnTo>
                  <a:pt x="0" y="0"/>
                </a:lnTo>
                <a:lnTo>
                  <a:pt x="0" y="213664"/>
                </a:lnTo>
                <a:close/>
              </a:path>
            </a:pathLst>
          </a:custGeom>
          <a:solidFill>
            <a:srgbClr val="92C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38580" y="789177"/>
            <a:ext cx="3263265" cy="1318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4995" marR="5080" indent="4445" algn="ctr">
              <a:lnSpc>
                <a:spcPct val="116700"/>
              </a:lnSpc>
              <a:spcBef>
                <a:spcPts val="100"/>
              </a:spcBef>
            </a:pPr>
            <a:r>
              <a:rPr sz="1200" b="1" spc="-70" dirty="0">
                <a:latin typeface="Arial"/>
                <a:cs typeface="Arial"/>
              </a:rPr>
              <a:t>Apart </a:t>
            </a:r>
            <a:r>
              <a:rPr sz="1200" b="1" spc="-60" dirty="0">
                <a:latin typeface="Arial"/>
                <a:cs typeface="Arial"/>
              </a:rPr>
              <a:t>from </a:t>
            </a:r>
            <a:r>
              <a:rPr sz="1200" b="1" spc="-70" dirty="0">
                <a:latin typeface="Arial"/>
                <a:cs typeface="Arial"/>
              </a:rPr>
              <a:t>attending </a:t>
            </a:r>
            <a:r>
              <a:rPr sz="1200" b="1" spc="-75" dirty="0">
                <a:latin typeface="Arial"/>
                <a:cs typeface="Arial"/>
              </a:rPr>
              <a:t>daily </a:t>
            </a:r>
            <a:r>
              <a:rPr sz="1200" b="1" spc="-100" dirty="0">
                <a:latin typeface="Arial"/>
                <a:cs typeface="Arial"/>
              </a:rPr>
              <a:t>scheduled  </a:t>
            </a:r>
            <a:r>
              <a:rPr sz="1200" b="1" spc="-120" dirty="0">
                <a:latin typeface="Arial"/>
                <a:cs typeface="Arial"/>
              </a:rPr>
              <a:t>sessions, </a:t>
            </a:r>
            <a:r>
              <a:rPr sz="1200" b="1" spc="-90" dirty="0">
                <a:latin typeface="Arial"/>
                <a:cs typeface="Arial"/>
              </a:rPr>
              <a:t>students </a:t>
            </a:r>
            <a:r>
              <a:rPr sz="1200" b="1" spc="-60" dirty="0">
                <a:latin typeface="Arial"/>
                <a:cs typeface="Arial"/>
              </a:rPr>
              <a:t>too </a:t>
            </a:r>
            <a:r>
              <a:rPr sz="1200" b="1" spc="-100" dirty="0">
                <a:latin typeface="Arial"/>
                <a:cs typeface="Arial"/>
              </a:rPr>
              <a:t>should </a:t>
            </a:r>
            <a:r>
              <a:rPr sz="1200" b="1" spc="-105" dirty="0">
                <a:latin typeface="Arial"/>
                <a:cs typeface="Arial"/>
              </a:rPr>
              <a:t>engage </a:t>
            </a:r>
            <a:r>
              <a:rPr sz="1200" b="1" spc="-70" dirty="0">
                <a:latin typeface="Arial"/>
                <a:cs typeface="Arial"/>
              </a:rPr>
              <a:t>in  </a:t>
            </a:r>
            <a:r>
              <a:rPr sz="1200" b="1" spc="-85" dirty="0">
                <a:latin typeface="Arial"/>
                <a:cs typeface="Arial"/>
              </a:rPr>
              <a:t>self-study </a:t>
            </a:r>
            <a:r>
              <a:rPr sz="1200" b="1" spc="-45" dirty="0">
                <a:latin typeface="Arial"/>
                <a:cs typeface="Arial"/>
              </a:rPr>
              <a:t>to </a:t>
            </a:r>
            <a:r>
              <a:rPr sz="1200" b="1" spc="-90" dirty="0">
                <a:latin typeface="Arial"/>
                <a:cs typeface="Arial"/>
              </a:rPr>
              <a:t>ensure </a:t>
            </a:r>
            <a:r>
              <a:rPr sz="1200" b="1" spc="-35" dirty="0">
                <a:latin typeface="Arial"/>
                <a:cs typeface="Arial"/>
              </a:rPr>
              <a:t>that </a:t>
            </a:r>
            <a:r>
              <a:rPr sz="1200" b="1" spc="-45" dirty="0">
                <a:latin typeface="Arial"/>
                <a:cs typeface="Arial"/>
              </a:rPr>
              <a:t>all </a:t>
            </a:r>
            <a:r>
              <a:rPr sz="1200" b="1" spc="-50" dirty="0">
                <a:latin typeface="Arial"/>
                <a:cs typeface="Arial"/>
              </a:rPr>
              <a:t>the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objectives  </a:t>
            </a:r>
            <a:r>
              <a:rPr sz="1200" b="1" spc="-60" dirty="0">
                <a:latin typeface="Arial"/>
                <a:cs typeface="Arial"/>
              </a:rPr>
              <a:t>are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90" dirty="0">
                <a:latin typeface="Arial"/>
                <a:cs typeface="Arial"/>
              </a:rPr>
              <a:t>covered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23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>
                <a:latin typeface="Arial"/>
                <a:cs typeface="Arial"/>
              </a:rPr>
              <a:t>YEAR </a:t>
            </a:r>
            <a:r>
              <a:rPr sz="900" b="1" i="1" spc="-95" smtClean="0">
                <a:latin typeface="Arial"/>
                <a:cs typeface="Arial"/>
              </a:rPr>
              <a:t>MBBS,</a:t>
            </a:r>
            <a:r>
              <a:rPr lang="en-US" sz="900" b="1" i="1" spc="-95" dirty="0" smtClean="0">
                <a:latin typeface="Arial"/>
                <a:cs typeface="Arial"/>
              </a:rPr>
              <a:t>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24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981710"/>
          <a:ext cx="6202045" cy="2696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745"/>
                <a:gridCol w="4305300"/>
              </a:tblGrid>
              <a:tr h="688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7200" indent="-22288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457834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7200" indent="-222885">
                        <a:lnSpc>
                          <a:spcPct val="10000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457834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4th 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8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153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heavy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6090" indent="-164465">
                        <a:lnSpc>
                          <a:spcPct val="10000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650" spc="-30" baseline="2525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650" baseline="2525">
                        <a:latin typeface="Arial"/>
                        <a:cs typeface="Arial"/>
                      </a:endParaRPr>
                    </a:p>
                    <a:p>
                      <a:pPr marL="466090" indent="-164465">
                        <a:lnSpc>
                          <a:spcPct val="100000"/>
                        </a:lnSpc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 algn="ct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Pediatrics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(8</a:t>
                      </a:r>
                      <a:r>
                        <a:rPr sz="1050" spc="-3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Pervez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Akbar)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334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25425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3395" lvl="1" indent="-222250">
                        <a:lnSpc>
                          <a:spcPct val="100000"/>
                        </a:lnSpc>
                        <a:spcBef>
                          <a:spcPts val="95"/>
                        </a:spcBef>
                        <a:buAutoNum type="arabicPeriod"/>
                        <a:tabLst>
                          <a:tab pos="49403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974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0038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81836" y="4036314"/>
            <a:ext cx="2333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8336" y="4436109"/>
          <a:ext cx="6202045" cy="3888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745"/>
                <a:gridCol w="430530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04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marR="11303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link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CVS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II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specimens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Provides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simulators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build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settings.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2729" marR="243204" algn="ctr">
                        <a:lnSpc>
                          <a:spcPct val="152700"/>
                        </a:lnSpc>
                      </a:pPr>
                      <a:r>
                        <a:rPr sz="11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/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/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DVD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/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motivation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ct val="1527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internet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meaningful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Learning is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seek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890">
                        <a:lnSpc>
                          <a:spcPts val="2020"/>
                        </a:lnSpc>
                        <a:spcBef>
                          <a:spcPts val="1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peers,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faculty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>
                <a:latin typeface="Arial"/>
                <a:cs typeface="Arial"/>
              </a:rPr>
              <a:t>MBBS</a:t>
            </a:r>
            <a:r>
              <a:rPr sz="900" b="1" i="1" spc="-95" smtClean="0">
                <a:latin typeface="Arial"/>
                <a:cs typeface="Arial"/>
              </a:rPr>
              <a:t>,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70" dirty="0"/>
              <a:t>20</a:t>
            </a:r>
            <a:r>
              <a:rPr spc="-45" dirty="0"/>
              <a:t>19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25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1628" y="758697"/>
            <a:ext cx="6413500" cy="6420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20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14605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100" b="1" spc="-110" dirty="0">
                <a:latin typeface="Arial"/>
                <a:cs typeface="Arial"/>
              </a:rPr>
              <a:t>Best </a:t>
            </a:r>
            <a:r>
              <a:rPr sz="1100" b="1" spc="-105" dirty="0">
                <a:latin typeface="Arial"/>
                <a:cs typeface="Arial"/>
              </a:rPr>
              <a:t>Choice </a:t>
            </a:r>
            <a:r>
              <a:rPr sz="1100" b="1" spc="-85" dirty="0">
                <a:latin typeface="Arial"/>
                <a:cs typeface="Arial"/>
              </a:rPr>
              <a:t>Questions </a:t>
            </a:r>
            <a:r>
              <a:rPr sz="1100" b="1" spc="-120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MCQs </a:t>
            </a:r>
            <a:r>
              <a:rPr sz="1100" spc="-5" dirty="0">
                <a:latin typeface="Arial"/>
                <a:cs typeface="Arial"/>
              </a:rPr>
              <a:t>(Multiple </a:t>
            </a:r>
            <a:r>
              <a:rPr sz="1100" spc="-80" dirty="0">
                <a:latin typeface="Arial"/>
                <a:cs typeface="Arial"/>
              </a:rPr>
              <a:t>Choice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Questions)</a:t>
            </a:r>
            <a:endParaRPr sz="1100">
              <a:latin typeface="Arial"/>
              <a:cs typeface="Arial"/>
            </a:endParaRPr>
          </a:p>
          <a:p>
            <a:pPr marL="469900" indent="-14605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470534" algn="l"/>
              </a:tabLst>
            </a:pPr>
            <a:r>
              <a:rPr sz="1100" b="1" spc="-70" dirty="0">
                <a:latin typeface="Arial"/>
                <a:cs typeface="Arial"/>
              </a:rPr>
              <a:t>Objective </a:t>
            </a:r>
            <a:r>
              <a:rPr sz="1100" b="1" spc="-80" dirty="0">
                <a:latin typeface="Arial"/>
                <a:cs typeface="Arial"/>
              </a:rPr>
              <a:t>Structured </a:t>
            </a:r>
            <a:r>
              <a:rPr sz="1100" b="1" spc="-70" dirty="0">
                <a:latin typeface="Arial"/>
                <a:cs typeface="Arial"/>
              </a:rPr>
              <a:t>Practical/Clinical </a:t>
            </a:r>
            <a:r>
              <a:rPr sz="1100" b="1" spc="-80" dirty="0">
                <a:latin typeface="Arial"/>
                <a:cs typeface="Arial"/>
              </a:rPr>
              <a:t>Examination </a:t>
            </a:r>
            <a:r>
              <a:rPr sz="1100" b="1" spc="-180" dirty="0">
                <a:latin typeface="Arial"/>
                <a:cs typeface="Arial"/>
              </a:rPr>
              <a:t>OSPE </a:t>
            </a:r>
            <a:r>
              <a:rPr sz="1100" b="1" spc="-60" dirty="0">
                <a:latin typeface="Arial"/>
                <a:cs typeface="Arial"/>
              </a:rPr>
              <a:t>or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OSCE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100" b="1" spc="-150" dirty="0">
                <a:latin typeface="Arial"/>
                <a:cs typeface="Arial"/>
              </a:rPr>
              <a:t>BCQs: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546100" indent="-3048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0" dirty="0">
                <a:latin typeface="Arial"/>
                <a:cs typeface="Arial"/>
              </a:rPr>
              <a:t>BCQ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four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options </a:t>
            </a:r>
            <a:r>
              <a:rPr sz="1100" spc="-30" dirty="0">
                <a:latin typeface="Arial"/>
                <a:cs typeface="Arial"/>
              </a:rPr>
              <a:t>(likely </a:t>
            </a:r>
            <a:r>
              <a:rPr sz="1100" spc="-55" dirty="0">
                <a:latin typeface="Arial"/>
                <a:cs typeface="Arial"/>
              </a:rPr>
              <a:t>answers).</a:t>
            </a:r>
            <a:endParaRPr sz="1100">
              <a:latin typeface="Arial"/>
              <a:cs typeface="Arial"/>
            </a:endParaRPr>
          </a:p>
          <a:p>
            <a:pPr marL="546100" indent="-304800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b="1" spc="-85" dirty="0">
                <a:latin typeface="Arial"/>
                <a:cs typeface="Arial"/>
              </a:rPr>
              <a:t>Correct </a:t>
            </a:r>
            <a:r>
              <a:rPr sz="1100" b="1" spc="-80" dirty="0">
                <a:latin typeface="Arial"/>
                <a:cs typeface="Arial"/>
              </a:rPr>
              <a:t>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70" dirty="0">
                <a:latin typeface="Arial"/>
                <a:cs typeface="Arial"/>
              </a:rPr>
              <a:t>one </a:t>
            </a:r>
            <a:r>
              <a:rPr sz="1100" b="1" spc="-65" dirty="0">
                <a:latin typeface="Arial"/>
                <a:cs typeface="Arial"/>
              </a:rPr>
              <a:t>mark, </a:t>
            </a:r>
            <a:r>
              <a:rPr sz="1100" b="1" spc="-75" dirty="0">
                <a:latin typeface="Arial"/>
                <a:cs typeface="Arial"/>
              </a:rPr>
              <a:t>and incorrect </a:t>
            </a:r>
            <a:r>
              <a:rPr sz="1100" b="1" spc="-70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95" dirty="0">
                <a:latin typeface="Arial"/>
                <a:cs typeface="Arial"/>
              </a:rPr>
              <a:t>NO </a:t>
            </a:r>
            <a:r>
              <a:rPr sz="1100" b="1" spc="-65" dirty="0">
                <a:latin typeface="Arial"/>
                <a:cs typeface="Arial"/>
              </a:rPr>
              <a:t>negative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46100" indent="-3048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designed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95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1150"/>
              </a:spcBef>
            </a:pPr>
            <a:r>
              <a:rPr sz="1100" b="1" spc="-165" dirty="0">
                <a:latin typeface="Arial"/>
                <a:cs typeface="Arial"/>
              </a:rPr>
              <a:t>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009650" lvl="1" indent="-228600">
              <a:lnSpc>
                <a:spcPct val="100000"/>
              </a:lnSpc>
              <a:buFont typeface="Symbol"/>
              <a:buChar char=""/>
              <a:tabLst>
                <a:tab pos="927735" algn="l"/>
              </a:tabLst>
            </a:pP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rotate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stations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allocated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1009650" marR="5080" lvl="1" indent="-228600">
              <a:lnSpc>
                <a:spcPct val="116399"/>
              </a:lnSpc>
              <a:spcBef>
                <a:spcPts val="555"/>
              </a:spcBef>
              <a:buClr>
                <a:srgbClr val="000000"/>
              </a:buClr>
              <a:buFont typeface="Symbol"/>
              <a:buChar char=""/>
              <a:tabLst>
                <a:tab pos="927735" algn="l"/>
              </a:tabLst>
            </a:pPr>
            <a:r>
              <a:rPr sz="1100" spc="-15" dirty="0">
                <a:solidFill>
                  <a:srgbClr val="2B2824"/>
                </a:solidFill>
                <a:latin typeface="Arial"/>
                <a:cs typeface="Arial"/>
              </a:rPr>
              <a:t>At </a:t>
            </a:r>
            <a:r>
              <a:rPr sz="1100" spc="-70" dirty="0">
                <a:solidFill>
                  <a:srgbClr val="2B2824"/>
                </a:solidFill>
                <a:latin typeface="Arial"/>
                <a:cs typeface="Arial"/>
              </a:rPr>
              <a:t>each </a:t>
            </a:r>
            <a:r>
              <a:rPr sz="1100" spc="-25" dirty="0">
                <a:solidFill>
                  <a:srgbClr val="2B2824"/>
                </a:solidFill>
                <a:latin typeface="Arial"/>
                <a:cs typeface="Arial"/>
              </a:rPr>
              <a:t>station, </a:t>
            </a:r>
            <a:r>
              <a:rPr sz="1100" spc="-85" dirty="0">
                <a:solidFill>
                  <a:srgbClr val="2B2824"/>
                </a:solidFill>
                <a:latin typeface="Arial"/>
                <a:cs typeface="Arial"/>
              </a:rPr>
              <a:t>a </a:t>
            </a:r>
            <a:r>
              <a:rPr sz="1100" spc="-10" dirty="0">
                <a:solidFill>
                  <a:srgbClr val="2B2824"/>
                </a:solidFill>
                <a:latin typeface="Arial"/>
                <a:cs typeface="Arial"/>
              </a:rPr>
              <a:t>brief </a:t>
            </a:r>
            <a:r>
              <a:rPr sz="1100" spc="5" dirty="0">
                <a:solidFill>
                  <a:srgbClr val="2B2824"/>
                </a:solidFill>
                <a:latin typeface="Arial"/>
                <a:cs typeface="Arial"/>
              </a:rPr>
              <a:t>written </a:t>
            </a:r>
            <a:r>
              <a:rPr sz="1100" spc="-30" dirty="0">
                <a:solidFill>
                  <a:srgbClr val="2B2824"/>
                </a:solidFill>
                <a:latin typeface="Arial"/>
                <a:cs typeface="Arial"/>
              </a:rPr>
              <a:t>statement </a:t>
            </a:r>
            <a:r>
              <a:rPr sz="1100" spc="-50" dirty="0">
                <a:solidFill>
                  <a:srgbClr val="2B2824"/>
                </a:solidFill>
                <a:latin typeface="Arial"/>
                <a:cs typeface="Arial"/>
              </a:rPr>
              <a:t>includes </a:t>
            </a:r>
            <a:r>
              <a:rPr sz="1100" spc="-15" dirty="0">
                <a:solidFill>
                  <a:srgbClr val="2B2824"/>
                </a:solidFill>
                <a:latin typeface="Arial"/>
                <a:cs typeface="Arial"/>
              </a:rPr>
              <a:t>the </a:t>
            </a:r>
            <a:r>
              <a:rPr sz="1100" spc="-45" dirty="0">
                <a:solidFill>
                  <a:srgbClr val="2B2824"/>
                </a:solidFill>
                <a:latin typeface="Arial"/>
                <a:cs typeface="Arial"/>
              </a:rPr>
              <a:t>task. </a:t>
            </a:r>
            <a:r>
              <a:rPr sz="1100" spc="-45" dirty="0">
                <a:latin typeface="Arial"/>
                <a:cs typeface="Arial"/>
              </a:rPr>
              <a:t>Student completes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given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10" dirty="0">
                <a:latin typeface="Arial"/>
                <a:cs typeface="Arial"/>
              </a:rPr>
              <a:t>at  </a:t>
            </a:r>
            <a:r>
              <a:rPr sz="1100" spc="-50" dirty="0">
                <a:latin typeface="Arial"/>
                <a:cs typeface="Arial"/>
              </a:rPr>
              <a:t>one </a:t>
            </a:r>
            <a:r>
              <a:rPr sz="1100" spc="-45" dirty="0">
                <a:latin typeface="Arial"/>
                <a:cs typeface="Arial"/>
              </a:rPr>
              <a:t>given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1009650" lvl="1" indent="-228600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50" dirty="0">
                <a:latin typeface="Arial"/>
                <a:cs typeface="Arial"/>
              </a:rPr>
              <a:t>Stations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observed,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unobserved,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1009650" marR="11430" lvl="1" indent="-228600">
              <a:lnSpc>
                <a:spcPct val="116399"/>
              </a:lnSpc>
              <a:spcBef>
                <a:spcPts val="55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unobserved </a:t>
            </a:r>
            <a:r>
              <a:rPr sz="1100" spc="-35" dirty="0">
                <a:latin typeface="Arial"/>
                <a:cs typeface="Arial"/>
              </a:rPr>
              <a:t>stations, </a:t>
            </a:r>
            <a:r>
              <a:rPr sz="1100" spc="-30" dirty="0">
                <a:latin typeface="Arial"/>
                <a:cs typeface="Arial"/>
              </a:rPr>
              <a:t>flowcharts, </a:t>
            </a:r>
            <a:r>
              <a:rPr sz="1100" spc="-45" dirty="0">
                <a:latin typeface="Arial"/>
                <a:cs typeface="Arial"/>
              </a:rPr>
              <a:t>models, </a:t>
            </a:r>
            <a:r>
              <a:rPr sz="1100" spc="-40" dirty="0">
                <a:latin typeface="Arial"/>
                <a:cs typeface="Arial"/>
              </a:rPr>
              <a:t>slide </a:t>
            </a:r>
            <a:r>
              <a:rPr sz="1100" spc="-20" dirty="0">
                <a:latin typeface="Arial"/>
                <a:cs typeface="Arial"/>
              </a:rPr>
              <a:t>identification, </a:t>
            </a:r>
            <a:r>
              <a:rPr sz="1100" spc="-35" dirty="0">
                <a:latin typeface="Arial"/>
                <a:cs typeface="Arial"/>
              </a:rPr>
              <a:t>lab </a:t>
            </a:r>
            <a:r>
              <a:rPr sz="1100" spc="-25" dirty="0">
                <a:latin typeface="Arial"/>
                <a:cs typeface="Arial"/>
              </a:rPr>
              <a:t>reports, </a:t>
            </a:r>
            <a:r>
              <a:rPr sz="1100" spc="-95" dirty="0">
                <a:latin typeface="Arial"/>
                <a:cs typeface="Arial"/>
              </a:rPr>
              <a:t>case </a:t>
            </a:r>
            <a:r>
              <a:rPr sz="1100" spc="-60" dirty="0">
                <a:latin typeface="Arial"/>
                <a:cs typeface="Arial"/>
              </a:rPr>
              <a:t>scenarios may 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cover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knowledge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component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content.</a:t>
            </a:r>
            <a:endParaRPr sz="1100">
              <a:latin typeface="Arial"/>
              <a:cs typeface="Arial"/>
            </a:endParaRPr>
          </a:p>
          <a:p>
            <a:pPr marL="1009650" lvl="1" indent="-228600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25" dirty="0">
                <a:latin typeface="Arial"/>
                <a:cs typeface="Arial"/>
              </a:rPr>
              <a:t>station: </a:t>
            </a:r>
            <a:r>
              <a:rPr sz="1100" spc="-50" dirty="0">
                <a:latin typeface="Arial"/>
                <a:cs typeface="Arial"/>
              </a:rPr>
              <a:t>Performance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/procedures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observed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80" dirty="0">
                <a:latin typeface="Arial"/>
                <a:cs typeface="Arial"/>
              </a:rPr>
              <a:t>assessor</a:t>
            </a:r>
            <a:endParaRPr sz="1100">
              <a:latin typeface="Arial"/>
              <a:cs typeface="Arial"/>
            </a:endParaRPr>
          </a:p>
          <a:p>
            <a:pPr marL="1009650" lvl="1" indent="-228600">
              <a:lnSpc>
                <a:spcPct val="100000"/>
              </a:lnSpc>
              <a:spcBef>
                <a:spcPts val="260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25" dirty="0">
                <a:latin typeface="Arial"/>
                <a:cs typeface="Arial"/>
              </a:rPr>
              <a:t>Interactive: </a:t>
            </a:r>
            <a:r>
              <a:rPr sz="1100" spc="-50" dirty="0">
                <a:latin typeface="Arial"/>
                <a:cs typeface="Arial"/>
              </a:rPr>
              <a:t>Examiner/s </a:t>
            </a:r>
            <a:r>
              <a:rPr sz="1100" spc="-85" dirty="0">
                <a:latin typeface="Arial"/>
                <a:cs typeface="Arial"/>
              </a:rPr>
              <a:t>ask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allocated.</a:t>
            </a:r>
            <a:endParaRPr sz="1100">
              <a:latin typeface="Arial"/>
              <a:cs typeface="Arial"/>
            </a:endParaRPr>
          </a:p>
          <a:p>
            <a:pPr marL="1009650" marR="234950" lvl="1" indent="-228600">
              <a:lnSpc>
                <a:spcPct val="116399"/>
              </a:lnSpc>
              <a:spcBef>
                <a:spcPts val="75"/>
              </a:spcBef>
              <a:buFont typeface="Symbol"/>
              <a:buChar char=""/>
              <a:tabLst>
                <a:tab pos="927735" algn="l"/>
              </a:tabLst>
            </a:pP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given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given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specific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task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wait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move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</a:pPr>
            <a:r>
              <a:rPr sz="1100" b="1" spc="-45" dirty="0">
                <a:latin typeface="Arial"/>
                <a:cs typeface="Arial"/>
              </a:rPr>
              <a:t>Internal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009650" lvl="1" indent="-228600">
              <a:lnSpc>
                <a:spcPct val="100000"/>
              </a:lnSpc>
              <a:buFont typeface="Symbol"/>
              <a:buChar char=""/>
              <a:tabLst>
                <a:tab pos="927735" algn="l"/>
              </a:tabLst>
            </a:pP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9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comprehensively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15" dirty="0">
                <a:latin typeface="Arial"/>
                <a:cs typeface="Arial"/>
              </a:rPr>
              <a:t>multiple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methods.</a:t>
            </a:r>
            <a:endParaRPr sz="1100">
              <a:latin typeface="Arial"/>
              <a:cs typeface="Arial"/>
            </a:endParaRPr>
          </a:p>
          <a:p>
            <a:pPr marL="1009650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927735" algn="l"/>
                <a:tab pos="5768975" algn="l"/>
              </a:tabLst>
            </a:pPr>
            <a:r>
              <a:rPr sz="1100" spc="-45" dirty="0">
                <a:latin typeface="Arial"/>
                <a:cs typeface="Arial"/>
              </a:rPr>
              <a:t>20%marksofinternalevaluationwillbeaddedintheoryofsemesterexam.That20%may	</a:t>
            </a:r>
            <a:r>
              <a:rPr sz="1100" spc="-35" dirty="0">
                <a:latin typeface="Arial"/>
                <a:cs typeface="Arial"/>
              </a:rPr>
              <a:t>include</a:t>
            </a:r>
            <a:endParaRPr sz="1100">
              <a:latin typeface="Arial"/>
              <a:cs typeface="Arial"/>
            </a:endParaRPr>
          </a:p>
          <a:p>
            <a:pPr marL="1009650" marR="220979">
              <a:lnSpc>
                <a:spcPts val="1989"/>
              </a:lnSpc>
              <a:spcBef>
                <a:spcPts val="155"/>
              </a:spcBef>
            </a:pPr>
            <a:r>
              <a:rPr sz="1100" spc="-85" dirty="0">
                <a:latin typeface="Arial"/>
                <a:cs typeface="Arial"/>
              </a:rPr>
              <a:t>class </a:t>
            </a:r>
            <a:r>
              <a:rPr sz="1100" spc="-40" dirty="0">
                <a:latin typeface="Arial"/>
                <a:cs typeface="Arial"/>
              </a:rPr>
              <a:t>tests, </a:t>
            </a:r>
            <a:r>
              <a:rPr sz="1100" spc="-55" dirty="0">
                <a:latin typeface="Arial"/>
                <a:cs typeface="Arial"/>
              </a:rPr>
              <a:t>assignment, </a:t>
            </a:r>
            <a:r>
              <a:rPr sz="1100" spc="-35" dirty="0">
                <a:latin typeface="Arial"/>
                <a:cs typeface="Arial"/>
              </a:rPr>
              <a:t>journals,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modular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25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all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specific </a:t>
            </a:r>
            <a:r>
              <a:rPr sz="1100" spc="-60" dirty="0">
                <a:latin typeface="Arial"/>
                <a:cs typeface="Arial"/>
              </a:rPr>
              <a:t>marks  </a:t>
            </a:r>
            <a:r>
              <a:rPr sz="1100" spc="-30" dirty="0">
                <a:latin typeface="Arial"/>
                <a:cs typeface="Arial"/>
              </a:rPr>
              <a:t>allocation.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48232" y="7143622"/>
          <a:ext cx="6187440" cy="1211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380"/>
                <a:gridCol w="1396365"/>
                <a:gridCol w="2146935"/>
                <a:gridCol w="1381760"/>
              </a:tblGrid>
              <a:tr h="286385">
                <a:tc gridSpan="4"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216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en-US" sz="1000" b="1" spc="-114" dirty="0" smtClean="0">
                          <a:latin typeface="Arial"/>
                          <a:cs typeface="Arial"/>
                        </a:rPr>
                        <a:t>UHS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Examination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08634" marR="504190" algn="ctr">
                        <a:lnSpc>
                          <a:spcPct val="118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ry 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0230">
                        <a:lnSpc>
                          <a:spcPts val="1160"/>
                        </a:lnSpc>
                      </a:pPr>
                      <a:r>
                        <a:rPr sz="1000" b="1" spc="-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77495" marR="274320" indent="635" algn="ctr">
                        <a:lnSpc>
                          <a:spcPct val="116199"/>
                        </a:lnSpc>
                        <a:spcBef>
                          <a:spcPts val="835"/>
                        </a:spcBef>
                      </a:pPr>
                      <a:r>
                        <a:rPr sz="1000" b="1" spc="-105" dirty="0">
                          <a:latin typeface="Arial"/>
                          <a:cs typeface="Arial"/>
                        </a:rPr>
                        <a:t>(Class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+Journals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+  Assignments + 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Modular</a:t>
                      </a:r>
                      <a:r>
                        <a:rPr sz="10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31470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154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lang="en-US" sz="900" b="1" i="1" spc="-135" dirty="0" smtClean="0">
                <a:latin typeface="Arial"/>
                <a:cs typeface="Arial"/>
              </a:rPr>
              <a:t>G</a:t>
            </a:r>
            <a:r>
              <a:rPr sz="900" b="1" i="1" spc="-80" smtClean="0">
                <a:latin typeface="Arial"/>
                <a:cs typeface="Arial"/>
              </a:rPr>
              <a:t>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1628" y="548995"/>
            <a:ext cx="6120130" cy="80264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b="1" spc="-70" dirty="0">
                <a:latin typeface="Arial"/>
                <a:cs typeface="Arial"/>
              </a:rPr>
              <a:t>Formative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70485" marR="5080">
              <a:lnSpc>
                <a:spcPct val="150900"/>
              </a:lnSpc>
              <a:spcBef>
                <a:spcPts val="75"/>
              </a:spcBef>
            </a:pPr>
            <a:r>
              <a:rPr sz="1100" spc="-35" dirty="0">
                <a:latin typeface="Arial"/>
                <a:cs typeface="Arial"/>
              </a:rPr>
              <a:t>Individual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hold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quiz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short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assess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own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learning.  </a:t>
            </a:r>
            <a:r>
              <a:rPr sz="1100" spc="-8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obtained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included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1628" y="1664334"/>
            <a:ext cx="379920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5">
                <a:latin typeface="Arial"/>
                <a:cs typeface="Arial"/>
              </a:rPr>
              <a:t>For </a:t>
            </a:r>
            <a:r>
              <a:rPr lang="en-US" sz="1200" b="1" spc="-140" dirty="0" smtClean="0">
                <a:latin typeface="Arial"/>
                <a:cs typeface="Arial"/>
              </a:rPr>
              <a:t> UHS </a:t>
            </a:r>
            <a:r>
              <a:rPr sz="1200" b="1" spc="-85" smtClean="0">
                <a:latin typeface="Arial"/>
                <a:cs typeface="Arial"/>
              </a:rPr>
              <a:t>Examination </a:t>
            </a:r>
            <a:r>
              <a:rPr sz="1200" b="1" spc="-90" dirty="0">
                <a:latin typeface="Arial"/>
                <a:cs typeface="Arial"/>
              </a:rPr>
              <a:t>Policy, please </a:t>
            </a:r>
            <a:r>
              <a:rPr sz="1200" b="1" spc="-95">
                <a:latin typeface="Arial"/>
                <a:cs typeface="Arial"/>
              </a:rPr>
              <a:t>consult </a:t>
            </a:r>
            <a:r>
              <a:rPr lang="en-US" sz="1200" b="1" spc="-140" dirty="0" smtClean="0">
                <a:latin typeface="Arial"/>
                <a:cs typeface="Arial"/>
              </a:rPr>
              <a:t>UHS</a:t>
            </a:r>
            <a:r>
              <a:rPr sz="1200" b="1" spc="-65" smtClean="0">
                <a:latin typeface="Arial"/>
                <a:cs typeface="Arial"/>
              </a:rPr>
              <a:t>website</a:t>
            </a:r>
            <a:r>
              <a:rPr sz="1200" b="1" spc="-65" dirty="0">
                <a:latin typeface="Arial"/>
                <a:cs typeface="Arial"/>
              </a:rPr>
              <a:t>!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65529" y="2631313"/>
            <a:ext cx="140207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5529" y="2826385"/>
            <a:ext cx="140207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65529" y="3021457"/>
            <a:ext cx="140207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65529" y="3527425"/>
            <a:ext cx="140207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65529" y="3805173"/>
            <a:ext cx="140207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65529" y="4085590"/>
            <a:ext cx="140207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65529" y="4588509"/>
            <a:ext cx="140207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65529" y="5094732"/>
            <a:ext cx="140207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65529" y="5372100"/>
            <a:ext cx="140207" cy="1706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41628" y="2289174"/>
            <a:ext cx="6311900" cy="3551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Student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hall/venue,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30minutes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215"/>
              </a:spcBef>
            </a:pPr>
            <a:r>
              <a:rPr sz="1100" b="1" spc="-120" dirty="0">
                <a:latin typeface="Arial"/>
                <a:cs typeface="Arial"/>
              </a:rPr>
              <a:t>Exam </a:t>
            </a:r>
            <a:r>
              <a:rPr sz="1100" b="1" spc="-45" dirty="0">
                <a:latin typeface="Arial"/>
                <a:cs typeface="Arial"/>
              </a:rPr>
              <a:t>will </a:t>
            </a:r>
            <a:r>
              <a:rPr sz="1100" b="1" spc="-85" dirty="0">
                <a:latin typeface="Arial"/>
                <a:cs typeface="Arial"/>
              </a:rPr>
              <a:t>begin </a:t>
            </a:r>
            <a:r>
              <a:rPr sz="1100" b="1" spc="-90" dirty="0">
                <a:latin typeface="Arial"/>
                <a:cs typeface="Arial"/>
              </a:rPr>
              <a:t>sharp </a:t>
            </a:r>
            <a:r>
              <a:rPr sz="1100" b="1" spc="-25" dirty="0">
                <a:latin typeface="Arial"/>
                <a:cs typeface="Arial"/>
              </a:rPr>
              <a:t>at </a:t>
            </a:r>
            <a:r>
              <a:rPr sz="1100" b="1" spc="-40" dirty="0">
                <a:latin typeface="Arial"/>
                <a:cs typeface="Arial"/>
              </a:rPr>
              <a:t>the </a:t>
            </a:r>
            <a:r>
              <a:rPr sz="1100" b="1" spc="-90" dirty="0">
                <a:latin typeface="Arial"/>
                <a:cs typeface="Arial"/>
              </a:rPr>
              <a:t>given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219"/>
              </a:spcBef>
            </a:pPr>
            <a:r>
              <a:rPr sz="1100" spc="-55" dirty="0">
                <a:latin typeface="Arial"/>
                <a:cs typeface="Arial"/>
              </a:rPr>
              <a:t>No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student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allowed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enter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hall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after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15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scheduled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endParaRPr sz="1100">
              <a:latin typeface="Arial"/>
              <a:cs typeface="Arial"/>
            </a:endParaRPr>
          </a:p>
          <a:p>
            <a:pPr marL="552450">
              <a:lnSpc>
                <a:spcPct val="100000"/>
              </a:lnSpc>
              <a:spcBef>
                <a:spcPts val="670"/>
              </a:spcBef>
            </a:pPr>
            <a:r>
              <a:rPr sz="1100" spc="-1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670"/>
              </a:spcBef>
            </a:pP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sit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according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869"/>
              </a:spcBef>
            </a:pP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allowed </a:t>
            </a:r>
            <a:r>
              <a:rPr sz="11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examination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552450" marR="284480" indent="-6350">
              <a:lnSpc>
                <a:spcPct val="150900"/>
              </a:lnSpc>
              <a:spcBef>
                <a:spcPts val="215"/>
              </a:spcBef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any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off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40" dirty="0">
                <a:latin typeface="Arial"/>
                <a:cs typeface="Arial"/>
              </a:rPr>
              <a:t> on)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he/she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552450" marR="103505" indent="-6350">
              <a:lnSpc>
                <a:spcPts val="1989"/>
              </a:lnSpc>
              <a:spcBef>
                <a:spcPts val="155"/>
              </a:spcBef>
            </a:pPr>
            <a:r>
              <a:rPr sz="1100" spc="-55" dirty="0">
                <a:latin typeface="Arial"/>
                <a:cs typeface="Arial"/>
              </a:rPr>
              <a:t>No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sit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exam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without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University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Admit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4" dirty="0" smtClean="0">
                <a:latin typeface="Arial"/>
                <a:cs typeface="Arial"/>
              </a:rPr>
              <a:t>AVMC</a:t>
            </a:r>
            <a:r>
              <a:rPr sz="1100" spc="-65" smtClean="0">
                <a:latin typeface="Arial"/>
                <a:cs typeface="Arial"/>
              </a:rPr>
              <a:t>College</a:t>
            </a:r>
            <a:r>
              <a:rPr sz="1100" spc="-55" smtClean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ID</a:t>
            </a:r>
            <a:r>
              <a:rPr sz="1100" spc="-75" dirty="0">
                <a:latin typeface="Arial"/>
                <a:cs typeface="Arial"/>
              </a:rPr>
              <a:t> Card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95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500"/>
              </a:spcBef>
            </a:pPr>
            <a:r>
              <a:rPr sz="1100" spc="-45" dirty="0">
                <a:latin typeface="Arial"/>
                <a:cs typeface="Arial"/>
              </a:rPr>
              <a:t>Student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bring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stationary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items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exam: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55" dirty="0">
                <a:latin typeface="Arial"/>
                <a:cs typeface="Arial"/>
              </a:rPr>
              <a:t>Pencil,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Eraser,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45" dirty="0">
                <a:latin typeface="Arial"/>
                <a:cs typeface="Arial"/>
              </a:rPr>
              <a:t> sharpener.</a:t>
            </a:r>
            <a:endParaRPr sz="1100">
              <a:latin typeface="Arial"/>
              <a:cs typeface="Arial"/>
            </a:endParaRPr>
          </a:p>
          <a:p>
            <a:pPr marL="552450" marR="5080" indent="-6350">
              <a:lnSpc>
                <a:spcPct val="150900"/>
              </a:lnSpc>
              <a:spcBef>
                <a:spcPts val="190"/>
              </a:spcBef>
            </a:pP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discipline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exam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hall/venue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is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possess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written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material 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70150" y="7897494"/>
            <a:ext cx="3448050" cy="0"/>
          </a:xfrm>
          <a:custGeom>
            <a:avLst/>
            <a:gdLst/>
            <a:ahLst/>
            <a:cxnLst/>
            <a:rect l="l" t="t" r="r" b="b"/>
            <a:pathLst>
              <a:path w="3448050">
                <a:moveTo>
                  <a:pt x="0" y="0"/>
                </a:moveTo>
                <a:lnTo>
                  <a:pt x="3448050" y="0"/>
                </a:lnTo>
              </a:path>
            </a:pathLst>
          </a:custGeom>
          <a:ln w="1905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79675" y="6192520"/>
            <a:ext cx="0" cy="1695450"/>
          </a:xfrm>
          <a:custGeom>
            <a:avLst/>
            <a:gdLst/>
            <a:ahLst/>
            <a:cxnLst/>
            <a:rect l="l" t="t" r="r" b="b"/>
            <a:pathLst>
              <a:path h="1695450">
                <a:moveTo>
                  <a:pt x="0" y="0"/>
                </a:moveTo>
                <a:lnTo>
                  <a:pt x="0" y="1695450"/>
                </a:lnTo>
              </a:path>
            </a:pathLst>
          </a:custGeom>
          <a:ln w="1905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73325" y="617347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635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89200" y="7878444"/>
            <a:ext cx="3409950" cy="0"/>
          </a:xfrm>
          <a:custGeom>
            <a:avLst/>
            <a:gdLst/>
            <a:ahLst/>
            <a:cxnLst/>
            <a:rect l="l" t="t" r="r" b="b"/>
            <a:pathLst>
              <a:path w="3409950">
                <a:moveTo>
                  <a:pt x="0" y="0"/>
                </a:moveTo>
                <a:lnTo>
                  <a:pt x="3409950" y="0"/>
                </a:lnTo>
              </a:path>
            </a:pathLst>
          </a:custGeom>
          <a:ln w="1905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8675" y="6191884"/>
            <a:ext cx="0" cy="1695450"/>
          </a:xfrm>
          <a:custGeom>
            <a:avLst/>
            <a:gdLst/>
            <a:ahLst/>
            <a:cxnLst/>
            <a:rect l="l" t="t" r="r" b="b"/>
            <a:pathLst>
              <a:path h="1695450">
                <a:moveTo>
                  <a:pt x="0" y="0"/>
                </a:moveTo>
                <a:lnTo>
                  <a:pt x="0" y="1695450"/>
                </a:lnTo>
              </a:path>
            </a:pathLst>
          </a:custGeom>
          <a:ln w="1905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2325" y="6179820"/>
            <a:ext cx="0" cy="1707514"/>
          </a:xfrm>
          <a:custGeom>
            <a:avLst/>
            <a:gdLst/>
            <a:ahLst/>
            <a:cxnLst/>
            <a:rect l="l" t="t" r="r" b="b"/>
            <a:pathLst>
              <a:path h="1707515">
                <a:moveTo>
                  <a:pt x="0" y="0"/>
                </a:moveTo>
                <a:lnTo>
                  <a:pt x="0" y="1707515"/>
                </a:lnTo>
              </a:path>
            </a:pathLst>
          </a:custGeom>
          <a:ln w="3175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01163" y="6403721"/>
            <a:ext cx="2986405" cy="1271905"/>
          </a:xfrm>
          <a:custGeom>
            <a:avLst/>
            <a:gdLst/>
            <a:ahLst/>
            <a:cxnLst/>
            <a:rect l="l" t="t" r="r" b="b"/>
            <a:pathLst>
              <a:path w="2986404" h="1271904">
                <a:moveTo>
                  <a:pt x="0" y="1271651"/>
                </a:moveTo>
                <a:lnTo>
                  <a:pt x="2986151" y="1271651"/>
                </a:lnTo>
                <a:lnTo>
                  <a:pt x="2986151" y="0"/>
                </a:lnTo>
                <a:lnTo>
                  <a:pt x="0" y="0"/>
                </a:lnTo>
                <a:lnTo>
                  <a:pt x="0" y="1271651"/>
                </a:lnTo>
                <a:close/>
              </a:path>
            </a:pathLst>
          </a:custGeom>
          <a:ln w="3810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89200" y="6191884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89">
                <a:moveTo>
                  <a:pt x="0" y="0"/>
                </a:moveTo>
                <a:lnTo>
                  <a:pt x="211962" y="211962"/>
                </a:lnTo>
              </a:path>
            </a:pathLst>
          </a:custGeom>
          <a:ln w="3810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89200" y="7675371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90">
                <a:moveTo>
                  <a:pt x="0" y="211962"/>
                </a:moveTo>
                <a:lnTo>
                  <a:pt x="211962" y="0"/>
                </a:lnTo>
              </a:path>
            </a:pathLst>
          </a:custGeom>
          <a:ln w="3810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87186" y="7675371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90">
                <a:moveTo>
                  <a:pt x="211962" y="211962"/>
                </a:moveTo>
                <a:lnTo>
                  <a:pt x="0" y="0"/>
                </a:lnTo>
              </a:path>
            </a:pathLst>
          </a:custGeom>
          <a:ln w="3810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87186" y="6191884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89">
                <a:moveTo>
                  <a:pt x="211962" y="0"/>
                </a:moveTo>
                <a:lnTo>
                  <a:pt x="0" y="211962"/>
                </a:lnTo>
              </a:path>
            </a:pathLst>
          </a:custGeom>
          <a:ln w="38100">
            <a:solidFill>
              <a:srgbClr val="4E60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76500" y="6166484"/>
            <a:ext cx="3409950" cy="1695450"/>
          </a:xfrm>
          <a:custGeom>
            <a:avLst/>
            <a:gdLst/>
            <a:ahLst/>
            <a:cxnLst/>
            <a:rect l="l" t="t" r="r" b="b"/>
            <a:pathLst>
              <a:path w="3409950" h="1695450">
                <a:moveTo>
                  <a:pt x="0" y="1695450"/>
                </a:moveTo>
                <a:lnTo>
                  <a:pt x="3409950" y="1695450"/>
                </a:lnTo>
                <a:lnTo>
                  <a:pt x="3409950" y="0"/>
                </a:lnTo>
                <a:lnTo>
                  <a:pt x="0" y="0"/>
                </a:lnTo>
                <a:lnTo>
                  <a:pt x="0" y="169545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76500" y="6166484"/>
            <a:ext cx="3409950" cy="212090"/>
          </a:xfrm>
          <a:custGeom>
            <a:avLst/>
            <a:gdLst/>
            <a:ahLst/>
            <a:cxnLst/>
            <a:rect l="l" t="t" r="r" b="b"/>
            <a:pathLst>
              <a:path w="3409950" h="212089">
                <a:moveTo>
                  <a:pt x="3409950" y="0"/>
                </a:moveTo>
                <a:lnTo>
                  <a:pt x="0" y="0"/>
                </a:lnTo>
                <a:lnTo>
                  <a:pt x="211962" y="211962"/>
                </a:lnTo>
                <a:lnTo>
                  <a:pt x="3197987" y="211962"/>
                </a:lnTo>
                <a:lnTo>
                  <a:pt x="3409950" y="0"/>
                </a:lnTo>
                <a:close/>
              </a:path>
            </a:pathLst>
          </a:custGeom>
          <a:solidFill>
            <a:srgbClr val="AEC8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76500" y="6166484"/>
            <a:ext cx="212090" cy="1695450"/>
          </a:xfrm>
          <a:custGeom>
            <a:avLst/>
            <a:gdLst/>
            <a:ahLst/>
            <a:cxnLst/>
            <a:rect l="l" t="t" r="r" b="b"/>
            <a:pathLst>
              <a:path w="212089" h="1695450">
                <a:moveTo>
                  <a:pt x="0" y="0"/>
                </a:moveTo>
                <a:lnTo>
                  <a:pt x="0" y="1695450"/>
                </a:lnTo>
                <a:lnTo>
                  <a:pt x="211962" y="1483487"/>
                </a:lnTo>
                <a:lnTo>
                  <a:pt x="211962" y="211962"/>
                </a:lnTo>
                <a:lnTo>
                  <a:pt x="0" y="0"/>
                </a:lnTo>
                <a:close/>
              </a:path>
            </a:pathLst>
          </a:custGeom>
          <a:solidFill>
            <a:srgbClr val="C3D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476500" y="7649971"/>
            <a:ext cx="3409950" cy="212090"/>
          </a:xfrm>
          <a:custGeom>
            <a:avLst/>
            <a:gdLst/>
            <a:ahLst/>
            <a:cxnLst/>
            <a:rect l="l" t="t" r="r" b="b"/>
            <a:pathLst>
              <a:path w="3409950" h="212090">
                <a:moveTo>
                  <a:pt x="3197987" y="0"/>
                </a:moveTo>
                <a:lnTo>
                  <a:pt x="211962" y="0"/>
                </a:lnTo>
                <a:lnTo>
                  <a:pt x="0" y="211962"/>
                </a:lnTo>
                <a:lnTo>
                  <a:pt x="3409950" y="211962"/>
                </a:lnTo>
                <a:lnTo>
                  <a:pt x="3197987" y="0"/>
                </a:lnTo>
                <a:close/>
              </a:path>
            </a:pathLst>
          </a:custGeom>
          <a:solidFill>
            <a:srgbClr val="7C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74486" y="6166484"/>
            <a:ext cx="212090" cy="1695450"/>
          </a:xfrm>
          <a:custGeom>
            <a:avLst/>
            <a:gdLst/>
            <a:ahLst/>
            <a:cxnLst/>
            <a:rect l="l" t="t" r="r" b="b"/>
            <a:pathLst>
              <a:path w="212089" h="1695450">
                <a:moveTo>
                  <a:pt x="211962" y="0"/>
                </a:moveTo>
                <a:lnTo>
                  <a:pt x="0" y="211962"/>
                </a:lnTo>
                <a:lnTo>
                  <a:pt x="0" y="1483487"/>
                </a:lnTo>
                <a:lnTo>
                  <a:pt x="211962" y="1695450"/>
                </a:lnTo>
                <a:lnTo>
                  <a:pt x="211962" y="0"/>
                </a:lnTo>
                <a:close/>
              </a:path>
            </a:pathLst>
          </a:custGeom>
          <a:solidFill>
            <a:srgbClr val="5D6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76500" y="6166484"/>
            <a:ext cx="3409950" cy="1695450"/>
          </a:xfrm>
          <a:custGeom>
            <a:avLst/>
            <a:gdLst/>
            <a:ahLst/>
            <a:cxnLst/>
            <a:rect l="l" t="t" r="r" b="b"/>
            <a:pathLst>
              <a:path w="3409950" h="1695450">
                <a:moveTo>
                  <a:pt x="0" y="1695450"/>
                </a:moveTo>
                <a:lnTo>
                  <a:pt x="3409950" y="1695450"/>
                </a:lnTo>
                <a:lnTo>
                  <a:pt x="3409950" y="0"/>
                </a:lnTo>
                <a:lnTo>
                  <a:pt x="0" y="0"/>
                </a:lnTo>
                <a:lnTo>
                  <a:pt x="0" y="1695450"/>
                </a:lnTo>
                <a:close/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76500" y="6166484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89">
                <a:moveTo>
                  <a:pt x="0" y="0"/>
                </a:moveTo>
                <a:lnTo>
                  <a:pt x="211962" y="211962"/>
                </a:lnTo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76500" y="7649971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90">
                <a:moveTo>
                  <a:pt x="0" y="211962"/>
                </a:moveTo>
                <a:lnTo>
                  <a:pt x="211962" y="0"/>
                </a:lnTo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74486" y="7649971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90">
                <a:moveTo>
                  <a:pt x="211962" y="211962"/>
                </a:moveTo>
                <a:lnTo>
                  <a:pt x="0" y="0"/>
                </a:lnTo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74486" y="6166484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89" h="212089">
                <a:moveTo>
                  <a:pt x="211962" y="0"/>
                </a:moveTo>
                <a:lnTo>
                  <a:pt x="0" y="211962"/>
                </a:lnTo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688463" y="6378447"/>
            <a:ext cx="2986405" cy="939744"/>
          </a:xfrm>
          <a:prstGeom prst="rect">
            <a:avLst/>
          </a:prstGeom>
          <a:solidFill>
            <a:srgbClr val="9BBA58"/>
          </a:solidFill>
          <a:ln w="38100">
            <a:solidFill>
              <a:srgbClr val="F1F1F1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37795" marR="134620" algn="ctr">
              <a:lnSpc>
                <a:spcPct val="117800"/>
              </a:lnSpc>
            </a:pPr>
            <a:r>
              <a:rPr sz="1300" b="1" spc="-45" dirty="0">
                <a:latin typeface="Arial"/>
                <a:cs typeface="Arial"/>
              </a:rPr>
              <a:t>More </a:t>
            </a:r>
            <a:r>
              <a:rPr sz="1300" b="1" spc="-90" dirty="0">
                <a:latin typeface="Arial"/>
                <a:cs typeface="Arial"/>
              </a:rPr>
              <a:t>than75% </a:t>
            </a:r>
            <a:r>
              <a:rPr sz="1300" b="1" spc="-75" dirty="0">
                <a:latin typeface="Arial"/>
                <a:cs typeface="Arial"/>
              </a:rPr>
              <a:t>attendance </a:t>
            </a:r>
            <a:r>
              <a:rPr sz="1300" b="1" spc="-130" dirty="0">
                <a:latin typeface="Arial"/>
                <a:cs typeface="Arial"/>
              </a:rPr>
              <a:t>is </a:t>
            </a:r>
            <a:r>
              <a:rPr sz="1300" b="1" spc="-85" dirty="0">
                <a:latin typeface="Arial"/>
                <a:cs typeface="Arial"/>
              </a:rPr>
              <a:t>needed </a:t>
            </a:r>
            <a:r>
              <a:rPr sz="1300" b="1" spc="-40" dirty="0">
                <a:latin typeface="Arial"/>
                <a:cs typeface="Arial"/>
              </a:rPr>
              <a:t>to  </a:t>
            </a:r>
            <a:r>
              <a:rPr sz="1300" b="1" spc="-80" dirty="0">
                <a:latin typeface="Arial"/>
                <a:cs typeface="Arial"/>
              </a:rPr>
              <a:t>sit </a:t>
            </a:r>
            <a:r>
              <a:rPr sz="1300" b="1" spc="-60" dirty="0">
                <a:latin typeface="Arial"/>
                <a:cs typeface="Arial"/>
              </a:rPr>
              <a:t>for </a:t>
            </a:r>
            <a:r>
              <a:rPr sz="1300" b="1" spc="-50" dirty="0">
                <a:latin typeface="Arial"/>
                <a:cs typeface="Arial"/>
              </a:rPr>
              <a:t>the </a:t>
            </a:r>
            <a:r>
              <a:rPr sz="1300" b="1" spc="-85" dirty="0">
                <a:latin typeface="Arial"/>
                <a:cs typeface="Arial"/>
              </a:rPr>
              <a:t>modular </a:t>
            </a:r>
            <a:r>
              <a:rPr sz="1300" b="1" spc="-95">
                <a:latin typeface="Arial"/>
                <a:cs typeface="Arial"/>
              </a:rPr>
              <a:t>and </a:t>
            </a:r>
            <a:r>
              <a:rPr lang="en-US" sz="1300" b="1" spc="-150" dirty="0" smtClean="0">
                <a:latin typeface="Arial"/>
                <a:cs typeface="Arial"/>
              </a:rPr>
              <a:t>UHS </a:t>
            </a:r>
            <a:r>
              <a:rPr sz="1300" b="1" spc="-80" smtClean="0">
                <a:latin typeface="Arial"/>
                <a:cs typeface="Arial"/>
              </a:rPr>
              <a:t>examination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26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7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148892" y="1134620"/>
            <a:ext cx="5934710" cy="1347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i="1" spc="-40" dirty="0" smtClean="0">
                <a:latin typeface="Trebuchet MS"/>
                <a:cs typeface="Trebuchet MS"/>
              </a:rPr>
              <a:t>Module </a:t>
            </a:r>
            <a:r>
              <a:rPr lang="en-US" sz="1200" i="1" spc="-55" dirty="0" smtClean="0">
                <a:latin typeface="Trebuchet MS"/>
                <a:cs typeface="Trebuchet MS"/>
              </a:rPr>
              <a:t>name: </a:t>
            </a:r>
            <a:r>
              <a:rPr lang="en-US" sz="1200" b="1" spc="-114" dirty="0" smtClean="0">
                <a:latin typeface="Arial"/>
                <a:cs typeface="Arial"/>
              </a:rPr>
              <a:t>GIT </a:t>
            </a:r>
            <a:r>
              <a:rPr lang="en-US" sz="1200" b="1" spc="-25" dirty="0" smtClean="0">
                <a:latin typeface="Arial"/>
                <a:cs typeface="Arial"/>
              </a:rPr>
              <a:t>&amp;</a:t>
            </a:r>
            <a:r>
              <a:rPr lang="en-US" sz="1200" b="1" spc="-135" dirty="0" smtClean="0">
                <a:latin typeface="Arial"/>
                <a:cs typeface="Arial"/>
              </a:rPr>
              <a:t> </a:t>
            </a:r>
            <a:r>
              <a:rPr lang="en-US" sz="1200" b="1" spc="-75" dirty="0" err="1" smtClean="0">
                <a:latin typeface="Arial"/>
                <a:cs typeface="Arial"/>
              </a:rPr>
              <a:t>Hepatobiliary</a:t>
            </a:r>
            <a:endParaRPr lang="en-US" sz="12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  <a:tabLst>
                <a:tab pos="1906270" algn="l"/>
                <a:tab pos="3528060" algn="l"/>
              </a:tabLst>
            </a:pPr>
            <a:r>
              <a:rPr lang="en-US" sz="1200" i="1" spc="-70" dirty="0" smtClean="0">
                <a:latin typeface="Trebuchet MS"/>
                <a:cs typeface="Trebuchet MS"/>
              </a:rPr>
              <a:t>Y</a:t>
            </a:r>
            <a:r>
              <a:rPr lang="en-US" sz="1200" i="1" spc="-85" dirty="0" smtClean="0">
                <a:latin typeface="Trebuchet MS"/>
                <a:cs typeface="Trebuchet MS"/>
              </a:rPr>
              <a:t>ear:</a:t>
            </a:r>
            <a:r>
              <a:rPr lang="en-US" sz="1200" i="1" spc="-75" dirty="0" smtClean="0">
                <a:latin typeface="Trebuchet MS"/>
                <a:cs typeface="Trebuchet MS"/>
              </a:rPr>
              <a:t> </a:t>
            </a:r>
            <a:r>
              <a:rPr lang="en-US" sz="1200" b="1" i="1" spc="-90" dirty="0" smtClean="0">
                <a:latin typeface="Arial"/>
                <a:cs typeface="Arial"/>
              </a:rPr>
              <a:t>Three	</a:t>
            </a:r>
            <a:r>
              <a:rPr lang="en-US" sz="1200" i="1" spc="-60" dirty="0" smtClean="0">
                <a:latin typeface="Trebuchet MS"/>
                <a:cs typeface="Trebuchet MS"/>
              </a:rPr>
              <a:t>Duration: </a:t>
            </a:r>
            <a:r>
              <a:rPr lang="en-US" sz="1200" b="1" i="1" spc="-60" dirty="0" smtClean="0">
                <a:latin typeface="Arial"/>
                <a:cs typeface="Arial"/>
              </a:rPr>
              <a:t>7 </a:t>
            </a:r>
            <a:r>
              <a:rPr lang="en-US" sz="1200" b="1" i="1" spc="-100" dirty="0" smtClean="0">
                <a:latin typeface="Arial"/>
                <a:cs typeface="Arial"/>
              </a:rPr>
              <a:t>weeks </a:t>
            </a:r>
            <a:endParaRPr lang="en-US" sz="1200" dirty="0" smtClean="0">
              <a:latin typeface="Arial"/>
              <a:cs typeface="Arial"/>
            </a:endParaRPr>
          </a:p>
          <a:p>
            <a:pPr marL="12700" marR="5080">
              <a:lnSpc>
                <a:spcPct val="118500"/>
              </a:lnSpc>
              <a:spcBef>
                <a:spcPts val="960"/>
              </a:spcBef>
            </a:pPr>
            <a:r>
              <a:rPr lang="en-US" sz="1200" i="1" spc="-80" dirty="0" smtClean="0">
                <a:latin typeface="Trebuchet MS"/>
                <a:cs typeface="Trebuchet MS"/>
              </a:rPr>
              <a:t>Timetable </a:t>
            </a:r>
            <a:r>
              <a:rPr lang="en-US" sz="1200" i="1" spc="-65" dirty="0" smtClean="0">
                <a:latin typeface="Trebuchet MS"/>
                <a:cs typeface="Trebuchet MS"/>
              </a:rPr>
              <a:t>hours: </a:t>
            </a:r>
            <a:r>
              <a:rPr lang="en-US" sz="1200" b="1" spc="-95" dirty="0" smtClean="0">
                <a:latin typeface="Arial"/>
                <a:cs typeface="Arial"/>
              </a:rPr>
              <a:t>Lectures, </a:t>
            </a:r>
            <a:r>
              <a:rPr lang="en-US" sz="1200" b="1" spc="-125" dirty="0" smtClean="0">
                <a:latin typeface="Arial"/>
                <a:cs typeface="Arial"/>
              </a:rPr>
              <a:t>Case-Based </a:t>
            </a:r>
            <a:r>
              <a:rPr lang="en-US" sz="1200" b="1" spc="-60" dirty="0" smtClean="0">
                <a:latin typeface="Arial"/>
                <a:cs typeface="Arial"/>
              </a:rPr>
              <a:t>Integrated </a:t>
            </a:r>
            <a:r>
              <a:rPr lang="en-US" sz="1200" b="1" spc="-100" dirty="0" smtClean="0">
                <a:latin typeface="Arial"/>
                <a:cs typeface="Arial"/>
              </a:rPr>
              <a:t>Learning </a:t>
            </a:r>
            <a:r>
              <a:rPr lang="en-US" sz="1200" b="1" spc="-114" dirty="0" smtClean="0">
                <a:latin typeface="Arial"/>
                <a:cs typeface="Arial"/>
              </a:rPr>
              <a:t>(CBIL), </a:t>
            </a:r>
            <a:r>
              <a:rPr lang="en-US" sz="1200" b="1" spc="-95" dirty="0" smtClean="0">
                <a:latin typeface="Arial"/>
                <a:cs typeface="Arial"/>
              </a:rPr>
              <a:t>Clinical </a:t>
            </a:r>
            <a:r>
              <a:rPr lang="en-US" sz="1200" b="1" spc="-80" dirty="0" smtClean="0">
                <a:latin typeface="Arial"/>
                <a:cs typeface="Arial"/>
              </a:rPr>
              <a:t>Rotations, </a:t>
            </a:r>
            <a:r>
              <a:rPr lang="en-US" sz="1200" b="1" spc="-75" dirty="0" smtClean="0">
                <a:latin typeface="Arial"/>
                <a:cs typeface="Arial"/>
              </a:rPr>
              <a:t>learning  </a:t>
            </a:r>
            <a:r>
              <a:rPr lang="en-US" sz="1200" b="1" spc="-85" dirty="0" smtClean="0">
                <a:latin typeface="Arial"/>
                <a:cs typeface="Arial"/>
              </a:rPr>
              <a:t>experience </a:t>
            </a:r>
            <a:r>
              <a:rPr lang="en-US" sz="1200" b="1" spc="-70" dirty="0" smtClean="0">
                <a:latin typeface="Arial"/>
                <a:cs typeface="Arial"/>
              </a:rPr>
              <a:t>in </a:t>
            </a:r>
            <a:r>
              <a:rPr lang="en-US" sz="1200" b="1" spc="-140" dirty="0" smtClean="0">
                <a:latin typeface="Arial"/>
                <a:cs typeface="Arial"/>
              </a:rPr>
              <a:t>LNH  </a:t>
            </a:r>
            <a:r>
              <a:rPr lang="en-US" sz="1200" b="1" spc="-75" dirty="0" smtClean="0">
                <a:latin typeface="Arial"/>
                <a:cs typeface="Arial"/>
              </a:rPr>
              <a:t>outreach centers, Laboratory, </a:t>
            </a:r>
            <a:r>
              <a:rPr lang="en-US" sz="1200" b="1" spc="-85" dirty="0" smtClean="0">
                <a:latin typeface="Arial"/>
                <a:cs typeface="Arial"/>
              </a:rPr>
              <a:t>Practical, </a:t>
            </a:r>
            <a:r>
              <a:rPr lang="en-US" sz="1200" b="1" spc="-80" dirty="0" smtClean="0">
                <a:latin typeface="Arial"/>
                <a:cs typeface="Arial"/>
              </a:rPr>
              <a:t>Demonstrations, </a:t>
            </a:r>
            <a:r>
              <a:rPr lang="en-US" sz="1200" b="1" spc="-100" dirty="0" smtClean="0">
                <a:latin typeface="Arial"/>
                <a:cs typeface="Arial"/>
              </a:rPr>
              <a:t>Skills,</a:t>
            </a:r>
            <a:r>
              <a:rPr lang="en-US" sz="1200" b="1" spc="100" dirty="0" smtClean="0">
                <a:latin typeface="Arial"/>
                <a:cs typeface="Arial"/>
              </a:rPr>
              <a:t> </a:t>
            </a:r>
            <a:r>
              <a:rPr lang="en-US" sz="1200" b="1" spc="-95" dirty="0" smtClean="0">
                <a:latin typeface="Arial"/>
                <a:cs typeface="Arial"/>
              </a:rPr>
              <a:t>Self-Study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1200" dirty="0" smtClean="0">
              <a:latin typeface="Times New Roman"/>
              <a:cs typeface="Times New Roman"/>
            </a:endParaRPr>
          </a:p>
          <a:p>
            <a:pPr marL="34925" algn="ctr">
              <a:lnSpc>
                <a:spcPct val="100000"/>
              </a:lnSpc>
            </a:pPr>
            <a:r>
              <a:rPr lang="en-US" sz="1300" b="1" spc="-135" dirty="0" smtClean="0">
                <a:latin typeface="Arial"/>
                <a:cs typeface="Arial"/>
              </a:rPr>
              <a:t>MODULE </a:t>
            </a:r>
            <a:r>
              <a:rPr lang="en-US" sz="1300" b="1" spc="-160" dirty="0" smtClean="0">
                <a:latin typeface="Arial"/>
                <a:cs typeface="Arial"/>
              </a:rPr>
              <a:t>INTEGRATED</a:t>
            </a:r>
            <a:r>
              <a:rPr lang="en-US" sz="1300" b="1" spc="-30" dirty="0" smtClean="0">
                <a:latin typeface="Arial"/>
                <a:cs typeface="Arial"/>
              </a:rPr>
              <a:t> </a:t>
            </a:r>
            <a:r>
              <a:rPr lang="en-US" sz="1300" b="1" spc="-120" dirty="0" smtClean="0">
                <a:latin typeface="Arial"/>
                <a:cs typeface="Arial"/>
              </a:rPr>
              <a:t>COMMITTEE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19" name="object 5"/>
          <p:cNvSpPr txBox="1"/>
          <p:nvPr/>
        </p:nvSpPr>
        <p:spPr>
          <a:xfrm>
            <a:off x="2209800" y="373380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20" name="object 6"/>
          <p:cNvGraphicFramePr>
            <a:graphicFrameLocks noGrp="1"/>
          </p:cNvGraphicFramePr>
          <p:nvPr/>
        </p:nvGraphicFramePr>
        <p:xfrm>
          <a:off x="1066800" y="2819400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7"/>
          <p:cNvGraphicFramePr>
            <a:graphicFrameLocks noGrp="1"/>
          </p:cNvGraphicFramePr>
          <p:nvPr/>
        </p:nvGraphicFramePr>
        <p:xfrm>
          <a:off x="990600" y="4191000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HEMATOOGY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Syeda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Ijlal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Zehra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Zaidi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ts val="1260"/>
                        </a:lnSpc>
                      </a:pPr>
                      <a:endParaRPr lang="en-US" sz="1100" b="1" i="1" spc="-150" dirty="0" smtClean="0">
                        <a:latin typeface="Arial"/>
                        <a:cs typeface="Arial"/>
                      </a:endParaRPr>
                    </a:p>
                    <a:p>
                      <a:pPr marL="76200">
                        <a:lnSpc>
                          <a:spcPts val="1260"/>
                        </a:lnSpc>
                      </a:pPr>
                      <a:r>
                        <a:rPr lang="en-US" sz="1100" b="1" i="1" spc="-150" dirty="0" smtClean="0">
                          <a:latin typeface="Arial"/>
                          <a:cs typeface="Arial"/>
                        </a:rPr>
                        <a:t>RADIOLOGY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 marL="457200" indent="-228600">
                        <a:lnSpc>
                          <a:spcPts val="1405"/>
                        </a:lnSpc>
                        <a:buFont typeface="Symbol"/>
                        <a:buChar char=""/>
                        <a:tabLst>
                          <a:tab pos="457200" algn="l"/>
                          <a:tab pos="45783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100" spc="-70" dirty="0" smtClean="0">
                          <a:latin typeface="Arial"/>
                          <a:cs typeface="Arial"/>
                        </a:rPr>
                        <a:t>Abdul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Sami</a:t>
                      </a:r>
                      <a:endParaRPr lang="en-US" sz="110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0" name="object 2"/>
          <p:cNvSpPr txBox="1"/>
          <p:nvPr/>
        </p:nvSpPr>
        <p:spPr>
          <a:xfrm>
            <a:off x="4114800" y="457199"/>
            <a:ext cx="3108833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i="1" spc="-70" dirty="0" smtClean="0">
                <a:latin typeface="Arial"/>
                <a:cs typeface="Arial"/>
              </a:rPr>
              <a:t>3</a:t>
            </a:r>
            <a:r>
              <a:rPr lang="en-US" sz="1100" b="1" i="1" spc="-104" baseline="23148" dirty="0" smtClean="0">
                <a:latin typeface="Arial"/>
                <a:cs typeface="Arial"/>
              </a:rPr>
              <a:t>RD </a:t>
            </a:r>
            <a:r>
              <a:rPr lang="en-US" sz="1100" b="1" i="1" spc="-135" dirty="0" smtClean="0">
                <a:latin typeface="Arial"/>
                <a:cs typeface="Arial"/>
              </a:rPr>
              <a:t>YEAR </a:t>
            </a:r>
            <a:r>
              <a:rPr lang="en-US" sz="1100" b="1" i="1" spc="-95" dirty="0" smtClean="0">
                <a:latin typeface="Arial"/>
                <a:cs typeface="Arial"/>
              </a:rPr>
              <a:t>MBBS, </a:t>
            </a:r>
            <a:r>
              <a:rPr lang="en-US" sz="1100" b="1" i="1" spc="-80" dirty="0" smtClean="0">
                <a:latin typeface="Arial"/>
                <a:cs typeface="Arial"/>
              </a:rPr>
              <a:t>GIT </a:t>
            </a:r>
            <a:r>
              <a:rPr lang="en-US" sz="1100" b="1" i="1" spc="-10" dirty="0" smtClean="0">
                <a:latin typeface="Arial"/>
                <a:cs typeface="Arial"/>
              </a:rPr>
              <a:t>&amp; </a:t>
            </a:r>
            <a:r>
              <a:rPr lang="en-US" sz="1100" b="1" i="1" spc="-105" dirty="0" smtClean="0">
                <a:latin typeface="Arial"/>
                <a:cs typeface="Arial"/>
              </a:rPr>
              <a:t>HEPATOBILIARY</a:t>
            </a:r>
            <a:r>
              <a:rPr lang="en-US" sz="1100" b="1" i="1" spc="-165" dirty="0" smtClean="0">
                <a:latin typeface="Arial"/>
                <a:cs typeface="Arial"/>
              </a:rPr>
              <a:t> </a:t>
            </a:r>
            <a:r>
              <a:rPr lang="en-US" sz="1100" b="1" i="1" spc="-95" dirty="0" smtClean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</a:t>
            </a:r>
            <a:r>
              <a:rPr sz="900" b="1" i="1" spc="-95">
                <a:latin typeface="Arial"/>
                <a:cs typeface="Arial"/>
              </a:rPr>
              <a:t>, 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21920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2588" y="828802"/>
            <a:ext cx="6083300" cy="788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5"/>
              </a:spcBef>
            </a:pPr>
            <a:r>
              <a:rPr sz="1100" b="1" spc="-100" dirty="0">
                <a:latin typeface="Arial"/>
                <a:cs typeface="Arial"/>
              </a:rPr>
              <a:t>WHAT </a:t>
            </a:r>
            <a:r>
              <a:rPr sz="1100" b="1" spc="-12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25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100" spc="20" dirty="0">
                <a:latin typeface="Arial"/>
                <a:cs typeface="Arial"/>
              </a:rPr>
              <a:t>It </a:t>
            </a:r>
            <a:r>
              <a:rPr sz="1100" spc="-50" dirty="0">
                <a:latin typeface="Arial"/>
                <a:cs typeface="Arial"/>
              </a:rPr>
              <a:t>is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35" dirty="0">
                <a:latin typeface="Arial"/>
                <a:cs typeface="Arial"/>
              </a:rPr>
              <a:t>aid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Times New Roman"/>
              <a:cs typeface="Times New Roman"/>
            </a:endParaRPr>
          </a:p>
          <a:p>
            <a:pPr marL="552450" marR="6350" indent="-228600">
              <a:lnSpc>
                <a:spcPct val="150900"/>
              </a:lnSpc>
              <a:spcBef>
                <a:spcPts val="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spc="5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semester-wise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80" dirty="0">
                <a:latin typeface="Arial"/>
                <a:cs typeface="Arial"/>
              </a:rPr>
              <a:t>has </a:t>
            </a:r>
            <a:r>
              <a:rPr sz="1100" spc="-50" dirty="0">
                <a:latin typeface="Arial"/>
                <a:cs typeface="Arial"/>
              </a:rPr>
              <a:t>been  organized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45" dirty="0">
                <a:latin typeface="Arial"/>
                <a:cs typeface="Arial"/>
              </a:rPr>
              <a:t>Help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studies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5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on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5" dirty="0">
                <a:latin typeface="Arial"/>
                <a:cs typeface="Arial"/>
              </a:rPr>
              <a:t>methods,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70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2450" marR="1169670" indent="-228600">
              <a:lnSpc>
                <a:spcPct val="153000"/>
              </a:lnSpc>
              <a:spcBef>
                <a:spcPts val="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25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help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right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case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which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2450" marR="9525" indent="-228600" algn="just">
              <a:lnSpc>
                <a:spcPct val="150000"/>
              </a:lnSpc>
              <a:spcBef>
                <a:spcPts val="130"/>
              </a:spcBef>
              <a:buFont typeface="Symbol"/>
              <a:buChar char=""/>
              <a:tabLst>
                <a:tab pos="546735" algn="l"/>
              </a:tabLst>
            </a:pPr>
            <a:r>
              <a:rPr sz="1100" spc="-30" dirty="0">
                <a:latin typeface="Arial"/>
                <a:cs typeface="Arial"/>
              </a:rPr>
              <a:t>Identifies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40" dirty="0">
                <a:latin typeface="Arial"/>
                <a:cs typeface="Arial"/>
              </a:rPr>
              <a:t>strategies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45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0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5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10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implemented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5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2450" marR="508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list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5" dirty="0">
                <a:latin typeface="Arial"/>
                <a:cs typeface="Arial"/>
              </a:rPr>
              <a:t>books, </a:t>
            </a:r>
            <a:r>
              <a:rPr sz="1100" spc="-30" dirty="0">
                <a:latin typeface="Arial"/>
                <a:cs typeface="Arial"/>
              </a:rPr>
              <a:t>computer </a:t>
            </a:r>
            <a:r>
              <a:rPr sz="1100" spc="-60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links,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consult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maximize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2450" marR="95250" indent="-228600">
              <a:lnSpc>
                <a:spcPct val="1509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15" dirty="0">
                <a:latin typeface="Arial"/>
                <a:cs typeface="Arial"/>
              </a:rPr>
              <a:t>the contribution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student’s </a:t>
            </a:r>
            <a:r>
              <a:rPr sz="1100" spc="-30" dirty="0">
                <a:latin typeface="Arial"/>
                <a:cs typeface="Arial"/>
              </a:rPr>
              <a:t>overall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2450" marR="55244" indent="-228600">
              <a:lnSpc>
                <a:spcPct val="154500"/>
              </a:lnSpc>
              <a:spcBef>
                <a:spcPts val="2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0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25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assessment </a:t>
            </a:r>
            <a:r>
              <a:rPr sz="1100" spc="-45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held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2450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95" dirty="0">
                <a:latin typeface="Arial"/>
                <a:cs typeface="Arial"/>
              </a:rPr>
              <a:t>Focuses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information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pertaining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policy,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rules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70"/>
              </a:spcBef>
            </a:pPr>
            <a:r>
              <a:rPr sz="1100" spc="-5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integrated</a:t>
            </a:r>
            <a:r>
              <a:rPr sz="1100" i="1" spc="-85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curriculum</a:t>
            </a:r>
            <a:r>
              <a:rPr sz="1100" i="1" spc="-100" dirty="0">
                <a:latin typeface="Trebuchet MS"/>
                <a:cs typeface="Trebuchet MS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5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94615" marR="209550">
              <a:lnSpc>
                <a:spcPct val="152700"/>
              </a:lnSpc>
              <a:spcBef>
                <a:spcPts val="5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25" dirty="0">
                <a:latin typeface="Arial"/>
                <a:cs typeface="Arial"/>
              </a:rPr>
              <a:t>GIT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5" dirty="0">
                <a:latin typeface="Arial"/>
                <a:cs typeface="Arial"/>
              </a:rPr>
              <a:t>Hepatobiliary, </a:t>
            </a:r>
            <a:r>
              <a:rPr sz="1100" spc="-90" dirty="0">
                <a:latin typeface="Arial"/>
                <a:cs typeface="Arial"/>
              </a:rPr>
              <a:t>Renal </a:t>
            </a:r>
            <a:r>
              <a:rPr sz="1100" spc="15" dirty="0">
                <a:latin typeface="Arial"/>
                <a:cs typeface="Arial"/>
              </a:rPr>
              <a:t>&amp;  </a:t>
            </a:r>
            <a:r>
              <a:rPr sz="1100" spc="-65" dirty="0">
                <a:latin typeface="Arial"/>
                <a:cs typeface="Arial"/>
              </a:rPr>
              <a:t>Excretory </a:t>
            </a:r>
            <a:r>
              <a:rPr sz="1100" spc="-95" dirty="0">
                <a:latin typeface="Arial"/>
                <a:cs typeface="Arial"/>
              </a:rPr>
              <a:t>System </a:t>
            </a:r>
            <a:r>
              <a:rPr sz="1100" spc="-35" dirty="0">
                <a:latin typeface="Arial"/>
                <a:cs typeface="Arial"/>
              </a:rPr>
              <a:t>II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Endocrinology </a:t>
            </a:r>
            <a:r>
              <a:rPr sz="1100" spc="-35" dirty="0">
                <a:latin typeface="Arial"/>
                <a:cs typeface="Arial"/>
              </a:rPr>
              <a:t>II </a:t>
            </a:r>
            <a:r>
              <a:rPr sz="1100" spc="-50" dirty="0">
                <a:latin typeface="Arial"/>
                <a:cs typeface="Arial"/>
              </a:rPr>
              <a:t>which </a:t>
            </a:r>
            <a:r>
              <a:rPr sz="1100" spc="-35" dirty="0">
                <a:latin typeface="Arial"/>
                <a:cs typeface="Arial"/>
              </a:rPr>
              <a:t>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problems.</a:t>
            </a:r>
            <a:endParaRPr sz="1100">
              <a:latin typeface="Arial"/>
              <a:cs typeface="Arial"/>
            </a:endParaRPr>
          </a:p>
          <a:p>
            <a:pPr marL="94615" marR="91440">
              <a:lnSpc>
                <a:spcPts val="2020"/>
              </a:lnSpc>
              <a:spcBef>
                <a:spcPts val="155"/>
              </a:spcBef>
            </a:pP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50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60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15" dirty="0">
                <a:latin typeface="Arial"/>
                <a:cs typeface="Arial"/>
              </a:rPr>
              <a:t>be </a:t>
            </a:r>
            <a:r>
              <a:rPr sz="1100" spc="10" dirty="0">
                <a:latin typeface="Arial"/>
                <a:cs typeface="Arial"/>
              </a:rPr>
              <a:t>able to  </a:t>
            </a:r>
            <a:r>
              <a:rPr sz="1100" spc="-65" dirty="0">
                <a:latin typeface="Arial"/>
                <a:cs typeface="Arial"/>
              </a:rPr>
              <a:t>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better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basic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when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they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509"/>
              </a:spcBef>
            </a:pP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2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25" dirty="0">
                <a:latin typeface="Arial"/>
                <a:cs typeface="Arial"/>
              </a:rPr>
              <a:t>integrated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0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lab.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computer-</a:t>
            </a:r>
            <a:endParaRPr sz="11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700"/>
              </a:spcBef>
            </a:pP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55" dirty="0">
                <a:latin typeface="Arial"/>
                <a:cs typeface="Arial"/>
              </a:rPr>
              <a:t>experiences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clinics, </a:t>
            </a:r>
            <a:r>
              <a:rPr sz="1100" spc="-40" dirty="0">
                <a:latin typeface="Arial"/>
                <a:cs typeface="Arial"/>
              </a:rPr>
              <a:t>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centers.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454025"/>
            <a:ext cx="2273935" cy="172085"/>
          </a:xfrm>
          <a:custGeom>
            <a:avLst/>
            <a:gdLst/>
            <a:ahLst/>
            <a:cxnLst/>
            <a:rect l="l" t="t" r="r" b="b"/>
            <a:pathLst>
              <a:path w="2273935" h="172084">
                <a:moveTo>
                  <a:pt x="0" y="172084"/>
                </a:moveTo>
                <a:lnTo>
                  <a:pt x="2273935" y="172084"/>
                </a:lnTo>
                <a:lnTo>
                  <a:pt x="2273935" y="0"/>
                </a:lnTo>
                <a:lnTo>
                  <a:pt x="0" y="0"/>
                </a:lnTo>
                <a:lnTo>
                  <a:pt x="0" y="172084"/>
                </a:lnTo>
                <a:close/>
              </a:path>
            </a:pathLst>
          </a:custGeom>
          <a:solidFill>
            <a:srgbClr val="C5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97584" y="480313"/>
            <a:ext cx="582549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0"/>
              </a:lnSpc>
              <a:tabLst>
                <a:tab pos="2929890" algn="l"/>
              </a:tabLst>
            </a:pPr>
            <a:r>
              <a:rPr sz="1100" b="1" spc="-114" dirty="0">
                <a:latin typeface="Arial"/>
                <a:cs typeface="Arial"/>
              </a:rPr>
              <a:t>LIAQUAT  NATIONAL</a:t>
            </a:r>
            <a:r>
              <a:rPr sz="1100" b="1" spc="-204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	</a:t>
            </a: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 dirty="0">
                <a:latin typeface="Arial"/>
                <a:cs typeface="Arial"/>
              </a:rPr>
              <a:t>MBBS, </a:t>
            </a:r>
            <a:r>
              <a:rPr sz="900" b="1" i="1" spc="-135" dirty="0">
                <a:latin typeface="Arial"/>
                <a:cs typeface="Arial"/>
              </a:rPr>
              <a:t>SEMESTER </a:t>
            </a:r>
            <a:r>
              <a:rPr sz="900" b="1" i="1" spc="-40" dirty="0">
                <a:latin typeface="Arial"/>
                <a:cs typeface="Arial"/>
              </a:rPr>
              <a:t>6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7908" y="831435"/>
            <a:ext cx="6261887" cy="4127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1230" y="313690"/>
            <a:ext cx="6269355" cy="4846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8580" y="5167376"/>
            <a:ext cx="6258560" cy="3926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45" dirty="0">
                <a:latin typeface="Arial"/>
                <a:cs typeface="Arial"/>
              </a:rPr>
              <a:t>LEARNING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94615" algn="just">
              <a:lnSpc>
                <a:spcPct val="100000"/>
              </a:lnSpc>
              <a:spcBef>
                <a:spcPts val="5"/>
              </a:spcBef>
            </a:pP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methods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5" dirty="0">
                <a:latin typeface="Arial"/>
                <a:cs typeface="Arial"/>
              </a:rPr>
              <a:t> used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promote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better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Times New Roman"/>
              <a:cs typeface="Times New Roman"/>
            </a:endParaRPr>
          </a:p>
          <a:p>
            <a:pPr marL="546100" indent="-22225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100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70" dirty="0">
                <a:latin typeface="Arial"/>
                <a:cs typeface="Arial"/>
              </a:rPr>
              <a:t>Discussion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(CBD)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552450">
              <a:lnSpc>
                <a:spcPct val="100000"/>
              </a:lnSpc>
              <a:spcBef>
                <a:spcPts val="45"/>
              </a:spcBef>
              <a:tabLst>
                <a:tab pos="781050" algn="l"/>
              </a:tabLst>
            </a:pPr>
            <a:r>
              <a:rPr sz="1100" dirty="0">
                <a:latin typeface="Courier New"/>
                <a:cs typeface="Courier New"/>
              </a:rPr>
              <a:t>o	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546100" indent="-22225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75" dirty="0">
                <a:latin typeface="Arial"/>
                <a:cs typeface="Arial"/>
              </a:rPr>
              <a:t> session</a:t>
            </a:r>
            <a:endParaRPr sz="1100">
              <a:latin typeface="Arial"/>
              <a:cs typeface="Arial"/>
            </a:endParaRPr>
          </a:p>
          <a:p>
            <a:pPr marL="546100" indent="-24066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546100" algn="l"/>
                <a:tab pos="546735" algn="l"/>
              </a:tabLst>
            </a:pPr>
            <a:r>
              <a:rPr sz="1100" spc="-65" dirty="0">
                <a:latin typeface="Arial"/>
                <a:cs typeface="Arial"/>
              </a:rPr>
              <a:t>Self </a:t>
            </a:r>
            <a:r>
              <a:rPr sz="1100" spc="-25" dirty="0">
                <a:latin typeface="Arial"/>
                <a:cs typeface="Arial"/>
              </a:rPr>
              <a:t>directed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study</a:t>
            </a:r>
            <a:endParaRPr sz="1100">
              <a:latin typeface="Arial"/>
              <a:cs typeface="Arial"/>
            </a:endParaRPr>
          </a:p>
          <a:p>
            <a:pPr marL="94615" marR="67945" algn="just">
              <a:lnSpc>
                <a:spcPct val="152800"/>
              </a:lnSpc>
              <a:spcBef>
                <a:spcPts val="285"/>
              </a:spcBef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5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30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0" dirty="0">
                <a:latin typeface="Arial"/>
                <a:cs typeface="Arial"/>
              </a:rPr>
              <a:t>videos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94615" marR="5080" algn="just">
              <a:lnSpc>
                <a:spcPct val="153400"/>
              </a:lnSpc>
              <a:spcBef>
                <a:spcPts val="65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35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0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concepts, </a:t>
            </a:r>
            <a:r>
              <a:rPr sz="1100" spc="-45" dirty="0">
                <a:latin typeface="Arial"/>
                <a:cs typeface="Arial"/>
              </a:rPr>
              <a:t>acquire skills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desired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65" dirty="0">
                <a:latin typeface="Arial"/>
                <a:cs typeface="Arial"/>
              </a:rPr>
              <a:t>exercises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0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1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40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65" dirty="0">
                <a:latin typeface="Arial"/>
                <a:cs typeface="Arial"/>
              </a:rPr>
              <a:t>exchange </a:t>
            </a:r>
            <a:r>
              <a:rPr sz="1100" spc="-35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40" dirty="0">
                <a:latin typeface="Arial"/>
                <a:cs typeface="Arial"/>
              </a:rPr>
              <a:t>self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study.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facilitator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role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is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ask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probing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summarize,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rephrase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help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>
                <a:latin typeface="Arial"/>
                <a:cs typeface="Arial"/>
              </a:rPr>
              <a:t>MBBS</a:t>
            </a:r>
            <a:r>
              <a:rPr sz="900" b="1" i="1" spc="-95" smtClean="0">
                <a:latin typeface="Arial"/>
                <a:cs typeface="Arial"/>
              </a:rPr>
              <a:t>,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876" y="808076"/>
            <a:ext cx="6174740" cy="105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2800"/>
              </a:lnSpc>
              <a:spcBef>
                <a:spcPts val="95"/>
              </a:spcBef>
            </a:pPr>
            <a:r>
              <a:rPr sz="1100" b="1" spc="-165" dirty="0">
                <a:latin typeface="Arial"/>
                <a:cs typeface="Arial"/>
              </a:rPr>
              <a:t>CASE-BASED </a:t>
            </a:r>
            <a:r>
              <a:rPr sz="1100" b="1" spc="-130" dirty="0">
                <a:latin typeface="Arial"/>
                <a:cs typeface="Arial"/>
              </a:rPr>
              <a:t>DISUCSSION </a:t>
            </a:r>
            <a:r>
              <a:rPr sz="1100" b="1" spc="-95" dirty="0">
                <a:latin typeface="Arial"/>
                <a:cs typeface="Arial"/>
              </a:rPr>
              <a:t>(CBD)</a:t>
            </a:r>
            <a:r>
              <a:rPr sz="1100" spc="-95" dirty="0">
                <a:latin typeface="Arial"/>
                <a:cs typeface="Arial"/>
              </a:rPr>
              <a:t>: A </a:t>
            </a:r>
            <a:r>
              <a:rPr sz="1100" spc="-45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5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is </a:t>
            </a:r>
            <a:r>
              <a:rPr sz="1100" spc="-60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answer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questions applying 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40" dirty="0">
                <a:latin typeface="Arial"/>
                <a:cs typeface="Arial"/>
              </a:rPr>
              <a:t>previously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25" dirty="0">
                <a:latin typeface="Arial"/>
                <a:cs typeface="Arial"/>
              </a:rPr>
              <a:t>health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30" dirty="0">
                <a:latin typeface="Arial"/>
                <a:cs typeface="Arial"/>
              </a:rPr>
              <a:t>during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construct  new </a:t>
            </a:r>
            <a:r>
              <a:rPr sz="1100" spc="-45" dirty="0">
                <a:latin typeface="Arial"/>
                <a:cs typeface="Arial"/>
              </a:rPr>
              <a:t>knowledge. </a:t>
            </a:r>
            <a:r>
              <a:rPr sz="1100" spc="-85" dirty="0">
                <a:latin typeface="Arial"/>
                <a:cs typeface="Arial"/>
              </a:rPr>
              <a:t>The </a:t>
            </a:r>
            <a:r>
              <a:rPr sz="1100" spc="-150" dirty="0">
                <a:latin typeface="Arial"/>
                <a:cs typeface="Arial"/>
              </a:rPr>
              <a:t>CBD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provided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concerned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0876" y="2259049"/>
            <a:ext cx="6178550" cy="411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 algn="just">
              <a:lnSpc>
                <a:spcPct val="152800"/>
              </a:lnSpc>
              <a:spcBef>
                <a:spcPts val="100"/>
              </a:spcBef>
            </a:pPr>
            <a:r>
              <a:rPr sz="1100" b="1" spc="-140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75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0" dirty="0">
                <a:latin typeface="Arial"/>
                <a:cs typeface="Arial"/>
              </a:rPr>
              <a:t>wards, </a:t>
            </a:r>
            <a:r>
              <a:rPr sz="1100" spc="-45" dirty="0">
                <a:latin typeface="Arial"/>
                <a:cs typeface="Arial"/>
              </a:rPr>
              <a:t>clinics 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35" dirty="0">
                <a:latin typeface="Arial"/>
                <a:cs typeface="Arial"/>
              </a:rPr>
              <a:t>centers. </a:t>
            </a:r>
            <a:r>
              <a:rPr sz="1100" spc="-70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module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prepare </a:t>
            </a:r>
            <a:r>
              <a:rPr sz="1100" spc="-10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future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 marL="469900" marR="16510" indent="-229235" algn="just">
              <a:lnSpc>
                <a:spcPct val="152800"/>
              </a:lnSpc>
            </a:pPr>
            <a:r>
              <a:rPr sz="1100" dirty="0">
                <a:latin typeface="Courier New"/>
                <a:cs typeface="Courier New"/>
              </a:rPr>
              <a:t>o </a:t>
            </a: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</a:t>
            </a:r>
            <a:r>
              <a:rPr sz="1100" spc="-45" dirty="0">
                <a:latin typeface="Arial"/>
                <a:cs typeface="Arial"/>
              </a:rPr>
              <a:t>Pediatrics, 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0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4" dirty="0">
                <a:latin typeface="Arial"/>
                <a:cs typeface="Arial"/>
              </a:rPr>
              <a:t>ENT, </a:t>
            </a:r>
            <a:r>
              <a:rPr sz="1100" spc="-85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45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5" dirty="0">
                <a:latin typeface="Arial"/>
                <a:cs typeface="Arial"/>
              </a:rPr>
              <a:t>Community </a:t>
            </a:r>
            <a:r>
              <a:rPr sz="1100" spc="-30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0" dirty="0">
                <a:latin typeface="Arial"/>
                <a:cs typeface="Arial"/>
              </a:rPr>
              <a:t>take histories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</a:t>
            </a:r>
            <a:r>
              <a:rPr sz="1100" spc="-50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10" dirty="0">
                <a:latin typeface="Arial"/>
                <a:cs typeface="Arial"/>
              </a:rPr>
              <a:t>in outpatient </a:t>
            </a:r>
            <a:r>
              <a:rPr sz="1100" spc="-4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0" dirty="0">
                <a:latin typeface="Arial"/>
                <a:cs typeface="Arial"/>
              </a:rPr>
              <a:t>They </a:t>
            </a:r>
            <a:r>
              <a:rPr sz="1100" spc="-60" dirty="0">
                <a:latin typeface="Arial"/>
                <a:cs typeface="Arial"/>
              </a:rPr>
              <a:t>also </a:t>
            </a:r>
            <a:r>
              <a:rPr sz="1100" spc="-25" dirty="0">
                <a:latin typeface="Arial"/>
                <a:cs typeface="Arial"/>
              </a:rPr>
              <a:t>get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10" dirty="0">
                <a:latin typeface="Arial"/>
                <a:cs typeface="Arial"/>
              </a:rPr>
              <a:t>opportunity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 personnel </a:t>
            </a:r>
            <a:r>
              <a:rPr sz="1100" spc="-30" dirty="0">
                <a:latin typeface="Arial"/>
                <a:cs typeface="Arial"/>
              </a:rPr>
              <a:t>working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90" dirty="0">
                <a:latin typeface="Arial"/>
                <a:cs typeface="Arial"/>
              </a:rPr>
              <a:t>These </a:t>
            </a:r>
            <a:r>
              <a:rPr sz="1100" spc="-20" dirty="0">
                <a:latin typeface="Arial"/>
                <a:cs typeface="Arial"/>
              </a:rPr>
              <a:t>rotations </a:t>
            </a:r>
            <a:r>
              <a:rPr sz="1100" spc="-25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5" dirty="0">
                <a:latin typeface="Arial"/>
                <a:cs typeface="Arial"/>
              </a:rPr>
              <a:t>medical and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  <a:p>
            <a:pPr marL="12700" marR="10160" algn="just">
              <a:lnSpc>
                <a:spcPct val="152700"/>
              </a:lnSpc>
              <a:spcBef>
                <a:spcPts val="985"/>
              </a:spcBef>
            </a:pPr>
            <a:r>
              <a:rPr sz="1100" b="1" spc="-180" dirty="0">
                <a:latin typeface="Arial"/>
                <a:cs typeface="Arial"/>
              </a:rPr>
              <a:t>SKILLS </a:t>
            </a:r>
            <a:r>
              <a:rPr sz="1100" b="1" spc="-140" dirty="0">
                <a:latin typeface="Arial"/>
                <a:cs typeface="Arial"/>
              </a:rPr>
              <a:t>SESSION: </a:t>
            </a:r>
            <a:r>
              <a:rPr sz="1100" spc="-6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respective 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10" dirty="0">
                <a:latin typeface="Arial"/>
                <a:cs typeface="Arial"/>
              </a:rPr>
              <a:t>in  </a:t>
            </a:r>
            <a:r>
              <a:rPr sz="1100" spc="-45" dirty="0">
                <a:latin typeface="Arial"/>
                <a:cs typeface="Arial"/>
              </a:rPr>
              <a:t>skills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200"/>
              </a:lnSpc>
            </a:pPr>
            <a:r>
              <a:rPr sz="1100" b="1" spc="-155" dirty="0">
                <a:latin typeface="Arial"/>
                <a:cs typeface="Arial"/>
              </a:rPr>
              <a:t>SELF-DIRECTED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their </a:t>
            </a:r>
            <a:r>
              <a:rPr sz="1100" spc="-30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0" dirty="0">
                <a:latin typeface="Arial"/>
                <a:cs typeface="Arial"/>
              </a:rPr>
              <a:t>sharing </a:t>
            </a:r>
            <a:r>
              <a:rPr sz="1100" spc="-120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55" dirty="0">
                <a:latin typeface="Arial"/>
                <a:cs typeface="Arial"/>
              </a:rPr>
              <a:t>Learning </a:t>
            </a:r>
            <a:r>
              <a:rPr sz="1100" spc="-75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outside </a:t>
            </a:r>
            <a:r>
              <a:rPr sz="1100" spc="-2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 time </a:t>
            </a:r>
            <a:r>
              <a:rPr sz="1100" dirty="0">
                <a:latin typeface="Arial"/>
                <a:cs typeface="Arial"/>
              </a:rPr>
              <a:t>within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 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>
                <a:latin typeface="Arial"/>
                <a:cs typeface="Arial"/>
              </a:rPr>
              <a:t>MBBS</a:t>
            </a:r>
            <a:r>
              <a:rPr sz="900" b="1" i="1" spc="-95" smtClean="0">
                <a:latin typeface="Arial"/>
                <a:cs typeface="Arial"/>
              </a:rPr>
              <a:t>,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580" y="639826"/>
            <a:ext cx="6286500" cy="5019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9730">
              <a:lnSpc>
                <a:spcPct val="100000"/>
              </a:lnSpc>
              <a:spcBef>
                <a:spcPts val="10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 </a:t>
            </a: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GIT 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HEPATOBILIARY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106045">
              <a:lnSpc>
                <a:spcPct val="152100"/>
              </a:lnSpc>
              <a:spcBef>
                <a:spcPts val="500"/>
              </a:spcBef>
            </a:pPr>
            <a:r>
              <a:rPr sz="1200" spc="-40" dirty="0">
                <a:latin typeface="Arial"/>
                <a:cs typeface="Arial"/>
              </a:rPr>
              <a:t>Gastrointestinal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25" dirty="0">
                <a:latin typeface="Arial"/>
                <a:cs typeface="Arial"/>
              </a:rPr>
              <a:t>liver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55" dirty="0">
                <a:latin typeface="Arial"/>
                <a:cs typeface="Arial"/>
              </a:rPr>
              <a:t>impose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40" dirty="0">
                <a:latin typeface="Arial"/>
                <a:cs typeface="Arial"/>
              </a:rPr>
              <a:t>substantial </a:t>
            </a:r>
            <a:r>
              <a:rPr sz="1200" spc="-35" dirty="0">
                <a:latin typeface="Arial"/>
                <a:cs typeface="Arial"/>
              </a:rPr>
              <a:t>burden </a:t>
            </a:r>
            <a:r>
              <a:rPr sz="1200" spc="-45" dirty="0">
                <a:latin typeface="Arial"/>
                <a:cs typeface="Arial"/>
              </a:rPr>
              <a:t>on </a:t>
            </a:r>
            <a:r>
              <a:rPr sz="1200" spc="-30" dirty="0">
                <a:latin typeface="Arial"/>
                <a:cs typeface="Arial"/>
              </a:rPr>
              <a:t>health, </a:t>
            </a:r>
            <a:r>
              <a:rPr sz="1200" spc="-55" dirty="0">
                <a:latin typeface="Arial"/>
                <a:cs typeface="Arial"/>
              </a:rPr>
              <a:t>and are responsible </a:t>
            </a:r>
            <a:r>
              <a:rPr sz="1200" spc="5" dirty="0">
                <a:latin typeface="Arial"/>
                <a:cs typeface="Arial"/>
              </a:rPr>
              <a:t>for  </a:t>
            </a:r>
            <a:r>
              <a:rPr sz="1200" spc="-40" dirty="0">
                <a:latin typeface="Arial"/>
                <a:cs typeface="Arial"/>
              </a:rPr>
              <a:t>approximately </a:t>
            </a:r>
            <a:r>
              <a:rPr sz="1200" spc="-60" dirty="0">
                <a:latin typeface="Arial"/>
                <a:cs typeface="Arial"/>
              </a:rPr>
              <a:t>8 </a:t>
            </a:r>
            <a:r>
              <a:rPr sz="1200" spc="-15" dirty="0">
                <a:latin typeface="Arial"/>
                <a:cs typeface="Arial"/>
              </a:rPr>
              <a:t>million </a:t>
            </a:r>
            <a:r>
              <a:rPr sz="1200" spc="-55" dirty="0">
                <a:latin typeface="Arial"/>
                <a:cs typeface="Arial"/>
              </a:rPr>
              <a:t>deaths </a:t>
            </a:r>
            <a:r>
              <a:rPr sz="1200" spc="-35" dirty="0">
                <a:latin typeface="Arial"/>
                <a:cs typeface="Arial"/>
              </a:rPr>
              <a:t>per </a:t>
            </a:r>
            <a:r>
              <a:rPr sz="1200" spc="-50" dirty="0">
                <a:latin typeface="Arial"/>
                <a:cs typeface="Arial"/>
              </a:rPr>
              <a:t>year </a:t>
            </a:r>
            <a:r>
              <a:rPr sz="1200" spc="-25" dirty="0">
                <a:latin typeface="Arial"/>
                <a:cs typeface="Arial"/>
              </a:rPr>
              <a:t>worldwide. </a:t>
            </a:r>
            <a:r>
              <a:rPr sz="1200" spc="-50" dirty="0">
                <a:latin typeface="Arial"/>
                <a:cs typeface="Arial"/>
              </a:rPr>
              <a:t>Diarrheal </a:t>
            </a:r>
            <a:r>
              <a:rPr sz="1200" spc="-80" dirty="0">
                <a:latin typeface="Arial"/>
                <a:cs typeface="Arial"/>
              </a:rPr>
              <a:t>disease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30" dirty="0">
                <a:latin typeface="Arial"/>
                <a:cs typeface="Arial"/>
              </a:rPr>
              <a:t>eight </a:t>
            </a:r>
            <a:r>
              <a:rPr sz="1200" spc="-50" dirty="0">
                <a:latin typeface="Arial"/>
                <a:cs typeface="Arial"/>
              </a:rPr>
              <a:t>leading </a:t>
            </a:r>
            <a:r>
              <a:rPr sz="1200" spc="-90" dirty="0">
                <a:latin typeface="Arial"/>
                <a:cs typeface="Arial"/>
              </a:rPr>
              <a:t>cause </a:t>
            </a:r>
            <a:r>
              <a:rPr sz="1200" spc="-10" dirty="0">
                <a:latin typeface="Arial"/>
                <a:cs typeface="Arial"/>
              </a:rPr>
              <a:t>of  </a:t>
            </a:r>
            <a:r>
              <a:rPr sz="1200" spc="-40" dirty="0">
                <a:latin typeface="Arial"/>
                <a:cs typeface="Arial"/>
              </a:rPr>
              <a:t>death </a:t>
            </a:r>
            <a:r>
              <a:rPr sz="1200" spc="-45" dirty="0">
                <a:latin typeface="Arial"/>
                <a:cs typeface="Arial"/>
              </a:rPr>
              <a:t>globally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55" dirty="0">
                <a:latin typeface="Arial"/>
                <a:cs typeface="Arial"/>
              </a:rPr>
              <a:t>responsible </a:t>
            </a:r>
            <a:r>
              <a:rPr sz="1200" spc="5" dirty="0">
                <a:latin typeface="Arial"/>
                <a:cs typeface="Arial"/>
              </a:rPr>
              <a:t>for </a:t>
            </a:r>
            <a:r>
              <a:rPr sz="1200" spc="-55" dirty="0">
                <a:latin typeface="Arial"/>
                <a:cs typeface="Arial"/>
              </a:rPr>
              <a:t>1.4 </a:t>
            </a:r>
            <a:r>
              <a:rPr sz="1200" spc="-15" dirty="0">
                <a:latin typeface="Arial"/>
                <a:cs typeface="Arial"/>
              </a:rPr>
              <a:t>million </a:t>
            </a:r>
            <a:r>
              <a:rPr sz="1200" spc="-55" dirty="0">
                <a:latin typeface="Arial"/>
                <a:cs typeface="Arial"/>
              </a:rPr>
              <a:t>deaths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60" dirty="0">
                <a:latin typeface="Arial"/>
                <a:cs typeface="Arial"/>
              </a:rPr>
              <a:t>2015. </a:t>
            </a:r>
            <a:r>
              <a:rPr sz="1200" spc="-65" dirty="0">
                <a:latin typeface="Arial"/>
                <a:cs typeface="Arial"/>
              </a:rPr>
              <a:t>Pakistan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55" dirty="0">
                <a:latin typeface="Arial"/>
                <a:cs typeface="Arial"/>
              </a:rPr>
              <a:t>one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countries </a:t>
            </a:r>
            <a:r>
              <a:rPr sz="1200" spc="-25" dirty="0">
                <a:latin typeface="Arial"/>
                <a:cs typeface="Arial"/>
              </a:rPr>
              <a:t>in  </a:t>
            </a:r>
            <a:r>
              <a:rPr sz="1200" spc="-105" dirty="0">
                <a:latin typeface="Arial"/>
                <a:cs typeface="Arial"/>
              </a:rPr>
              <a:t>MENA </a:t>
            </a:r>
            <a:r>
              <a:rPr sz="1200" spc="-25" dirty="0">
                <a:latin typeface="Arial"/>
                <a:cs typeface="Arial"/>
              </a:rPr>
              <a:t>(Middle </a:t>
            </a:r>
            <a:r>
              <a:rPr sz="1200" spc="-95" dirty="0">
                <a:latin typeface="Arial"/>
                <a:cs typeface="Arial"/>
              </a:rPr>
              <a:t>East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20" dirty="0">
                <a:latin typeface="Arial"/>
                <a:cs typeface="Arial"/>
              </a:rPr>
              <a:t>North </a:t>
            </a:r>
            <a:r>
              <a:rPr sz="1200" spc="-40" dirty="0">
                <a:latin typeface="Arial"/>
                <a:cs typeface="Arial"/>
              </a:rPr>
              <a:t>Africa) region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highest </a:t>
            </a:r>
            <a:r>
              <a:rPr sz="1200" spc="-40" dirty="0">
                <a:latin typeface="Arial"/>
                <a:cs typeface="Arial"/>
              </a:rPr>
              <a:t>overall burden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Gastrointestinal </a:t>
            </a:r>
            <a:r>
              <a:rPr sz="1200" spc="-60" dirty="0">
                <a:latin typeface="Arial"/>
                <a:cs typeface="Arial"/>
              </a:rPr>
              <a:t>and  Liver </a:t>
            </a:r>
            <a:r>
              <a:rPr sz="1200" spc="-95" dirty="0">
                <a:latin typeface="Arial"/>
                <a:cs typeface="Arial"/>
              </a:rPr>
              <a:t>Diseases </a:t>
            </a:r>
            <a:r>
              <a:rPr sz="1200" spc="-45" dirty="0">
                <a:latin typeface="Arial"/>
                <a:cs typeface="Arial"/>
              </a:rPr>
              <a:t>including </a:t>
            </a:r>
            <a:r>
              <a:rPr sz="1200" spc="-70" dirty="0">
                <a:latin typeface="Arial"/>
                <a:cs typeface="Arial"/>
              </a:rPr>
              <a:t>esophageal cancers, </a:t>
            </a:r>
            <a:r>
              <a:rPr sz="1200" spc="-35" dirty="0">
                <a:latin typeface="Arial"/>
                <a:cs typeface="Arial"/>
              </a:rPr>
              <a:t>diarrheal </a:t>
            </a:r>
            <a:r>
              <a:rPr sz="1200" spc="-75" dirty="0">
                <a:latin typeface="Arial"/>
                <a:cs typeface="Arial"/>
              </a:rPr>
              <a:t>diseases, </a:t>
            </a:r>
            <a:r>
              <a:rPr sz="1200" spc="-30" dirty="0">
                <a:latin typeface="Arial"/>
                <a:cs typeface="Arial"/>
              </a:rPr>
              <a:t>hepatitis </a:t>
            </a:r>
            <a:r>
              <a:rPr sz="1200" spc="-60" dirty="0">
                <a:latin typeface="Arial"/>
                <a:cs typeface="Arial"/>
              </a:rPr>
              <a:t>and</a:t>
            </a:r>
            <a:r>
              <a:rPr sz="1200" spc="-13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cirrhosis.</a:t>
            </a:r>
            <a:endParaRPr sz="1200">
              <a:latin typeface="Arial"/>
              <a:cs typeface="Arial"/>
            </a:endParaRPr>
          </a:p>
          <a:p>
            <a:pPr marL="12700" marR="147955">
              <a:lnSpc>
                <a:spcPct val="151700"/>
              </a:lnSpc>
              <a:spcBef>
                <a:spcPts val="1035"/>
              </a:spcBef>
            </a:pPr>
            <a:r>
              <a:rPr sz="1200" spc="-90" dirty="0">
                <a:latin typeface="Arial"/>
                <a:cs typeface="Arial"/>
              </a:rPr>
              <a:t>This </a:t>
            </a:r>
            <a:r>
              <a:rPr sz="1200" spc="-70" dirty="0">
                <a:latin typeface="Arial"/>
                <a:cs typeface="Arial"/>
              </a:rPr>
              <a:t>is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70" dirty="0">
                <a:latin typeface="Arial"/>
                <a:cs typeface="Arial"/>
              </a:rPr>
              <a:t>second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spc="-45" dirty="0">
                <a:latin typeface="Arial"/>
                <a:cs typeface="Arial"/>
              </a:rPr>
              <a:t>on </a:t>
            </a:r>
            <a:r>
              <a:rPr sz="1200" spc="-40" dirty="0">
                <a:latin typeface="Arial"/>
                <a:cs typeface="Arial"/>
              </a:rPr>
              <a:t>Gastrointestinal </a:t>
            </a:r>
            <a:r>
              <a:rPr sz="1200" dirty="0">
                <a:latin typeface="Arial"/>
                <a:cs typeface="Arial"/>
              </a:rPr>
              <a:t>tract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135" dirty="0">
                <a:latin typeface="Arial"/>
                <a:cs typeface="Arial"/>
              </a:rPr>
              <a:t>MBBS </a:t>
            </a:r>
            <a:r>
              <a:rPr sz="1200" spc="-60" dirty="0">
                <a:latin typeface="Arial"/>
                <a:cs typeface="Arial"/>
              </a:rPr>
              <a:t>course. </a:t>
            </a:r>
            <a:r>
              <a:rPr sz="1200" spc="-35" dirty="0">
                <a:latin typeface="Arial"/>
                <a:cs typeface="Arial"/>
              </a:rPr>
              <a:t>In </a:t>
            </a:r>
            <a:r>
              <a:rPr sz="1200" spc="-135" dirty="0">
                <a:latin typeface="Arial"/>
                <a:cs typeface="Arial"/>
              </a:rPr>
              <a:t>MBBS </a:t>
            </a:r>
            <a:r>
              <a:rPr sz="1200" spc="-35" dirty="0">
                <a:latin typeface="Arial"/>
                <a:cs typeface="Arial"/>
              </a:rPr>
              <a:t>2</a:t>
            </a:r>
            <a:r>
              <a:rPr sz="1200" spc="-52" baseline="27777" dirty="0">
                <a:latin typeface="Arial"/>
                <a:cs typeface="Arial"/>
              </a:rPr>
              <a:t>nd </a:t>
            </a:r>
            <a:r>
              <a:rPr sz="1200" spc="-50" dirty="0">
                <a:latin typeface="Arial"/>
                <a:cs typeface="Arial"/>
              </a:rPr>
              <a:t>year </a:t>
            </a:r>
            <a:r>
              <a:rPr sz="1200" spc="-120" dirty="0">
                <a:latin typeface="Arial"/>
                <a:cs typeface="Arial"/>
              </a:rPr>
              <a:t>GIT </a:t>
            </a:r>
            <a:r>
              <a:rPr sz="1200" spc="-35" dirty="0">
                <a:latin typeface="Arial"/>
                <a:cs typeface="Arial"/>
              </a:rPr>
              <a:t>I </a:t>
            </a:r>
            <a:r>
              <a:rPr sz="1200" spc="-40" dirty="0">
                <a:latin typeface="Arial"/>
                <a:cs typeface="Arial"/>
              </a:rPr>
              <a:t>module  </a:t>
            </a:r>
            <a:r>
              <a:rPr sz="1200" spc="-70" dirty="0">
                <a:latin typeface="Arial"/>
                <a:cs typeface="Arial"/>
              </a:rPr>
              <a:t>addressed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85" dirty="0">
                <a:latin typeface="Arial"/>
                <a:cs typeface="Arial"/>
              </a:rPr>
              <a:t>basics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GI </a:t>
            </a:r>
            <a:r>
              <a:rPr sz="1200" spc="-10" dirty="0">
                <a:latin typeface="Arial"/>
                <a:cs typeface="Arial"/>
              </a:rPr>
              <a:t>tract </a:t>
            </a:r>
            <a:r>
              <a:rPr sz="1200" spc="-45" dirty="0">
                <a:latin typeface="Arial"/>
                <a:cs typeface="Arial"/>
              </a:rPr>
              <a:t>including </a:t>
            </a:r>
            <a:r>
              <a:rPr sz="1200" spc="-40" dirty="0">
                <a:latin typeface="Arial"/>
                <a:cs typeface="Arial"/>
              </a:rPr>
              <a:t>anatomy, </a:t>
            </a:r>
            <a:r>
              <a:rPr sz="1200" spc="-50" dirty="0">
                <a:latin typeface="Arial"/>
                <a:cs typeface="Arial"/>
              </a:rPr>
              <a:t>physiology, </a:t>
            </a:r>
            <a:r>
              <a:rPr sz="1200" spc="-35" dirty="0">
                <a:latin typeface="Arial"/>
                <a:cs typeface="Arial"/>
              </a:rPr>
              <a:t>biochemistry, </a:t>
            </a:r>
            <a:r>
              <a:rPr sz="1200" spc="-40" dirty="0">
                <a:latin typeface="Arial"/>
                <a:cs typeface="Arial"/>
              </a:rPr>
              <a:t>pathology </a:t>
            </a:r>
            <a:r>
              <a:rPr sz="1200" spc="-60" dirty="0">
                <a:latin typeface="Arial"/>
                <a:cs typeface="Arial"/>
              </a:rPr>
              <a:t>and  </a:t>
            </a:r>
            <a:r>
              <a:rPr sz="1200" spc="-20" dirty="0">
                <a:latin typeface="Arial"/>
                <a:cs typeface="Arial"/>
              </a:rPr>
              <a:t>introduction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clinical</a:t>
            </a:r>
            <a:r>
              <a:rPr sz="1200" spc="-22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presentations.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52200"/>
              </a:lnSpc>
              <a:spcBef>
                <a:spcPts val="1050"/>
              </a:spcBef>
            </a:pPr>
            <a:r>
              <a:rPr sz="1200" spc="-120" dirty="0">
                <a:latin typeface="Arial"/>
                <a:cs typeface="Arial"/>
              </a:rPr>
              <a:t>GIT </a:t>
            </a:r>
            <a:r>
              <a:rPr sz="1200" spc="-30" dirty="0">
                <a:latin typeface="Arial"/>
                <a:cs typeface="Arial"/>
              </a:rPr>
              <a:t>II </a:t>
            </a:r>
            <a:r>
              <a:rPr sz="1200" spc="-45" dirty="0">
                <a:latin typeface="Arial"/>
                <a:cs typeface="Arial"/>
              </a:rPr>
              <a:t>module </a:t>
            </a:r>
            <a:r>
              <a:rPr sz="1200" spc="-70" dirty="0">
                <a:latin typeface="Arial"/>
                <a:cs typeface="Arial"/>
              </a:rPr>
              <a:t>aims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35" dirty="0">
                <a:latin typeface="Arial"/>
                <a:cs typeface="Arial"/>
              </a:rPr>
              <a:t>equip </a:t>
            </a:r>
            <a:r>
              <a:rPr sz="1200" spc="-50" dirty="0">
                <a:latin typeface="Arial"/>
                <a:cs typeface="Arial"/>
              </a:rPr>
              <a:t>medical undergraduates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50" dirty="0">
                <a:latin typeface="Arial"/>
                <a:cs typeface="Arial"/>
              </a:rPr>
              <a:t>essential </a:t>
            </a:r>
            <a:r>
              <a:rPr sz="1200" spc="-45" dirty="0">
                <a:latin typeface="Arial"/>
                <a:cs typeface="Arial"/>
              </a:rPr>
              <a:t>knowledge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55" dirty="0">
                <a:latin typeface="Arial"/>
                <a:cs typeface="Arial"/>
              </a:rPr>
              <a:t>skills </a:t>
            </a:r>
            <a:r>
              <a:rPr sz="1200" spc="-30" dirty="0">
                <a:latin typeface="Arial"/>
                <a:cs typeface="Arial"/>
              </a:rPr>
              <a:t>required  </a:t>
            </a:r>
            <a:r>
              <a:rPr sz="1200" spc="-5" dirty="0">
                <a:latin typeface="Arial"/>
                <a:cs typeface="Arial"/>
              </a:rPr>
              <a:t>for </a:t>
            </a:r>
            <a:r>
              <a:rPr sz="1200" spc="-50" dirty="0">
                <a:latin typeface="Arial"/>
                <a:cs typeface="Arial"/>
              </a:rPr>
              <a:t>dealing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35" dirty="0">
                <a:latin typeface="Arial"/>
                <a:cs typeface="Arial"/>
              </a:rPr>
              <a:t>prevalent </a:t>
            </a:r>
            <a:r>
              <a:rPr sz="1200" spc="-105" dirty="0">
                <a:latin typeface="Arial"/>
                <a:cs typeface="Arial"/>
              </a:rPr>
              <a:t>GI </a:t>
            </a:r>
            <a:r>
              <a:rPr sz="1200" spc="-50" dirty="0">
                <a:latin typeface="Arial"/>
                <a:cs typeface="Arial"/>
              </a:rPr>
              <a:t>disorders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local </a:t>
            </a:r>
            <a:r>
              <a:rPr sz="1200" spc="-30" dirty="0">
                <a:latin typeface="Arial"/>
                <a:cs typeface="Arial"/>
              </a:rPr>
              <a:t>context. </a:t>
            </a:r>
            <a:r>
              <a:rPr sz="1200" spc="-9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spc="5" dirty="0">
                <a:latin typeface="Arial"/>
                <a:cs typeface="Arial"/>
              </a:rPr>
              <a:t>will </a:t>
            </a:r>
            <a:r>
              <a:rPr sz="1200" spc="-35" dirty="0">
                <a:latin typeface="Arial"/>
                <a:cs typeface="Arial"/>
              </a:rPr>
              <a:t>provide </a:t>
            </a:r>
            <a:r>
              <a:rPr sz="1200" spc="-55" dirty="0">
                <a:latin typeface="Arial"/>
                <a:cs typeface="Arial"/>
              </a:rPr>
              <a:t>an </a:t>
            </a:r>
            <a:r>
              <a:rPr sz="1200" spc="-25" dirty="0">
                <a:latin typeface="Arial"/>
                <a:cs typeface="Arial"/>
              </a:rPr>
              <a:t>integrative  </a:t>
            </a:r>
            <a:r>
              <a:rPr sz="1200" spc="-45" dirty="0">
                <a:latin typeface="Arial"/>
                <a:cs typeface="Arial"/>
              </a:rPr>
              <a:t>understanding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40" dirty="0">
                <a:latin typeface="Arial"/>
                <a:cs typeface="Arial"/>
              </a:rPr>
              <a:t>molecular </a:t>
            </a:r>
            <a:r>
              <a:rPr sz="1200" spc="-80" dirty="0">
                <a:latin typeface="Arial"/>
                <a:cs typeface="Arial"/>
              </a:rPr>
              <a:t>processes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50" dirty="0">
                <a:latin typeface="Arial"/>
                <a:cs typeface="Arial"/>
              </a:rPr>
              <a:t>physiological pathways </a:t>
            </a:r>
            <a:r>
              <a:rPr sz="1200" spc="-40" dirty="0">
                <a:latin typeface="Arial"/>
                <a:cs typeface="Arial"/>
              </a:rPr>
              <a:t>underpinning healthy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75" dirty="0">
                <a:latin typeface="Arial"/>
                <a:cs typeface="Arial"/>
              </a:rPr>
              <a:t>disease  </a:t>
            </a:r>
            <a:r>
              <a:rPr sz="1200" spc="-55" dirty="0">
                <a:latin typeface="Arial"/>
                <a:cs typeface="Arial"/>
              </a:rPr>
              <a:t>states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35" dirty="0">
                <a:latin typeface="Arial"/>
                <a:cs typeface="Arial"/>
              </a:rPr>
              <a:t>gastrointestinal </a:t>
            </a:r>
            <a:r>
              <a:rPr sz="1200" spc="-5" dirty="0">
                <a:latin typeface="Arial"/>
                <a:cs typeface="Arial"/>
              </a:rPr>
              <a:t>tract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0" dirty="0">
                <a:latin typeface="Arial"/>
                <a:cs typeface="Arial"/>
              </a:rPr>
              <a:t>hepatobiliary </a:t>
            </a:r>
            <a:r>
              <a:rPr sz="1200" spc="-60" dirty="0">
                <a:latin typeface="Arial"/>
                <a:cs typeface="Arial"/>
              </a:rPr>
              <a:t>system. </a:t>
            </a:r>
            <a:r>
              <a:rPr sz="1200" spc="20" dirty="0">
                <a:latin typeface="Arial"/>
                <a:cs typeface="Arial"/>
              </a:rPr>
              <a:t>It </a:t>
            </a:r>
            <a:r>
              <a:rPr sz="1200" spc="-5" dirty="0">
                <a:latin typeface="Arial"/>
                <a:cs typeface="Arial"/>
              </a:rPr>
              <a:t>will </a:t>
            </a:r>
            <a:r>
              <a:rPr sz="1200" spc="-60" dirty="0">
                <a:latin typeface="Arial"/>
                <a:cs typeface="Arial"/>
              </a:rPr>
              <a:t>focus </a:t>
            </a:r>
            <a:r>
              <a:rPr sz="1200" spc="-45" dirty="0">
                <a:latin typeface="Arial"/>
                <a:cs typeface="Arial"/>
              </a:rPr>
              <a:t>on </a:t>
            </a:r>
            <a:r>
              <a:rPr sz="1200" spc="-55" dirty="0">
                <a:latin typeface="Arial"/>
                <a:cs typeface="Arial"/>
              </a:rPr>
              <a:t>common </a:t>
            </a:r>
            <a:r>
              <a:rPr sz="1200" spc="-35" dirty="0">
                <a:latin typeface="Arial"/>
                <a:cs typeface="Arial"/>
              </a:rPr>
              <a:t>infections </a:t>
            </a:r>
            <a:r>
              <a:rPr sz="1200" spc="-10" dirty="0">
                <a:latin typeface="Arial"/>
                <a:cs typeface="Arial"/>
              </a:rPr>
              <a:t>of 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gastrointestinal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tract,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molecular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factors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influencing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host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–pathogen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interaction,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mode-of-  </a:t>
            </a:r>
            <a:r>
              <a:rPr sz="1200" spc="-35" dirty="0">
                <a:latin typeface="Arial"/>
                <a:cs typeface="Arial"/>
              </a:rPr>
              <a:t>action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common </a:t>
            </a:r>
            <a:r>
              <a:rPr sz="1200" spc="-35" dirty="0">
                <a:latin typeface="Arial"/>
                <a:cs typeface="Arial"/>
              </a:rPr>
              <a:t>gastrointestinal </a:t>
            </a:r>
            <a:r>
              <a:rPr sz="1200" spc="-40" dirty="0">
                <a:latin typeface="Arial"/>
                <a:cs typeface="Arial"/>
              </a:rPr>
              <a:t>therapeutics, </a:t>
            </a:r>
            <a:r>
              <a:rPr sz="1200" spc="-30" dirty="0">
                <a:latin typeface="Arial"/>
                <a:cs typeface="Arial"/>
              </a:rPr>
              <a:t>environmental interactions, </a:t>
            </a:r>
            <a:r>
              <a:rPr sz="1200" spc="-40" dirty="0">
                <a:latin typeface="Arial"/>
                <a:cs typeface="Arial"/>
              </a:rPr>
              <a:t>including </a:t>
            </a:r>
            <a:r>
              <a:rPr sz="1200" spc="-35" dirty="0">
                <a:latin typeface="Arial"/>
                <a:cs typeface="Arial"/>
              </a:rPr>
              <a:t>metabolic,  </a:t>
            </a:r>
            <a:r>
              <a:rPr sz="1200" spc="-45" dirty="0">
                <a:latin typeface="Arial"/>
                <a:cs typeface="Arial"/>
              </a:rPr>
              <a:t>genetic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nutritional </a:t>
            </a:r>
            <a:r>
              <a:rPr sz="1200" spc="-50" dirty="0">
                <a:latin typeface="Arial"/>
                <a:cs typeface="Arial"/>
              </a:rPr>
              <a:t>disorders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70" dirty="0">
                <a:latin typeface="Arial"/>
                <a:cs typeface="Arial"/>
              </a:rPr>
              <a:t>cancerous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60" dirty="0">
                <a:latin typeface="Arial"/>
                <a:cs typeface="Arial"/>
              </a:rPr>
              <a:t>non-cancerous </a:t>
            </a:r>
            <a:r>
              <a:rPr sz="1200" spc="-35" dirty="0">
                <a:latin typeface="Arial"/>
                <a:cs typeface="Arial"/>
              </a:rPr>
              <a:t>gastrointestinal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diseases.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8580" y="6667245"/>
            <a:ext cx="6273165" cy="835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dirty="0">
                <a:latin typeface="Times New Roman"/>
                <a:cs typeface="Times New Roman"/>
              </a:rPr>
              <a:t>Reference</a:t>
            </a:r>
            <a:r>
              <a:rPr sz="900" dirty="0"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469900" indent="-228600">
              <a:lnSpc>
                <a:spcPts val="1055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900" spc="-10" dirty="0">
                <a:latin typeface="Times New Roman"/>
                <a:cs typeface="Times New Roman"/>
              </a:rPr>
              <a:t>Top </a:t>
            </a:r>
            <a:r>
              <a:rPr sz="900" spc="5" dirty="0">
                <a:latin typeface="Times New Roman"/>
                <a:cs typeface="Times New Roman"/>
              </a:rPr>
              <a:t>ten </a:t>
            </a:r>
            <a:r>
              <a:rPr sz="900" spc="-5" dirty="0">
                <a:latin typeface="Times New Roman"/>
                <a:cs typeface="Times New Roman"/>
              </a:rPr>
              <a:t>causes </a:t>
            </a:r>
            <a:r>
              <a:rPr sz="900" spc="-10" dirty="0">
                <a:latin typeface="Times New Roman"/>
                <a:cs typeface="Times New Roman"/>
              </a:rPr>
              <a:t>of </a:t>
            </a:r>
            <a:r>
              <a:rPr sz="900" spc="-5" dirty="0">
                <a:latin typeface="Times New Roman"/>
                <a:cs typeface="Times New Roman"/>
              </a:rPr>
              <a:t>death. WHO. Available </a:t>
            </a:r>
            <a:r>
              <a:rPr sz="900" spc="-10" dirty="0">
                <a:latin typeface="Times New Roman"/>
                <a:cs typeface="Times New Roman"/>
              </a:rPr>
              <a:t>from:</a:t>
            </a:r>
            <a:r>
              <a:rPr sz="900" spc="6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9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http://www.who.int/mediacentre/factsheets/fs310/en/</a:t>
            </a:r>
            <a:endParaRPr sz="9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030"/>
              </a:lnSpc>
              <a:spcBef>
                <a:spcPts val="5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900" spc="-5" dirty="0">
                <a:latin typeface="Times New Roman"/>
                <a:cs typeface="Times New Roman"/>
              </a:rPr>
              <a:t>Sepanlou, </a:t>
            </a:r>
            <a:r>
              <a:rPr sz="900" dirty="0">
                <a:latin typeface="Times New Roman"/>
                <a:cs typeface="Times New Roman"/>
              </a:rPr>
              <a:t>S. </a:t>
            </a:r>
            <a:r>
              <a:rPr sz="900" spc="-5" dirty="0">
                <a:latin typeface="Times New Roman"/>
                <a:cs typeface="Times New Roman"/>
              </a:rPr>
              <a:t>G., Malekzadeh, F., </a:t>
            </a:r>
            <a:r>
              <a:rPr sz="900" spc="-10" dirty="0">
                <a:latin typeface="Times New Roman"/>
                <a:cs typeface="Times New Roman"/>
              </a:rPr>
              <a:t>Delavari, </a:t>
            </a:r>
            <a:r>
              <a:rPr sz="900" spc="-15" dirty="0">
                <a:latin typeface="Times New Roman"/>
                <a:cs typeface="Times New Roman"/>
              </a:rPr>
              <a:t>F., </a:t>
            </a:r>
            <a:r>
              <a:rPr sz="900" spc="-5" dirty="0">
                <a:latin typeface="Times New Roman"/>
                <a:cs typeface="Times New Roman"/>
              </a:rPr>
              <a:t>Naghavi, </a:t>
            </a:r>
            <a:r>
              <a:rPr sz="900" dirty="0">
                <a:latin typeface="Times New Roman"/>
                <a:cs typeface="Times New Roman"/>
              </a:rPr>
              <a:t>M., </a:t>
            </a:r>
            <a:r>
              <a:rPr sz="900" spc="-5" dirty="0">
                <a:latin typeface="Times New Roman"/>
                <a:cs typeface="Times New Roman"/>
              </a:rPr>
              <a:t>Forouzanfar, M. H., </a:t>
            </a:r>
            <a:r>
              <a:rPr sz="900" dirty="0">
                <a:latin typeface="Times New Roman"/>
                <a:cs typeface="Times New Roman"/>
              </a:rPr>
              <a:t>Moradi-Lakeh, </a:t>
            </a:r>
            <a:r>
              <a:rPr sz="900" spc="-10" dirty="0">
                <a:latin typeface="Times New Roman"/>
                <a:cs typeface="Times New Roman"/>
              </a:rPr>
              <a:t>M., </a:t>
            </a:r>
            <a:r>
              <a:rPr sz="900" spc="10" dirty="0">
                <a:latin typeface="Times New Roman"/>
                <a:cs typeface="Times New Roman"/>
              </a:rPr>
              <a:t>… </a:t>
            </a:r>
            <a:r>
              <a:rPr sz="900" spc="-5" dirty="0">
                <a:latin typeface="Times New Roman"/>
                <a:cs typeface="Times New Roman"/>
              </a:rPr>
              <a:t>Pourshams, </a:t>
            </a:r>
            <a:r>
              <a:rPr sz="900" spc="-15" dirty="0">
                <a:latin typeface="Times New Roman"/>
                <a:cs typeface="Times New Roman"/>
              </a:rPr>
              <a:t>A. </a:t>
            </a:r>
            <a:r>
              <a:rPr sz="900" spc="-5" dirty="0">
                <a:latin typeface="Times New Roman"/>
                <a:cs typeface="Times New Roman"/>
              </a:rPr>
              <a:t>(2015).  </a:t>
            </a:r>
            <a:r>
              <a:rPr sz="900" dirty="0">
                <a:latin typeface="Times New Roman"/>
                <a:cs typeface="Times New Roman"/>
              </a:rPr>
              <a:t>Burden </a:t>
            </a:r>
            <a:r>
              <a:rPr sz="900" spc="-10" dirty="0">
                <a:latin typeface="Times New Roman"/>
                <a:cs typeface="Times New Roman"/>
              </a:rPr>
              <a:t>of </a:t>
            </a:r>
            <a:r>
              <a:rPr sz="900" spc="-5" dirty="0">
                <a:latin typeface="Times New Roman"/>
                <a:cs typeface="Times New Roman"/>
              </a:rPr>
              <a:t>Gastrointestinal and Liver Diseases </a:t>
            </a:r>
            <a:r>
              <a:rPr sz="900" spc="5" dirty="0">
                <a:latin typeface="Times New Roman"/>
                <a:cs typeface="Times New Roman"/>
              </a:rPr>
              <a:t>in </a:t>
            </a:r>
            <a:r>
              <a:rPr sz="900" spc="-5" dirty="0">
                <a:latin typeface="Times New Roman"/>
                <a:cs typeface="Times New Roman"/>
              </a:rPr>
              <a:t>Middle East and </a:t>
            </a:r>
            <a:r>
              <a:rPr sz="900" dirty="0">
                <a:latin typeface="Times New Roman"/>
                <a:cs typeface="Times New Roman"/>
              </a:rPr>
              <a:t>North </a:t>
            </a:r>
            <a:r>
              <a:rPr sz="900" spc="-10" dirty="0">
                <a:latin typeface="Times New Roman"/>
                <a:cs typeface="Times New Roman"/>
              </a:rPr>
              <a:t>Africa: </a:t>
            </a:r>
            <a:r>
              <a:rPr sz="900" dirty="0">
                <a:latin typeface="Times New Roman"/>
                <a:cs typeface="Times New Roman"/>
              </a:rPr>
              <a:t>Results </a:t>
            </a:r>
            <a:r>
              <a:rPr sz="900" spc="-10" dirty="0">
                <a:latin typeface="Times New Roman"/>
                <a:cs typeface="Times New Roman"/>
              </a:rPr>
              <a:t>of </a:t>
            </a:r>
            <a:r>
              <a:rPr sz="900" dirty="0">
                <a:latin typeface="Times New Roman"/>
                <a:cs typeface="Times New Roman"/>
              </a:rPr>
              <a:t>Global Burden </a:t>
            </a:r>
            <a:r>
              <a:rPr sz="900" spc="-10" dirty="0">
                <a:latin typeface="Times New Roman"/>
                <a:cs typeface="Times New Roman"/>
              </a:rPr>
              <a:t>of </a:t>
            </a:r>
            <a:r>
              <a:rPr sz="900" spc="-5" dirty="0">
                <a:latin typeface="Times New Roman"/>
                <a:cs typeface="Times New Roman"/>
              </a:rPr>
              <a:t>Diseases </a:t>
            </a:r>
            <a:r>
              <a:rPr sz="900" dirty="0">
                <a:latin typeface="Times New Roman"/>
                <a:cs typeface="Times New Roman"/>
              </a:rPr>
              <a:t>Study  </a:t>
            </a:r>
            <a:r>
              <a:rPr sz="900" spc="-5" dirty="0">
                <a:latin typeface="Times New Roman"/>
                <a:cs typeface="Times New Roman"/>
              </a:rPr>
              <a:t>from </a:t>
            </a:r>
            <a:r>
              <a:rPr sz="900" spc="5" dirty="0">
                <a:latin typeface="Times New Roman"/>
                <a:cs typeface="Times New Roman"/>
              </a:rPr>
              <a:t>1990 to </a:t>
            </a:r>
            <a:r>
              <a:rPr sz="900" dirty="0">
                <a:latin typeface="Times New Roman"/>
                <a:cs typeface="Times New Roman"/>
              </a:rPr>
              <a:t>2010. </a:t>
            </a:r>
            <a:r>
              <a:rPr sz="900" i="1" dirty="0">
                <a:latin typeface="Times New Roman"/>
                <a:cs typeface="Times New Roman"/>
              </a:rPr>
              <a:t>Middle </a:t>
            </a:r>
            <a:r>
              <a:rPr sz="900" i="1" spc="-5" dirty="0">
                <a:latin typeface="Times New Roman"/>
                <a:cs typeface="Times New Roman"/>
              </a:rPr>
              <a:t>East Journal </a:t>
            </a:r>
            <a:r>
              <a:rPr sz="900" i="1" dirty="0">
                <a:latin typeface="Times New Roman"/>
                <a:cs typeface="Times New Roman"/>
              </a:rPr>
              <a:t>of </a:t>
            </a:r>
            <a:r>
              <a:rPr sz="900" i="1" spc="-5" dirty="0">
                <a:latin typeface="Times New Roman"/>
                <a:cs typeface="Times New Roman"/>
              </a:rPr>
              <a:t>Digestive Diseases</a:t>
            </a:r>
            <a:r>
              <a:rPr sz="900" spc="-5" dirty="0">
                <a:latin typeface="Times New Roman"/>
                <a:cs typeface="Times New Roman"/>
              </a:rPr>
              <a:t>, </a:t>
            </a:r>
            <a:r>
              <a:rPr sz="900" i="1" spc="-5" dirty="0">
                <a:latin typeface="Times New Roman"/>
                <a:cs typeface="Times New Roman"/>
              </a:rPr>
              <a:t>7</a:t>
            </a:r>
            <a:r>
              <a:rPr sz="900" spc="-5" dirty="0">
                <a:latin typeface="Times New Roman"/>
                <a:cs typeface="Times New Roman"/>
              </a:rPr>
              <a:t>(4),</a:t>
            </a:r>
            <a:r>
              <a:rPr sz="900" spc="-4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201–215.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656590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 dirty="0">
                <a:latin typeface="Arial"/>
                <a:cs typeface="Arial"/>
              </a:rPr>
              <a:t>YEAR </a:t>
            </a:r>
            <a:r>
              <a:rPr sz="900" b="1" i="1" spc="-95">
                <a:latin typeface="Arial"/>
                <a:cs typeface="Arial"/>
              </a:rPr>
              <a:t>MBBS</a:t>
            </a:r>
            <a:r>
              <a:rPr sz="900" b="1" i="1" spc="-95" smtClean="0">
                <a:latin typeface="Arial"/>
                <a:cs typeface="Arial"/>
              </a:rPr>
              <a:t>,</a:t>
            </a:r>
            <a:r>
              <a:rPr sz="900" b="1" i="1" spc="-40" smtClean="0">
                <a:latin typeface="Arial"/>
                <a:cs typeface="Arial"/>
              </a:rPr>
              <a:t> </a:t>
            </a:r>
            <a:r>
              <a:rPr sz="900" b="1" i="1" spc="-80" dirty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6477000" y="94488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4" name="object 4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580" y="978154"/>
            <a:ext cx="334137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45" dirty="0">
                <a:latin typeface="Arial"/>
                <a:cs typeface="Arial"/>
              </a:rPr>
              <a:t> students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will</a:t>
            </a:r>
            <a:r>
              <a:rPr sz="1200" spc="-60" dirty="0">
                <a:latin typeface="Arial"/>
                <a:cs typeface="Arial"/>
              </a:rPr>
              <a:t> be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able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400" y="1676400"/>
          <a:ext cx="6243953" cy="7633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563245">
                <a:tc>
                  <a:txBody>
                    <a:bodyPr/>
                    <a:lstStyle/>
                    <a:p>
                      <a:pPr marL="1179830">
                        <a:lnSpc>
                          <a:spcPct val="10000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352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9525" algn="ctr">
                        <a:lnSpc>
                          <a:spcPts val="1300"/>
                        </a:lnSpc>
                      </a:pPr>
                      <a:r>
                        <a:rPr sz="1100" b="1" i="1" spc="-120" dirty="0">
                          <a:latin typeface="Arial"/>
                          <a:cs typeface="Arial"/>
                        </a:rPr>
                        <a:t>OVERVIEW </a:t>
                      </a:r>
                      <a:r>
                        <a:rPr sz="1100" b="1" i="1" spc="-14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b="1" i="1" spc="-105" dirty="0">
                          <a:latin typeface="Arial"/>
                          <a:cs typeface="Arial"/>
                        </a:rPr>
                        <a:t>GIT </a:t>
                      </a:r>
                      <a:r>
                        <a:rPr sz="1100" b="1" i="1" spc="-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90" dirty="0">
                          <a:latin typeface="Arial"/>
                          <a:cs typeface="Arial"/>
                        </a:rPr>
                        <a:t>NUTRITION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129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digestive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dietary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Carbohydrates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sources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carbohydrates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Glycemic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Index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Glycemic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load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94665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Glycemic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index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dietary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planning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qualitative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proteins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301625" marR="95885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consequences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dietary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protein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deficiencies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301625" marR="3302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Nitrogen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balance,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positive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negative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nitrogen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balance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correct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abdominal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Gastroenterology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Hands-on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761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malnutrition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lead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malnutrition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04190" indent="-228600">
                        <a:lnSpc>
                          <a:spcPct val="1036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malnutrition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Gomez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WHO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Marasmus and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Kwashiorkor.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malnutrition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11430" algn="ctr">
                        <a:lnSpc>
                          <a:spcPts val="1300"/>
                        </a:lnSpc>
                      </a:pPr>
                      <a:r>
                        <a:rPr sz="1100" b="1" i="1" spc="-155" dirty="0">
                          <a:latin typeface="Arial"/>
                          <a:cs typeface="Arial"/>
                        </a:rPr>
                        <a:t>ORAL</a:t>
                      </a:r>
                      <a:r>
                        <a:rPr sz="1100" b="1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25" dirty="0">
                          <a:latin typeface="Arial"/>
                          <a:cs typeface="Arial"/>
                        </a:rPr>
                        <a:t>CAVITY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301625" marR="515620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salivary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glands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composition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saliva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salivary secretions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301625" marR="95250" indent="-228600">
                        <a:lnSpc>
                          <a:spcPts val="137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process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mastication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along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stages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deglutition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nasogastric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intubation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mannequin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Simulation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Based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oral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cancer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97485" indent="-228600">
                        <a:lnSpc>
                          <a:spcPct val="1018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histo-pathology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tongue including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papillae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2004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45134" marR="342900" indent="-91440">
                        <a:lnSpc>
                          <a:spcPct val="116399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301625" marR="255904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white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patch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plaque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oral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precancerous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lesion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oral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cavity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0" dirty="0"/>
              <a:t>Page </a:t>
            </a:r>
            <a:r>
              <a:rPr spc="220" dirty="0"/>
              <a:t>|</a:t>
            </a:r>
            <a:r>
              <a:rPr spc="-10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4015232" y="456945"/>
            <a:ext cx="2921000" cy="15260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i="1" spc="-70" dirty="0">
                <a:latin typeface="Arial"/>
                <a:cs typeface="Arial"/>
              </a:rPr>
              <a:t>3</a:t>
            </a:r>
            <a:r>
              <a:rPr sz="900" b="1" i="1" spc="-104" baseline="23148" dirty="0">
                <a:latin typeface="Arial"/>
                <a:cs typeface="Arial"/>
              </a:rPr>
              <a:t>RD </a:t>
            </a:r>
            <a:r>
              <a:rPr sz="900" b="1" i="1" spc="-135">
                <a:latin typeface="Arial"/>
                <a:cs typeface="Arial"/>
              </a:rPr>
              <a:t>YEAR </a:t>
            </a:r>
            <a:r>
              <a:rPr sz="900" b="1" i="1" spc="-95" smtClean="0">
                <a:latin typeface="Arial"/>
                <a:cs typeface="Arial"/>
              </a:rPr>
              <a:t>MBBS,</a:t>
            </a:r>
            <a:r>
              <a:rPr lang="en-US" sz="900" b="1" i="1" spc="-95" dirty="0" smtClean="0">
                <a:latin typeface="Arial"/>
                <a:cs typeface="Arial"/>
              </a:rPr>
              <a:t> </a:t>
            </a:r>
            <a:r>
              <a:rPr sz="900" b="1" i="1" spc="-80" smtClean="0">
                <a:latin typeface="Arial"/>
                <a:cs typeface="Arial"/>
              </a:rPr>
              <a:t>GIT </a:t>
            </a:r>
            <a:r>
              <a:rPr sz="900" b="1" i="1" spc="-10" dirty="0">
                <a:latin typeface="Arial"/>
                <a:cs typeface="Arial"/>
              </a:rPr>
              <a:t>&amp; </a:t>
            </a:r>
            <a:r>
              <a:rPr sz="900" b="1" i="1" spc="-105" dirty="0">
                <a:latin typeface="Arial"/>
                <a:cs typeface="Arial"/>
              </a:rPr>
              <a:t>HEPATOBILIARY</a:t>
            </a:r>
            <a:r>
              <a:rPr sz="900" b="1" i="1" spc="-165" dirty="0">
                <a:latin typeface="Arial"/>
                <a:cs typeface="Arial"/>
              </a:rPr>
              <a:t> </a:t>
            </a:r>
            <a:r>
              <a:rPr sz="900" b="1" i="1" spc="-95" dirty="0">
                <a:latin typeface="Arial"/>
                <a:cs typeface="Arial"/>
              </a:rPr>
              <a:t>MODULE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280" y="454025"/>
            <a:ext cx="2273935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243953" cy="8462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3004"/>
                <a:gridCol w="1203960"/>
                <a:gridCol w="1316989"/>
              </a:tblGrid>
              <a:tr h="356870">
                <a:tc>
                  <a:txBody>
                    <a:bodyPr/>
                    <a:lstStyle/>
                    <a:p>
                      <a:pPr marL="301625" marR="379095" indent="-228600">
                        <a:lnSpc>
                          <a:spcPct val="1018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step by step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squamous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705">
                <a:tc rowSpan="2">
                  <a:txBody>
                    <a:bodyPr/>
                    <a:lstStyle/>
                    <a:p>
                      <a:pPr marL="301625" marR="254635" indent="-228600">
                        <a:lnSpc>
                          <a:spcPct val="1018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inflammatory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neoplasms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salivary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260350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characteristic features,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salivary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gland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45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classification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salivary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tumor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ts val="1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2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marL="301625" marR="3530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dysphagia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Gastroenterology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850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manifestations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salivary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gland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500380" indent="-228600">
                        <a:lnSpc>
                          <a:spcPct val="109100"/>
                        </a:lnSpc>
                        <a:spcBef>
                          <a:spcPts val="86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Comprehend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salivary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gland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dysfunction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332740" indent="-228600">
                        <a:lnSpc>
                          <a:spcPct val="111100"/>
                        </a:lnSpc>
                        <a:spcBef>
                          <a:spcPts val="45"/>
                        </a:spcBef>
                        <a:buClr>
                          <a:srgbClr val="0D0D0D"/>
                        </a:buClr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Demonstrate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salivary gland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disorders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salivary gland </a:t>
                      </a:r>
                      <a:r>
                        <a:rPr sz="1100" spc="-3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tumors </a:t>
                      </a:r>
                      <a:r>
                        <a:rPr sz="1100" spc="-4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histopathological</a:t>
                      </a:r>
                      <a:r>
                        <a:rPr sz="1100" spc="-1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ground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175260" indent="-228600">
                        <a:lnSpc>
                          <a:spcPct val="109100"/>
                        </a:lnSpc>
                        <a:spcBef>
                          <a:spcPts val="8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etiology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8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salivary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gland  </a:t>
                      </a:r>
                      <a:r>
                        <a:rPr sz="1100" spc="-6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neoplasms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62915" indent="-228600">
                        <a:lnSpc>
                          <a:spcPct val="110900"/>
                        </a:lnSpc>
                        <a:spcBef>
                          <a:spcPts val="840"/>
                        </a:spcBef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8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8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approach</a:t>
                      </a:r>
                      <a:r>
                        <a:rPr sz="1100" spc="-8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7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9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salivary </a:t>
                      </a:r>
                      <a:r>
                        <a:rPr sz="1100" spc="-45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gland</a:t>
                      </a:r>
                      <a:r>
                        <a:rPr sz="1100" spc="-9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0D0D0D"/>
                          </a:solidFill>
                          <a:latin typeface="Arial"/>
                          <a:cs typeface="Arial"/>
                        </a:rPr>
                        <a:t>tumor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spc="-145" dirty="0">
                          <a:latin typeface="Arial"/>
                          <a:cs typeface="Arial"/>
                        </a:rPr>
                        <a:t>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17830" marR="342900" indent="-64135">
                        <a:lnSpc>
                          <a:spcPct val="118200"/>
                        </a:lnSpc>
                        <a:spcBef>
                          <a:spcPts val="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era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4445" algn="ctr">
                        <a:lnSpc>
                          <a:spcPts val="1300"/>
                        </a:lnSpc>
                      </a:pPr>
                      <a:r>
                        <a:rPr sz="1100" b="1" i="1" spc="-155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8930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esophagitis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barret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20040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94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pathogenesis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esophageal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marR="495300" indent="-228600">
                        <a:lnSpc>
                          <a:spcPct val="110900"/>
                        </a:lnSpc>
                        <a:spcBef>
                          <a:spcPts val="81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esophageal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malignancies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marL="301625" marR="516255" indent="-228600">
                        <a:lnSpc>
                          <a:spcPct val="110900"/>
                        </a:lnSpc>
                        <a:spcBef>
                          <a:spcPts val="5"/>
                        </a:spcBef>
                        <a:buSzPct val="109090"/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Tumors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histo-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findings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530">
                <a:tc>
                  <a:txBody>
                    <a:bodyPr/>
                    <a:lstStyle/>
                    <a:p>
                      <a:pPr marL="301625" indent="-228600">
                        <a:lnSpc>
                          <a:spcPts val="1300"/>
                        </a:lnSpc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GI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bleeding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important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elements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40"/>
                        </a:spcBef>
                        <a:buChar char="•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guidelines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effective therapeutic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strategies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Gastroenterology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00"/>
                        </a:lnSpc>
                      </a:pPr>
                      <a:r>
                        <a:rPr sz="1100" b="1" i="1" spc="-125" dirty="0">
                          <a:latin typeface="Arial"/>
                          <a:cs typeface="Arial"/>
                        </a:rPr>
                        <a:t>STOMACH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2585"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gastritis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ts val="131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peptic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ulcer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 marL="301625" marR="80010" indent="-228600">
                        <a:lnSpc>
                          <a:spcPts val="1440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typical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presentation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acid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peptic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diagnostic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individual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6240</Words>
  <Application>Microsoft Office PowerPoint</Application>
  <PresentationFormat>Custom</PresentationFormat>
  <Paragraphs>1303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dc:creator>GASTROINTESTINAL TRACT &amp; HEPATOBILIARY MODULE</dc:creator>
  <cp:lastModifiedBy>Muzzammil</cp:lastModifiedBy>
  <cp:revision>8</cp:revision>
  <dcterms:created xsi:type="dcterms:W3CDTF">2019-06-10T13:40:32Z</dcterms:created>
  <dcterms:modified xsi:type="dcterms:W3CDTF">2019-06-13T14:12:18Z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2019-06-10T00:00:00Z</vt:filetime>
  </property>
</Properties>
</file>