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204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19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4800" y="318134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28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18134" y="332104"/>
            <a:ext cx="0" cy="9394825"/>
          </a:xfrm>
          <a:custGeom>
            <a:avLst/>
            <a:gdLst/>
            <a:ahLst/>
            <a:cxnLst/>
            <a:rect l="l" t="t" r="r" b="b"/>
            <a:pathLst>
              <a:path h="9394825">
                <a:moveTo>
                  <a:pt x="0" y="0"/>
                </a:moveTo>
                <a:lnTo>
                  <a:pt x="0" y="9394825"/>
                </a:lnTo>
              </a:path>
            </a:pathLst>
          </a:custGeom>
          <a:ln w="287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454900" y="332104"/>
            <a:ext cx="0" cy="9394825"/>
          </a:xfrm>
          <a:custGeom>
            <a:avLst/>
            <a:gdLst/>
            <a:ahLst/>
            <a:cxnLst/>
            <a:rect l="l" t="t" r="r" b="b"/>
            <a:pathLst>
              <a:path h="9394825">
                <a:moveTo>
                  <a:pt x="0" y="0"/>
                </a:moveTo>
                <a:lnTo>
                  <a:pt x="0" y="9394825"/>
                </a:lnTo>
              </a:path>
            </a:pathLst>
          </a:custGeom>
          <a:ln w="28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04800" y="9740900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287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742187" y="790955"/>
            <a:ext cx="2804922" cy="27698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748190" y="5996506"/>
            <a:ext cx="3006424" cy="24780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118869" y="4025772"/>
            <a:ext cx="5527039" cy="182867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4181475" y="5963792"/>
            <a:ext cx="2949869" cy="241330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19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19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19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19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20114" y="664844"/>
            <a:ext cx="6319520" cy="0"/>
          </a:xfrm>
          <a:custGeom>
            <a:avLst/>
            <a:gdLst/>
            <a:ahLst/>
            <a:cxnLst/>
            <a:rect l="l" t="t" r="r" b="b"/>
            <a:pathLst>
              <a:path w="6319520">
                <a:moveTo>
                  <a:pt x="0" y="0"/>
                </a:moveTo>
                <a:lnTo>
                  <a:pt x="631952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1687" y="681177"/>
            <a:ext cx="6669024" cy="511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96492" y="9266631"/>
            <a:ext cx="33528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19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485382" y="9275774"/>
            <a:ext cx="581025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.med.utah.edu/WebPath/webpath.html" TargetMode="External"/><Relationship Id="rId2" Type="http://schemas.openxmlformats.org/officeDocument/2006/relationships/hyperlink" Target="http://www.amazon.com/s/ref=dp_byline_sr_book_1?ie=UTF8&amp;amp;field-author=Edward+F.+Goljan+MD&amp;amp;search-alias=books&amp;amp;text=Edward+F.+Goljan+MD&amp;amp;sort=relevancerank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pathologyatlas.ro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051427" y="1470913"/>
            <a:ext cx="3169285" cy="480059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0" rIns="0" bIns="0" rtlCol="0">
            <a:spAutoFit/>
          </a:bodyPr>
          <a:lstStyle/>
          <a:p>
            <a:pPr marL="913130">
              <a:lnSpc>
                <a:spcPts val="2310"/>
              </a:lnSpc>
            </a:pPr>
            <a:r>
              <a:rPr sz="2000" b="1" spc="-210" dirty="0">
                <a:solidFill>
                  <a:srgbClr val="76923B"/>
                </a:solidFill>
                <a:latin typeface="Arial"/>
                <a:cs typeface="Arial"/>
              </a:rPr>
              <a:t>GENETICS-II</a:t>
            </a:r>
            <a:r>
              <a:rPr sz="2000" b="1" spc="-135" dirty="0">
                <a:solidFill>
                  <a:srgbClr val="76923B"/>
                </a:solidFill>
                <a:latin typeface="Arial"/>
                <a:cs typeface="Arial"/>
              </a:rPr>
              <a:t> </a:t>
            </a:r>
            <a:r>
              <a:rPr sz="2000" b="1" spc="-204" dirty="0">
                <a:solidFill>
                  <a:srgbClr val="76923B"/>
                </a:solidFill>
                <a:latin typeface="Arial"/>
                <a:cs typeface="Arial"/>
              </a:rPr>
              <a:t>MODULE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51427" y="2315210"/>
            <a:ext cx="3169285" cy="624840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0" rIns="0" bIns="0" rtlCol="0">
            <a:spAutoFit/>
          </a:bodyPr>
          <a:lstStyle/>
          <a:p>
            <a:pPr marL="545465">
              <a:lnSpc>
                <a:spcPts val="2760"/>
              </a:lnSpc>
            </a:pPr>
            <a:r>
              <a:rPr sz="2400" b="1" spc="-280" dirty="0">
                <a:solidFill>
                  <a:srgbClr val="E26C09"/>
                </a:solidFill>
                <a:latin typeface="Arial"/>
                <a:cs typeface="Arial"/>
              </a:rPr>
              <a:t>FOURTH </a:t>
            </a:r>
            <a:r>
              <a:rPr sz="2400" b="1" spc="-365" dirty="0">
                <a:solidFill>
                  <a:srgbClr val="E26C09"/>
                </a:solidFill>
                <a:latin typeface="Arial"/>
                <a:cs typeface="Arial"/>
              </a:rPr>
              <a:t>YEAR</a:t>
            </a:r>
            <a:r>
              <a:rPr sz="2400" b="1" spc="-409" dirty="0">
                <a:solidFill>
                  <a:srgbClr val="E26C09"/>
                </a:solidFill>
                <a:latin typeface="Arial"/>
                <a:cs typeface="Arial"/>
              </a:rPr>
              <a:t> </a:t>
            </a:r>
            <a:r>
              <a:rPr sz="2400" b="1" spc="-295" dirty="0">
                <a:solidFill>
                  <a:srgbClr val="E26C09"/>
                </a:solidFill>
                <a:latin typeface="Arial"/>
                <a:cs typeface="Arial"/>
              </a:rPr>
              <a:t>MBBS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051427" y="681177"/>
            <a:ext cx="3169285" cy="511175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17780" rIns="0" bIns="0" rtlCol="0">
            <a:spAutoFit/>
          </a:bodyPr>
          <a:lstStyle/>
          <a:p>
            <a:pPr marL="995044">
              <a:lnSpc>
                <a:spcPct val="100000"/>
              </a:lnSpc>
              <a:spcBef>
                <a:spcPts val="140"/>
              </a:spcBef>
            </a:pPr>
            <a:r>
              <a:rPr spc="-350" dirty="0"/>
              <a:t>STUDY</a:t>
            </a:r>
            <a:r>
              <a:rPr spc="-170" dirty="0"/>
              <a:t> </a:t>
            </a:r>
            <a:r>
              <a:rPr spc="-285" dirty="0"/>
              <a:t>GUIDE</a:t>
            </a:r>
          </a:p>
        </p:txBody>
      </p:sp>
      <p:pic>
        <p:nvPicPr>
          <p:cNvPr id="9" name="Picture 8" descr="download.png"/>
          <p:cNvPicPr>
            <a:picLocks noChangeAspect="1"/>
          </p:cNvPicPr>
          <p:nvPr/>
        </p:nvPicPr>
        <p:blipFill>
          <a:blip r:embed="rId2"/>
          <a:srcRect t="32222" b="32222"/>
          <a:stretch>
            <a:fillRect/>
          </a:stretch>
        </p:blipFill>
        <p:spPr>
          <a:xfrm>
            <a:off x="457200" y="8458200"/>
            <a:ext cx="2819400" cy="1295400"/>
          </a:xfrm>
          <a:prstGeom prst="rect">
            <a:avLst/>
          </a:prstGeom>
        </p:spPr>
      </p:pic>
      <p:pic>
        <p:nvPicPr>
          <p:cNvPr id="10" name="Picture 9" descr="logo_hospit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8458200"/>
            <a:ext cx="1238250" cy="12382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65572" y="426211"/>
            <a:ext cx="215646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40" dirty="0">
                <a:latin typeface="Arial"/>
                <a:cs typeface="Arial"/>
              </a:rPr>
              <a:t>4</a:t>
            </a:r>
            <a:r>
              <a:rPr sz="1050" b="1" i="1" spc="-60" baseline="31746" dirty="0">
                <a:latin typeface="Arial"/>
                <a:cs typeface="Arial"/>
              </a:rPr>
              <a:t>th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40" dirty="0">
                <a:latin typeface="Arial"/>
                <a:cs typeface="Arial"/>
              </a:rPr>
              <a:t>MBBS </a:t>
            </a:r>
            <a:r>
              <a:rPr sz="1100" b="1" i="1" spc="-114" dirty="0">
                <a:latin typeface="Arial"/>
                <a:cs typeface="Arial"/>
              </a:rPr>
              <a:t>GENETICS-II</a:t>
            </a:r>
            <a:r>
              <a:rPr sz="1100" b="1" i="1" spc="-70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1555" y="466725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84884" y="802640"/>
            <a:ext cx="14643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LEARNING</a:t>
            </a:r>
            <a:r>
              <a:rPr sz="1200" b="1" u="heavy" spc="-1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RESOURCES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13764" y="1170686"/>
            <a:ext cx="1879600" cy="184785"/>
          </a:xfrm>
          <a:custGeom>
            <a:avLst/>
            <a:gdLst/>
            <a:ahLst/>
            <a:cxnLst/>
            <a:rect l="l" t="t" r="r" b="b"/>
            <a:pathLst>
              <a:path w="1879600" h="184784">
                <a:moveTo>
                  <a:pt x="0" y="184403"/>
                </a:moveTo>
                <a:lnTo>
                  <a:pt x="1879345" y="184403"/>
                </a:lnTo>
                <a:lnTo>
                  <a:pt x="1879345" y="0"/>
                </a:lnTo>
                <a:lnTo>
                  <a:pt x="0" y="0"/>
                </a:lnTo>
                <a:lnTo>
                  <a:pt x="0" y="18440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673098" y="1147318"/>
            <a:ext cx="5607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204" dirty="0">
                <a:latin typeface="Arial"/>
                <a:cs typeface="Arial"/>
              </a:rPr>
              <a:t>SUBJECT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899282" y="1170686"/>
            <a:ext cx="4338320" cy="184785"/>
          </a:xfrm>
          <a:custGeom>
            <a:avLst/>
            <a:gdLst/>
            <a:ahLst/>
            <a:cxnLst/>
            <a:rect l="l" t="t" r="r" b="b"/>
            <a:pathLst>
              <a:path w="4338320" h="184784">
                <a:moveTo>
                  <a:pt x="0" y="184403"/>
                </a:moveTo>
                <a:lnTo>
                  <a:pt x="4337939" y="184403"/>
                </a:lnTo>
                <a:lnTo>
                  <a:pt x="4337939" y="0"/>
                </a:lnTo>
                <a:lnTo>
                  <a:pt x="0" y="0"/>
                </a:lnTo>
                <a:lnTo>
                  <a:pt x="0" y="18440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682109" y="1147318"/>
            <a:ext cx="7689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200" dirty="0">
                <a:latin typeface="Arial"/>
                <a:cs typeface="Arial"/>
              </a:rPr>
              <a:t>RESOURCES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007668" y="1164589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07668" y="1164589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13764" y="1167638"/>
            <a:ext cx="1879600" cy="0"/>
          </a:xfrm>
          <a:custGeom>
            <a:avLst/>
            <a:gdLst/>
            <a:ahLst/>
            <a:cxnLst/>
            <a:rect l="l" t="t" r="r" b="b"/>
            <a:pathLst>
              <a:path w="1879600">
                <a:moveTo>
                  <a:pt x="0" y="0"/>
                </a:moveTo>
                <a:lnTo>
                  <a:pt x="1879345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893186" y="1164589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899282" y="1167638"/>
            <a:ext cx="4338320" cy="0"/>
          </a:xfrm>
          <a:custGeom>
            <a:avLst/>
            <a:gdLst/>
            <a:ahLst/>
            <a:cxnLst/>
            <a:rect l="l" t="t" r="r" b="b"/>
            <a:pathLst>
              <a:path w="4338320">
                <a:moveTo>
                  <a:pt x="0" y="0"/>
                </a:moveTo>
                <a:lnTo>
                  <a:pt x="433793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237221" y="1164589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237221" y="1164589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503933" y="1680718"/>
            <a:ext cx="91059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90" dirty="0">
                <a:latin typeface="Arial"/>
                <a:cs typeface="Arial"/>
              </a:rPr>
              <a:t>BI</a:t>
            </a:r>
            <a:r>
              <a:rPr sz="1100" b="1" spc="-125" dirty="0">
                <a:latin typeface="Arial"/>
                <a:cs typeface="Arial"/>
              </a:rPr>
              <a:t>O</a:t>
            </a:r>
            <a:r>
              <a:rPr sz="1100" b="1" spc="-210" dirty="0">
                <a:latin typeface="Arial"/>
                <a:cs typeface="Arial"/>
              </a:rPr>
              <a:t>C</a:t>
            </a:r>
            <a:r>
              <a:rPr sz="1100" b="1" spc="-160" dirty="0">
                <a:latin typeface="Arial"/>
                <a:cs typeface="Arial"/>
              </a:rPr>
              <a:t>H</a:t>
            </a:r>
            <a:r>
              <a:rPr sz="1100" b="1" spc="-145" dirty="0">
                <a:latin typeface="Arial"/>
                <a:cs typeface="Arial"/>
              </a:rPr>
              <a:t>E</a:t>
            </a:r>
            <a:r>
              <a:rPr sz="1100" b="1" spc="25" dirty="0">
                <a:latin typeface="Arial"/>
                <a:cs typeface="Arial"/>
              </a:rPr>
              <a:t>M</a:t>
            </a:r>
            <a:r>
              <a:rPr sz="1100" b="1" spc="-10" dirty="0">
                <a:latin typeface="Arial"/>
                <a:cs typeface="Arial"/>
              </a:rPr>
              <a:t>I</a:t>
            </a:r>
            <a:r>
              <a:rPr sz="1100" b="1" spc="-235" dirty="0">
                <a:latin typeface="Arial"/>
                <a:cs typeface="Arial"/>
              </a:rPr>
              <a:t>S</a:t>
            </a:r>
            <a:r>
              <a:rPr sz="1100" b="1" spc="-125" dirty="0">
                <a:latin typeface="Arial"/>
                <a:cs typeface="Arial"/>
              </a:rPr>
              <a:t>T</a:t>
            </a:r>
            <a:r>
              <a:rPr sz="1100" b="1" spc="-185" dirty="0">
                <a:latin typeface="Arial"/>
                <a:cs typeface="Arial"/>
              </a:rPr>
              <a:t>R</a:t>
            </a:r>
            <a:r>
              <a:rPr sz="1100" b="1" spc="-165" dirty="0">
                <a:latin typeface="Arial"/>
                <a:cs typeface="Arial"/>
              </a:rPr>
              <a:t>Y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882010" y="1337818"/>
            <a:ext cx="72009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25" dirty="0">
                <a:latin typeface="Arial"/>
                <a:cs typeface="Arial"/>
              </a:rPr>
              <a:t>T</a:t>
            </a:r>
            <a:r>
              <a:rPr sz="1100" b="1" spc="-200" dirty="0">
                <a:latin typeface="Arial"/>
                <a:cs typeface="Arial"/>
              </a:rPr>
              <a:t>E</a:t>
            </a:r>
            <a:r>
              <a:rPr sz="1100" b="1" spc="-140" dirty="0">
                <a:latin typeface="Arial"/>
                <a:cs typeface="Arial"/>
              </a:rPr>
              <a:t>XT</a:t>
            </a:r>
            <a:r>
              <a:rPr sz="1100" b="1" spc="-175" dirty="0">
                <a:latin typeface="Arial"/>
                <a:cs typeface="Arial"/>
              </a:rPr>
              <a:t>B</a:t>
            </a:r>
            <a:r>
              <a:rPr sz="1100" b="1" spc="-114" dirty="0">
                <a:latin typeface="Arial"/>
                <a:cs typeface="Arial"/>
              </a:rPr>
              <a:t>O</a:t>
            </a:r>
            <a:r>
              <a:rPr sz="1100" b="1" spc="-155" dirty="0">
                <a:latin typeface="Arial"/>
                <a:cs typeface="Arial"/>
              </a:rPr>
              <a:t>OK</a:t>
            </a:r>
            <a:r>
              <a:rPr sz="1100" b="1" spc="-215" dirty="0"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899282" y="1506727"/>
            <a:ext cx="687705" cy="0"/>
          </a:xfrm>
          <a:custGeom>
            <a:avLst/>
            <a:gdLst/>
            <a:ahLst/>
            <a:cxnLst/>
            <a:rect l="l" t="t" r="r" b="b"/>
            <a:pathLst>
              <a:path w="687704">
                <a:moveTo>
                  <a:pt x="0" y="0"/>
                </a:moveTo>
                <a:lnTo>
                  <a:pt x="687323" y="0"/>
                </a:lnTo>
              </a:path>
            </a:pathLst>
          </a:custGeom>
          <a:ln w="16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180714" y="1510030"/>
            <a:ext cx="2254885" cy="535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9395" indent="-22669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240029" algn="l"/>
              </a:tabLst>
            </a:pPr>
            <a:r>
              <a:rPr sz="1100" spc="-50" dirty="0">
                <a:latin typeface="Arial"/>
                <a:cs typeface="Arial"/>
              </a:rPr>
              <a:t>Harper’s </a:t>
            </a:r>
            <a:r>
              <a:rPr sz="1100" spc="-25" dirty="0">
                <a:latin typeface="Arial"/>
                <a:cs typeface="Arial"/>
              </a:rPr>
              <a:t>Illustrated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Biochemistry</a:t>
            </a:r>
            <a:endParaRPr sz="1100">
              <a:latin typeface="Arial"/>
              <a:cs typeface="Arial"/>
            </a:endParaRPr>
          </a:p>
          <a:p>
            <a:pPr marL="239395" indent="-226695">
              <a:lnSpc>
                <a:spcPct val="100000"/>
              </a:lnSpc>
              <a:spcBef>
                <a:spcPts val="25"/>
              </a:spcBef>
              <a:buAutoNum type="arabicPeriod"/>
              <a:tabLst>
                <a:tab pos="240029" algn="l"/>
              </a:tabLst>
            </a:pPr>
            <a:r>
              <a:rPr sz="1100" spc="-55" dirty="0">
                <a:latin typeface="Arial"/>
                <a:cs typeface="Arial"/>
              </a:rPr>
              <a:t>Lehninger </a:t>
            </a:r>
            <a:r>
              <a:rPr sz="1100" spc="-45" dirty="0">
                <a:latin typeface="Arial"/>
                <a:cs typeface="Arial"/>
              </a:rPr>
              <a:t>Principle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Biochemistry</a:t>
            </a:r>
            <a:endParaRPr sz="1100">
              <a:latin typeface="Arial"/>
              <a:cs typeface="Arial"/>
            </a:endParaRPr>
          </a:p>
          <a:p>
            <a:pPr marL="239395" indent="-226695">
              <a:lnSpc>
                <a:spcPct val="100000"/>
              </a:lnSpc>
              <a:spcBef>
                <a:spcPts val="25"/>
              </a:spcBef>
              <a:buAutoNum type="arabicPeriod"/>
              <a:tabLst>
                <a:tab pos="240029" algn="l"/>
              </a:tabLst>
            </a:pPr>
            <a:r>
              <a:rPr sz="1100" spc="-45" dirty="0">
                <a:latin typeface="Arial"/>
                <a:cs typeface="Arial"/>
              </a:rPr>
              <a:t>Biochemistry by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Devlin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013764" y="1359661"/>
            <a:ext cx="1879600" cy="0"/>
          </a:xfrm>
          <a:custGeom>
            <a:avLst/>
            <a:gdLst/>
            <a:ahLst/>
            <a:cxnLst/>
            <a:rect l="l" t="t" r="r" b="b"/>
            <a:pathLst>
              <a:path w="1879600">
                <a:moveTo>
                  <a:pt x="0" y="0"/>
                </a:moveTo>
                <a:lnTo>
                  <a:pt x="1879345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899282" y="1359661"/>
            <a:ext cx="4338320" cy="0"/>
          </a:xfrm>
          <a:custGeom>
            <a:avLst/>
            <a:gdLst/>
            <a:ahLst/>
            <a:cxnLst/>
            <a:rect l="l" t="t" r="r" b="b"/>
            <a:pathLst>
              <a:path w="4338320">
                <a:moveTo>
                  <a:pt x="0" y="0"/>
                </a:moveTo>
                <a:lnTo>
                  <a:pt x="433793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13764" y="2222373"/>
            <a:ext cx="1879600" cy="565785"/>
          </a:xfrm>
          <a:custGeom>
            <a:avLst/>
            <a:gdLst/>
            <a:ahLst/>
            <a:cxnLst/>
            <a:rect l="l" t="t" r="r" b="b"/>
            <a:pathLst>
              <a:path w="1879600" h="565785">
                <a:moveTo>
                  <a:pt x="0" y="565276"/>
                </a:moveTo>
                <a:lnTo>
                  <a:pt x="1879345" y="565276"/>
                </a:lnTo>
                <a:lnTo>
                  <a:pt x="1879345" y="0"/>
                </a:lnTo>
                <a:lnTo>
                  <a:pt x="0" y="0"/>
                </a:lnTo>
                <a:lnTo>
                  <a:pt x="0" y="56527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13764" y="2958338"/>
            <a:ext cx="1879600" cy="564515"/>
          </a:xfrm>
          <a:custGeom>
            <a:avLst/>
            <a:gdLst/>
            <a:ahLst/>
            <a:cxnLst/>
            <a:rect l="l" t="t" r="r" b="b"/>
            <a:pathLst>
              <a:path w="1879600" h="564514">
                <a:moveTo>
                  <a:pt x="0" y="564260"/>
                </a:moveTo>
                <a:lnTo>
                  <a:pt x="1879345" y="564260"/>
                </a:lnTo>
                <a:lnTo>
                  <a:pt x="1879345" y="0"/>
                </a:lnTo>
                <a:lnTo>
                  <a:pt x="0" y="0"/>
                </a:lnTo>
                <a:lnTo>
                  <a:pt x="0" y="56426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13764" y="2787650"/>
            <a:ext cx="1879600" cy="170815"/>
          </a:xfrm>
          <a:custGeom>
            <a:avLst/>
            <a:gdLst/>
            <a:ahLst/>
            <a:cxnLst/>
            <a:rect l="l" t="t" r="r" b="b"/>
            <a:pathLst>
              <a:path w="1879600" h="170814">
                <a:moveTo>
                  <a:pt x="0" y="170688"/>
                </a:moveTo>
                <a:lnTo>
                  <a:pt x="1879345" y="170688"/>
                </a:lnTo>
                <a:lnTo>
                  <a:pt x="1879345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899282" y="2731261"/>
            <a:ext cx="4338320" cy="173990"/>
          </a:xfrm>
          <a:custGeom>
            <a:avLst/>
            <a:gdLst/>
            <a:ahLst/>
            <a:cxnLst/>
            <a:rect l="l" t="t" r="r" b="b"/>
            <a:pathLst>
              <a:path w="4338320" h="173989">
                <a:moveTo>
                  <a:pt x="0" y="173736"/>
                </a:moveTo>
                <a:lnTo>
                  <a:pt x="4337939" y="173736"/>
                </a:lnTo>
                <a:lnTo>
                  <a:pt x="4337939" y="0"/>
                </a:lnTo>
                <a:lnTo>
                  <a:pt x="0" y="0"/>
                </a:lnTo>
                <a:lnTo>
                  <a:pt x="0" y="17373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899282" y="2222245"/>
            <a:ext cx="4338320" cy="169545"/>
          </a:xfrm>
          <a:custGeom>
            <a:avLst/>
            <a:gdLst/>
            <a:ahLst/>
            <a:cxnLst/>
            <a:rect l="l" t="t" r="r" b="b"/>
            <a:pathLst>
              <a:path w="4338320" h="169544">
                <a:moveTo>
                  <a:pt x="0" y="169164"/>
                </a:moveTo>
                <a:lnTo>
                  <a:pt x="4337939" y="169164"/>
                </a:lnTo>
                <a:lnTo>
                  <a:pt x="4337939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899282" y="2367788"/>
            <a:ext cx="719455" cy="0"/>
          </a:xfrm>
          <a:custGeom>
            <a:avLst/>
            <a:gdLst/>
            <a:ahLst/>
            <a:cxnLst/>
            <a:rect l="l" t="t" r="r" b="b"/>
            <a:pathLst>
              <a:path w="719454">
                <a:moveTo>
                  <a:pt x="0" y="0"/>
                </a:moveTo>
                <a:lnTo>
                  <a:pt x="719328" y="0"/>
                </a:lnTo>
              </a:path>
            </a:pathLst>
          </a:custGeom>
          <a:ln w="16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899282" y="2391410"/>
            <a:ext cx="4338320" cy="169545"/>
          </a:xfrm>
          <a:custGeom>
            <a:avLst/>
            <a:gdLst/>
            <a:ahLst/>
            <a:cxnLst/>
            <a:rect l="l" t="t" r="r" b="b"/>
            <a:pathLst>
              <a:path w="4338320" h="169544">
                <a:moveTo>
                  <a:pt x="0" y="169164"/>
                </a:moveTo>
                <a:lnTo>
                  <a:pt x="4337939" y="169164"/>
                </a:lnTo>
                <a:lnTo>
                  <a:pt x="4337939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899282" y="2560573"/>
            <a:ext cx="4338320" cy="170815"/>
          </a:xfrm>
          <a:custGeom>
            <a:avLst/>
            <a:gdLst/>
            <a:ahLst/>
            <a:cxnLst/>
            <a:rect l="l" t="t" r="r" b="b"/>
            <a:pathLst>
              <a:path w="4338320" h="170814">
                <a:moveTo>
                  <a:pt x="0" y="170688"/>
                </a:moveTo>
                <a:lnTo>
                  <a:pt x="4337939" y="170688"/>
                </a:lnTo>
                <a:lnTo>
                  <a:pt x="4337939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13764" y="2219197"/>
            <a:ext cx="1879600" cy="0"/>
          </a:xfrm>
          <a:custGeom>
            <a:avLst/>
            <a:gdLst/>
            <a:ahLst/>
            <a:cxnLst/>
            <a:rect l="l" t="t" r="r" b="b"/>
            <a:pathLst>
              <a:path w="1879600">
                <a:moveTo>
                  <a:pt x="0" y="0"/>
                </a:moveTo>
                <a:lnTo>
                  <a:pt x="1879345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899282" y="2219197"/>
            <a:ext cx="4338320" cy="0"/>
          </a:xfrm>
          <a:custGeom>
            <a:avLst/>
            <a:gdLst/>
            <a:ahLst/>
            <a:cxnLst/>
            <a:rect l="l" t="t" r="r" b="b"/>
            <a:pathLst>
              <a:path w="4338320">
                <a:moveTo>
                  <a:pt x="0" y="0"/>
                </a:moveTo>
                <a:lnTo>
                  <a:pt x="433793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899282" y="3418966"/>
            <a:ext cx="4338320" cy="104139"/>
          </a:xfrm>
          <a:custGeom>
            <a:avLst/>
            <a:gdLst/>
            <a:ahLst/>
            <a:cxnLst/>
            <a:rect l="l" t="t" r="r" b="b"/>
            <a:pathLst>
              <a:path w="4338320" h="104139">
                <a:moveTo>
                  <a:pt x="0" y="103631"/>
                </a:moveTo>
                <a:lnTo>
                  <a:pt x="4337939" y="103631"/>
                </a:lnTo>
                <a:lnTo>
                  <a:pt x="4337939" y="0"/>
                </a:lnTo>
                <a:lnTo>
                  <a:pt x="0" y="0"/>
                </a:lnTo>
                <a:lnTo>
                  <a:pt x="0" y="103631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899282" y="2911094"/>
            <a:ext cx="4338320" cy="169545"/>
          </a:xfrm>
          <a:custGeom>
            <a:avLst/>
            <a:gdLst/>
            <a:ahLst/>
            <a:cxnLst/>
            <a:rect l="l" t="t" r="r" b="b"/>
            <a:pathLst>
              <a:path w="4338320" h="169544">
                <a:moveTo>
                  <a:pt x="0" y="169164"/>
                </a:moveTo>
                <a:lnTo>
                  <a:pt x="4337939" y="169164"/>
                </a:lnTo>
                <a:lnTo>
                  <a:pt x="4337939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899282" y="3056635"/>
            <a:ext cx="608330" cy="0"/>
          </a:xfrm>
          <a:custGeom>
            <a:avLst/>
            <a:gdLst/>
            <a:ahLst/>
            <a:cxnLst/>
            <a:rect l="l" t="t" r="r" b="b"/>
            <a:pathLst>
              <a:path w="608329">
                <a:moveTo>
                  <a:pt x="0" y="0"/>
                </a:moveTo>
                <a:lnTo>
                  <a:pt x="608076" y="0"/>
                </a:lnTo>
              </a:path>
            </a:pathLst>
          </a:custGeom>
          <a:ln w="16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899282" y="3080334"/>
            <a:ext cx="4338320" cy="168275"/>
          </a:xfrm>
          <a:custGeom>
            <a:avLst/>
            <a:gdLst/>
            <a:ahLst/>
            <a:cxnLst/>
            <a:rect l="l" t="t" r="r" b="b"/>
            <a:pathLst>
              <a:path w="4338320" h="168275">
                <a:moveTo>
                  <a:pt x="0" y="167944"/>
                </a:moveTo>
                <a:lnTo>
                  <a:pt x="4337939" y="167944"/>
                </a:lnTo>
                <a:lnTo>
                  <a:pt x="4337939" y="0"/>
                </a:lnTo>
                <a:lnTo>
                  <a:pt x="0" y="0"/>
                </a:lnTo>
                <a:lnTo>
                  <a:pt x="0" y="16794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899282" y="3248279"/>
            <a:ext cx="4338320" cy="170815"/>
          </a:xfrm>
          <a:custGeom>
            <a:avLst/>
            <a:gdLst/>
            <a:ahLst/>
            <a:cxnLst/>
            <a:rect l="l" t="t" r="r" b="b"/>
            <a:pathLst>
              <a:path w="4338320" h="170814">
                <a:moveTo>
                  <a:pt x="0" y="170688"/>
                </a:moveTo>
                <a:lnTo>
                  <a:pt x="4337939" y="170688"/>
                </a:lnTo>
                <a:lnTo>
                  <a:pt x="4337939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899282" y="2908045"/>
            <a:ext cx="4338320" cy="0"/>
          </a:xfrm>
          <a:custGeom>
            <a:avLst/>
            <a:gdLst/>
            <a:ahLst/>
            <a:cxnLst/>
            <a:rect l="l" t="t" r="r" b="b"/>
            <a:pathLst>
              <a:path w="4338320">
                <a:moveTo>
                  <a:pt x="0" y="0"/>
                </a:moveTo>
                <a:lnTo>
                  <a:pt x="433793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1208328" y="3674490"/>
            <a:ext cx="1492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155" dirty="0">
                <a:latin typeface="Arial"/>
                <a:cs typeface="Arial"/>
              </a:rPr>
              <a:t>MOLECULAR</a:t>
            </a:r>
            <a:r>
              <a:rPr sz="1100" b="1" spc="-125" dirty="0">
                <a:latin typeface="Arial"/>
                <a:cs typeface="Arial"/>
              </a:rPr>
              <a:t> </a:t>
            </a:r>
            <a:r>
              <a:rPr sz="1100" b="1" spc="-150" dirty="0">
                <a:latin typeface="Arial"/>
                <a:cs typeface="Arial"/>
              </a:rPr>
              <a:t>PATHOLOGY</a:t>
            </a:r>
            <a:endParaRPr sz="11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621282" y="2198877"/>
            <a:ext cx="5180330" cy="1500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3175">
              <a:lnSpc>
                <a:spcPct val="100000"/>
              </a:lnSpc>
              <a:spcBef>
                <a:spcPts val="100"/>
              </a:spcBef>
            </a:pPr>
            <a:r>
              <a:rPr sz="1100" b="1" spc="-145" dirty="0">
                <a:latin typeface="Arial"/>
                <a:cs typeface="Arial"/>
              </a:rPr>
              <a:t>TEXT</a:t>
            </a:r>
            <a:r>
              <a:rPr sz="1100" b="1" spc="-70" dirty="0">
                <a:latin typeface="Arial"/>
                <a:cs typeface="Arial"/>
              </a:rPr>
              <a:t> </a:t>
            </a:r>
            <a:r>
              <a:rPr sz="1100" b="1" spc="-165" dirty="0">
                <a:latin typeface="Arial"/>
                <a:cs typeface="Arial"/>
              </a:rPr>
              <a:t>BOOKS</a:t>
            </a:r>
            <a:endParaRPr sz="1100">
              <a:latin typeface="Arial"/>
              <a:cs typeface="Arial"/>
            </a:endParaRPr>
          </a:p>
          <a:p>
            <a:pPr marL="1729105" indent="-227329">
              <a:lnSpc>
                <a:spcPct val="100000"/>
              </a:lnSpc>
              <a:spcBef>
                <a:spcPts val="15"/>
              </a:spcBef>
              <a:buAutoNum type="arabicPeriod"/>
              <a:tabLst>
                <a:tab pos="1729105" algn="l"/>
              </a:tabLst>
            </a:pPr>
            <a:r>
              <a:rPr sz="1100" spc="-70" dirty="0">
                <a:latin typeface="Arial"/>
                <a:cs typeface="Arial"/>
              </a:rPr>
              <a:t>Robbins </a:t>
            </a:r>
            <a:r>
              <a:rPr sz="1100" spc="15" dirty="0">
                <a:latin typeface="Arial"/>
                <a:cs typeface="Arial"/>
              </a:rPr>
              <a:t>&amp; </a:t>
            </a:r>
            <a:r>
              <a:rPr sz="1100" spc="-50" dirty="0">
                <a:latin typeface="Arial"/>
                <a:cs typeface="Arial"/>
              </a:rPr>
              <a:t>Cotran, Pathologic </a:t>
            </a:r>
            <a:r>
              <a:rPr sz="1100" spc="-95" dirty="0">
                <a:latin typeface="Arial"/>
                <a:cs typeface="Arial"/>
              </a:rPr>
              <a:t>Basis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80" dirty="0">
                <a:latin typeface="Arial"/>
                <a:cs typeface="Arial"/>
              </a:rPr>
              <a:t>Disease, </a:t>
            </a:r>
            <a:r>
              <a:rPr sz="1100" spc="-10" dirty="0">
                <a:latin typeface="Arial"/>
                <a:cs typeface="Arial"/>
              </a:rPr>
              <a:t>9th</a:t>
            </a:r>
            <a:r>
              <a:rPr sz="1100" spc="-17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edition.</a:t>
            </a:r>
            <a:endParaRPr sz="1100">
              <a:latin typeface="Arial"/>
              <a:cs typeface="Arial"/>
            </a:endParaRPr>
          </a:p>
          <a:p>
            <a:pPr marL="1729105" indent="-227329">
              <a:lnSpc>
                <a:spcPct val="100000"/>
              </a:lnSpc>
              <a:spcBef>
                <a:spcPts val="35"/>
              </a:spcBef>
              <a:buAutoNum type="arabicPeriod"/>
              <a:tabLst>
                <a:tab pos="1729105" algn="l"/>
              </a:tabLst>
            </a:pPr>
            <a:r>
              <a:rPr sz="1100" spc="-75" dirty="0">
                <a:latin typeface="Arial"/>
                <a:cs typeface="Arial"/>
              </a:rPr>
              <a:t>Rapid </a:t>
            </a:r>
            <a:r>
              <a:rPr sz="1100" spc="-70" dirty="0">
                <a:latin typeface="Arial"/>
                <a:cs typeface="Arial"/>
              </a:rPr>
              <a:t>Review </a:t>
            </a:r>
            <a:r>
              <a:rPr sz="1100" spc="-55" dirty="0">
                <a:latin typeface="Arial"/>
                <a:cs typeface="Arial"/>
              </a:rPr>
              <a:t>Pathology, </a:t>
            </a:r>
            <a:r>
              <a:rPr sz="1100" spc="-10" dirty="0">
                <a:latin typeface="Arial"/>
                <a:cs typeface="Arial"/>
              </a:rPr>
              <a:t>4th </a:t>
            </a:r>
            <a:r>
              <a:rPr sz="1100" spc="-15" dirty="0">
                <a:latin typeface="Arial"/>
                <a:cs typeface="Arial"/>
              </a:rPr>
              <a:t>edition </a:t>
            </a:r>
            <a:r>
              <a:rPr sz="1100" spc="-60" dirty="0">
                <a:latin typeface="Arial"/>
                <a:cs typeface="Arial"/>
              </a:rPr>
              <a:t>by </a:t>
            </a:r>
            <a:r>
              <a:rPr sz="1100" spc="-60" dirty="0">
                <a:latin typeface="Arial"/>
                <a:cs typeface="Arial"/>
                <a:hlinkClick r:id="rId2"/>
              </a:rPr>
              <a:t>Edward </a:t>
            </a:r>
            <a:r>
              <a:rPr sz="1100" spc="-100" dirty="0">
                <a:latin typeface="Arial"/>
                <a:cs typeface="Arial"/>
                <a:hlinkClick r:id="rId2"/>
              </a:rPr>
              <a:t>F. </a:t>
            </a:r>
            <a:r>
              <a:rPr sz="1100" spc="-55" dirty="0">
                <a:latin typeface="Arial"/>
                <a:cs typeface="Arial"/>
                <a:hlinkClick r:id="rId2"/>
              </a:rPr>
              <a:t>Goljan</a:t>
            </a:r>
            <a:r>
              <a:rPr sz="1100" spc="-70" dirty="0">
                <a:latin typeface="Arial"/>
                <a:cs typeface="Arial"/>
                <a:hlinkClick r:id="rId2"/>
              </a:rPr>
              <a:t> </a:t>
            </a:r>
            <a:r>
              <a:rPr sz="1100" spc="-50" dirty="0">
                <a:latin typeface="Arial"/>
                <a:cs typeface="Arial"/>
                <a:hlinkClick r:id="rId2"/>
              </a:rPr>
              <a:t>MD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135"/>
              </a:lnSpc>
              <a:spcBef>
                <a:spcPts val="470"/>
              </a:spcBef>
            </a:pPr>
            <a:r>
              <a:rPr sz="1100" b="1" spc="-145" dirty="0">
                <a:latin typeface="Arial"/>
                <a:cs typeface="Arial"/>
              </a:rPr>
              <a:t>PATHOLOGY</a:t>
            </a:r>
            <a:endParaRPr sz="1100">
              <a:latin typeface="Arial"/>
              <a:cs typeface="Arial"/>
            </a:endParaRPr>
          </a:p>
          <a:p>
            <a:pPr marL="1273175">
              <a:lnSpc>
                <a:spcPts val="1135"/>
              </a:lnSpc>
            </a:pPr>
            <a:r>
              <a:rPr sz="1100" b="1" spc="-145" dirty="0">
                <a:latin typeface="Arial"/>
                <a:cs typeface="Arial"/>
              </a:rPr>
              <a:t>WEBSITES:</a:t>
            </a:r>
            <a:endParaRPr sz="1100">
              <a:latin typeface="Arial"/>
              <a:cs typeface="Arial"/>
            </a:endParaRPr>
          </a:p>
          <a:p>
            <a:pPr marL="1800225" lvl="1" indent="-228600">
              <a:lnSpc>
                <a:spcPts val="1315"/>
              </a:lnSpc>
              <a:spcBef>
                <a:spcPts val="50"/>
              </a:spcBef>
              <a:buAutoNum type="arabicPeriod"/>
              <a:tabLst>
                <a:tab pos="1800860" algn="l"/>
              </a:tabLst>
            </a:pPr>
            <a:r>
              <a:rPr sz="1650" spc="-30" baseline="2525" dirty="0">
                <a:latin typeface="Arial"/>
                <a:cs typeface="Arial"/>
                <a:hlinkClick r:id="rId3"/>
              </a:rPr>
              <a:t>http://library.med.utah.edu/WebPath/webpath.html</a:t>
            </a:r>
            <a:endParaRPr sz="1650" baseline="2525">
              <a:latin typeface="Arial"/>
              <a:cs typeface="Arial"/>
            </a:endParaRPr>
          </a:p>
          <a:p>
            <a:pPr marL="1800225" lvl="1" indent="-228600">
              <a:lnSpc>
                <a:spcPts val="1315"/>
              </a:lnSpc>
              <a:buAutoNum type="arabicPeriod"/>
              <a:tabLst>
                <a:tab pos="1800860" algn="l"/>
              </a:tabLst>
            </a:pPr>
            <a:r>
              <a:rPr sz="1100" spc="-10" dirty="0">
                <a:latin typeface="Arial"/>
                <a:cs typeface="Arial"/>
                <a:hlinkClick r:id="rId4"/>
              </a:rPr>
              <a:t>http://www.pathologyatlas.ro/</a:t>
            </a:r>
            <a:endParaRPr sz="1100">
              <a:latin typeface="Arial"/>
              <a:cs typeface="Arial"/>
            </a:endParaRPr>
          </a:p>
          <a:p>
            <a:pPr marL="1273175">
              <a:lnSpc>
                <a:spcPct val="100000"/>
              </a:lnSpc>
              <a:spcBef>
                <a:spcPts val="865"/>
              </a:spcBef>
            </a:pPr>
            <a:r>
              <a:rPr sz="1100" b="1" spc="-185" dirty="0">
                <a:latin typeface="Arial"/>
                <a:cs typeface="Arial"/>
              </a:rPr>
              <a:t>REFERENCE</a:t>
            </a:r>
            <a:r>
              <a:rPr sz="1100" b="1" spc="-70" dirty="0">
                <a:latin typeface="Arial"/>
                <a:cs typeface="Arial"/>
              </a:rPr>
              <a:t> </a:t>
            </a:r>
            <a:r>
              <a:rPr sz="1100" b="1" spc="-140" dirty="0">
                <a:latin typeface="Arial"/>
                <a:cs typeface="Arial"/>
              </a:rPr>
              <a:t>BOOK:</a:t>
            </a:r>
            <a:endParaRPr sz="11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899282" y="3674236"/>
            <a:ext cx="1059180" cy="0"/>
          </a:xfrm>
          <a:custGeom>
            <a:avLst/>
            <a:gdLst/>
            <a:ahLst/>
            <a:cxnLst/>
            <a:rect l="l" t="t" r="r" b="b"/>
            <a:pathLst>
              <a:path w="1059179">
                <a:moveTo>
                  <a:pt x="0" y="0"/>
                </a:moveTo>
                <a:lnTo>
                  <a:pt x="1059180" y="0"/>
                </a:lnTo>
              </a:path>
            </a:pathLst>
          </a:custGeom>
          <a:ln w="167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3115182" y="3677538"/>
            <a:ext cx="3522979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40" dirty="0">
                <a:latin typeface="Arial"/>
                <a:cs typeface="Arial"/>
              </a:rPr>
              <a:t>1. </a:t>
            </a:r>
            <a:r>
              <a:rPr sz="1100" spc="-60" dirty="0">
                <a:latin typeface="Arial"/>
                <a:cs typeface="Arial"/>
              </a:rPr>
              <a:t>Thompson </a:t>
            </a:r>
            <a:r>
              <a:rPr sz="1100" spc="15" dirty="0">
                <a:latin typeface="Arial"/>
                <a:cs typeface="Arial"/>
              </a:rPr>
              <a:t>&amp; </a:t>
            </a:r>
            <a:r>
              <a:rPr sz="1100" spc="-55" dirty="0">
                <a:latin typeface="Arial"/>
                <a:cs typeface="Arial"/>
              </a:rPr>
              <a:t>Thompson Genetics </a:t>
            </a:r>
            <a:r>
              <a:rPr sz="1100" spc="-10" dirty="0">
                <a:latin typeface="Arial"/>
                <a:cs typeface="Arial"/>
              </a:rPr>
              <a:t>in </a:t>
            </a:r>
            <a:r>
              <a:rPr sz="1100" spc="-30" dirty="0">
                <a:latin typeface="Arial"/>
                <a:cs typeface="Arial"/>
              </a:rPr>
              <a:t>Medicine </a:t>
            </a:r>
            <a:r>
              <a:rPr sz="1100" spc="-5" dirty="0">
                <a:latin typeface="Arial"/>
                <a:cs typeface="Arial"/>
              </a:rPr>
              <a:t>8th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Edition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013764" y="3525647"/>
            <a:ext cx="1879600" cy="0"/>
          </a:xfrm>
          <a:custGeom>
            <a:avLst/>
            <a:gdLst/>
            <a:ahLst/>
            <a:cxnLst/>
            <a:rect l="l" t="t" r="r" b="b"/>
            <a:pathLst>
              <a:path w="1879600">
                <a:moveTo>
                  <a:pt x="0" y="0"/>
                </a:moveTo>
                <a:lnTo>
                  <a:pt x="1879345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899282" y="3525647"/>
            <a:ext cx="4338320" cy="0"/>
          </a:xfrm>
          <a:custGeom>
            <a:avLst/>
            <a:gdLst/>
            <a:ahLst/>
            <a:cxnLst/>
            <a:rect l="l" t="t" r="r" b="b"/>
            <a:pathLst>
              <a:path w="4338320">
                <a:moveTo>
                  <a:pt x="0" y="0"/>
                </a:moveTo>
                <a:lnTo>
                  <a:pt x="4337939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010716" y="1170686"/>
            <a:ext cx="0" cy="2865755"/>
          </a:xfrm>
          <a:custGeom>
            <a:avLst/>
            <a:gdLst/>
            <a:ahLst/>
            <a:cxnLst/>
            <a:rect l="l" t="t" r="r" b="b"/>
            <a:pathLst>
              <a:path h="2865754">
                <a:moveTo>
                  <a:pt x="0" y="0"/>
                </a:moveTo>
                <a:lnTo>
                  <a:pt x="0" y="286550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013764" y="4033139"/>
            <a:ext cx="1879600" cy="0"/>
          </a:xfrm>
          <a:custGeom>
            <a:avLst/>
            <a:gdLst/>
            <a:ahLst/>
            <a:cxnLst/>
            <a:rect l="l" t="t" r="r" b="b"/>
            <a:pathLst>
              <a:path w="1879600">
                <a:moveTo>
                  <a:pt x="0" y="0"/>
                </a:moveTo>
                <a:lnTo>
                  <a:pt x="1879345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896235" y="1170686"/>
            <a:ext cx="0" cy="2865755"/>
          </a:xfrm>
          <a:custGeom>
            <a:avLst/>
            <a:gdLst/>
            <a:ahLst/>
            <a:cxnLst/>
            <a:rect l="l" t="t" r="r" b="b"/>
            <a:pathLst>
              <a:path h="2865754">
                <a:moveTo>
                  <a:pt x="0" y="0"/>
                </a:moveTo>
                <a:lnTo>
                  <a:pt x="0" y="286550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899282" y="4033139"/>
            <a:ext cx="4338320" cy="0"/>
          </a:xfrm>
          <a:custGeom>
            <a:avLst/>
            <a:gdLst/>
            <a:ahLst/>
            <a:cxnLst/>
            <a:rect l="l" t="t" r="r" b="b"/>
            <a:pathLst>
              <a:path w="4338320">
                <a:moveTo>
                  <a:pt x="0" y="0"/>
                </a:moveTo>
                <a:lnTo>
                  <a:pt x="433793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240269" y="1170686"/>
            <a:ext cx="0" cy="2865755"/>
          </a:xfrm>
          <a:custGeom>
            <a:avLst/>
            <a:gdLst/>
            <a:ahLst/>
            <a:cxnLst/>
            <a:rect l="l" t="t" r="r" b="b"/>
            <a:pathLst>
              <a:path h="2865754">
                <a:moveTo>
                  <a:pt x="0" y="0"/>
                </a:moveTo>
                <a:lnTo>
                  <a:pt x="0" y="286550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1084884" y="4402963"/>
            <a:ext cx="23329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ADDITIONAL </a:t>
            </a:r>
            <a:r>
              <a:rPr sz="1200" b="1" u="heavy" spc="-1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LEARNING</a:t>
            </a:r>
            <a:r>
              <a:rPr sz="1200" b="1" u="heavy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RESOURCES</a:t>
            </a:r>
            <a:r>
              <a:rPr sz="1200" b="1" u="heavy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endParaRPr sz="1200">
              <a:latin typeface="Arial"/>
              <a:cs typeface="Arial"/>
            </a:endParaRPr>
          </a:p>
        </p:txBody>
      </p:sp>
      <p:sp>
        <p:nvSpPr>
          <p:cNvPr id="52" name="object 5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10</a:t>
            </a:fld>
            <a:endParaRPr spc="-55" dirty="0"/>
          </a:p>
        </p:txBody>
      </p:sp>
      <p:graphicFrame>
        <p:nvGraphicFramePr>
          <p:cNvPr id="50" name="object 50"/>
          <p:cNvGraphicFramePr>
            <a:graphicFrameLocks noGrp="1"/>
          </p:cNvGraphicFramePr>
          <p:nvPr/>
        </p:nvGraphicFramePr>
        <p:xfrm>
          <a:off x="1019860" y="4801234"/>
          <a:ext cx="6202679" cy="32429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8014"/>
                <a:gridCol w="4304665"/>
              </a:tblGrid>
              <a:tr h="534670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100" b="1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Hands-on </a:t>
                      </a:r>
                      <a:r>
                        <a:rPr sz="1100" b="1" u="sng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Activities/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3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Students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involved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Practical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sessions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hands-on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activities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that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link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Genetics-II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Module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enhance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learning.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100" b="1" u="sng" spc="-7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Museum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129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Models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available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museum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are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rich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learning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resource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quick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review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anatomy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related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educational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activities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40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100" b="1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Skills</a:t>
                      </a:r>
                      <a:r>
                        <a:rPr sz="11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Lab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90"/>
                        </a:lnSpc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Skills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acquisition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simulated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environment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skills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lab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involving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 marR="178435">
                        <a:lnSpc>
                          <a:spcPct val="1527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experiential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will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ensure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patient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safety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will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also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help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build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confidence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approaching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patients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7512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sz="1100" b="1" u="sng" spc="-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Videos/Podcasts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Videos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podcasts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familiarize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student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procedures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 marR="32384">
                        <a:lnSpc>
                          <a:spcPts val="2020"/>
                        </a:lnSpc>
                        <a:spcBef>
                          <a:spcPts val="170"/>
                        </a:spcBef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protocol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which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they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can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watch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listen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any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time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wherever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they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are,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as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part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task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oriented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learning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5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5560" algn="ctr">
                        <a:lnSpc>
                          <a:spcPct val="100000"/>
                        </a:lnSpc>
                      </a:pPr>
                      <a:r>
                        <a:rPr sz="1100" b="1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Internet</a:t>
                      </a:r>
                      <a:r>
                        <a:rPr sz="11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14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Resources</a:t>
                      </a:r>
                      <a:r>
                        <a:rPr sz="11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129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Students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use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easily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accessible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internet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resources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added</a:t>
                      </a:r>
                      <a:r>
                        <a:rPr sz="11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time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flexibility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enrich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update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knowledge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application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65572" y="426211"/>
            <a:ext cx="215646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40" dirty="0">
                <a:latin typeface="Arial"/>
                <a:cs typeface="Arial"/>
              </a:rPr>
              <a:t>4</a:t>
            </a:r>
            <a:r>
              <a:rPr sz="1050" b="1" i="1" spc="-60" baseline="31746" dirty="0">
                <a:latin typeface="Arial"/>
                <a:cs typeface="Arial"/>
              </a:rPr>
              <a:t>th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40" dirty="0">
                <a:latin typeface="Arial"/>
                <a:cs typeface="Arial"/>
              </a:rPr>
              <a:t>MBBS </a:t>
            </a:r>
            <a:r>
              <a:rPr sz="1100" b="1" i="1" spc="-114" dirty="0">
                <a:latin typeface="Arial"/>
                <a:cs typeface="Arial"/>
              </a:rPr>
              <a:t>GENETICS-II</a:t>
            </a:r>
            <a:r>
              <a:rPr sz="1100" b="1" i="1" spc="-70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11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lang="en-US" sz="1100" b="1" spc="-190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40104" y="825500"/>
            <a:ext cx="6319520" cy="8352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345">
              <a:lnSpc>
                <a:spcPct val="100000"/>
              </a:lnSpc>
              <a:spcBef>
                <a:spcPts val="100"/>
              </a:spcBef>
            </a:pPr>
            <a:r>
              <a:rPr sz="1200" b="1" spc="-170" dirty="0">
                <a:latin typeface="Arial"/>
                <a:cs typeface="Arial"/>
              </a:rPr>
              <a:t>ASSESSMENT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spc="-125" dirty="0">
                <a:latin typeface="Arial"/>
                <a:cs typeface="Arial"/>
              </a:rPr>
              <a:t>METHODS: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  <a:spcBef>
                <a:spcPts val="5"/>
              </a:spcBef>
            </a:pPr>
            <a:r>
              <a:rPr sz="1100" b="1" spc="-70" dirty="0">
                <a:latin typeface="Arial"/>
                <a:cs typeface="Arial"/>
              </a:rPr>
              <a:t>Theory</a:t>
            </a:r>
            <a:r>
              <a:rPr sz="1100" spc="-70" dirty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469265" marR="5080" indent="-227965">
              <a:lnSpc>
                <a:spcPct val="117300"/>
              </a:lnSpc>
              <a:buFont typeface="Courier New"/>
              <a:buChar char="o"/>
              <a:tabLst>
                <a:tab pos="469265" algn="l"/>
                <a:tab pos="469900" algn="l"/>
              </a:tabLst>
            </a:pPr>
            <a:r>
              <a:rPr sz="1100" b="1" spc="-105" dirty="0">
                <a:latin typeface="Arial"/>
                <a:cs typeface="Arial"/>
              </a:rPr>
              <a:t>Best </a:t>
            </a:r>
            <a:r>
              <a:rPr sz="1100" b="1" spc="-110" dirty="0">
                <a:latin typeface="Arial"/>
                <a:cs typeface="Arial"/>
              </a:rPr>
              <a:t>Choice </a:t>
            </a:r>
            <a:r>
              <a:rPr sz="1100" b="1" spc="-95" dirty="0">
                <a:latin typeface="Arial"/>
                <a:cs typeface="Arial"/>
              </a:rPr>
              <a:t>Questions </a:t>
            </a:r>
            <a:r>
              <a:rPr sz="1100" b="1" spc="-125" dirty="0">
                <a:latin typeface="Arial"/>
                <a:cs typeface="Arial"/>
              </a:rPr>
              <a:t>(BCQs) </a:t>
            </a:r>
            <a:r>
              <a:rPr sz="1100" spc="-65" dirty="0">
                <a:latin typeface="Arial"/>
                <a:cs typeface="Arial"/>
              </a:rPr>
              <a:t>also </a:t>
            </a:r>
            <a:r>
              <a:rPr sz="1100" spc="-40" dirty="0">
                <a:latin typeface="Arial"/>
                <a:cs typeface="Arial"/>
              </a:rPr>
              <a:t>known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110" dirty="0">
                <a:latin typeface="Arial"/>
                <a:cs typeface="Arial"/>
              </a:rPr>
              <a:t>MCQs </a:t>
            </a:r>
            <a:r>
              <a:rPr sz="1100" spc="-10" dirty="0">
                <a:latin typeface="Arial"/>
                <a:cs typeface="Arial"/>
              </a:rPr>
              <a:t>(Multiple </a:t>
            </a:r>
            <a:r>
              <a:rPr sz="1100" spc="-75" dirty="0">
                <a:latin typeface="Arial"/>
                <a:cs typeface="Arial"/>
              </a:rPr>
              <a:t>Choice </a:t>
            </a:r>
            <a:r>
              <a:rPr sz="1100" spc="-55" dirty="0">
                <a:latin typeface="Arial"/>
                <a:cs typeface="Arial"/>
              </a:rPr>
              <a:t>Questions)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70" dirty="0">
                <a:latin typeface="Arial"/>
                <a:cs typeface="Arial"/>
              </a:rPr>
              <a:t>used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110" dirty="0">
                <a:latin typeface="Arial"/>
                <a:cs typeface="Arial"/>
              </a:rPr>
              <a:t>assess  </a:t>
            </a:r>
            <a:r>
              <a:rPr sz="1100" spc="-40" dirty="0">
                <a:latin typeface="Arial"/>
                <a:cs typeface="Arial"/>
              </a:rPr>
              <a:t>objectives </a:t>
            </a:r>
            <a:r>
              <a:rPr sz="1100" spc="-50" dirty="0">
                <a:latin typeface="Arial"/>
                <a:cs typeface="Arial"/>
              </a:rPr>
              <a:t>covered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70" dirty="0">
                <a:latin typeface="Arial"/>
                <a:cs typeface="Arial"/>
              </a:rPr>
              <a:t>each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Courier New"/>
              <a:buChar char="o"/>
            </a:pPr>
            <a:endParaRPr sz="1050">
              <a:latin typeface="Times New Roman"/>
              <a:cs typeface="Times New Roman"/>
            </a:endParaRPr>
          </a:p>
          <a:p>
            <a:pPr marL="550545" lvl="1" indent="-228600">
              <a:lnSpc>
                <a:spcPct val="100000"/>
              </a:lnSpc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95" dirty="0">
                <a:latin typeface="Arial"/>
                <a:cs typeface="Arial"/>
              </a:rPr>
              <a:t>A </a:t>
            </a:r>
            <a:r>
              <a:rPr sz="1100" spc="-155" dirty="0">
                <a:latin typeface="Arial"/>
                <a:cs typeface="Arial"/>
              </a:rPr>
              <a:t>BCQ </a:t>
            </a:r>
            <a:r>
              <a:rPr sz="1100" spc="-85" dirty="0">
                <a:latin typeface="Arial"/>
                <a:cs typeface="Arial"/>
              </a:rPr>
              <a:t>has a </a:t>
            </a:r>
            <a:r>
              <a:rPr sz="1100" spc="-30" dirty="0">
                <a:latin typeface="Arial"/>
                <a:cs typeface="Arial"/>
              </a:rPr>
              <a:t>statement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40" dirty="0">
                <a:latin typeface="Arial"/>
                <a:cs typeface="Arial"/>
              </a:rPr>
              <a:t>clinical </a:t>
            </a:r>
            <a:r>
              <a:rPr sz="1100" spc="-55" dirty="0">
                <a:latin typeface="Arial"/>
                <a:cs typeface="Arial"/>
              </a:rPr>
              <a:t>scenario </a:t>
            </a:r>
            <a:r>
              <a:rPr sz="1100" spc="-20" dirty="0">
                <a:latin typeface="Arial"/>
                <a:cs typeface="Arial"/>
              </a:rPr>
              <a:t>followed </a:t>
            </a:r>
            <a:r>
              <a:rPr sz="1100" spc="-55" dirty="0">
                <a:latin typeface="Arial"/>
                <a:cs typeface="Arial"/>
              </a:rPr>
              <a:t>by </a:t>
            </a:r>
            <a:r>
              <a:rPr sz="1100" spc="-5" dirty="0">
                <a:latin typeface="Arial"/>
                <a:cs typeface="Arial"/>
              </a:rPr>
              <a:t>four </a:t>
            </a:r>
            <a:r>
              <a:rPr sz="1100" spc="-30" dirty="0">
                <a:latin typeface="Arial"/>
                <a:cs typeface="Arial"/>
              </a:rPr>
              <a:t>options </a:t>
            </a:r>
            <a:r>
              <a:rPr sz="1100" spc="-35" dirty="0">
                <a:latin typeface="Arial"/>
                <a:cs typeface="Arial"/>
              </a:rPr>
              <a:t>(likely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answer).</a:t>
            </a:r>
            <a:endParaRPr sz="1100">
              <a:latin typeface="Arial"/>
              <a:cs typeface="Arial"/>
            </a:endParaRPr>
          </a:p>
          <a:p>
            <a:pPr marL="550545" marR="192405" lvl="1" indent="-228600">
              <a:lnSpc>
                <a:spcPct val="150900"/>
              </a:lnSpc>
              <a:spcBef>
                <a:spcPts val="8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-15" dirty="0">
                <a:latin typeface="Arial"/>
                <a:cs typeface="Arial"/>
              </a:rPr>
              <a:t>after </a:t>
            </a:r>
            <a:r>
              <a:rPr sz="1100" spc="-45" dirty="0">
                <a:latin typeface="Arial"/>
                <a:cs typeface="Arial"/>
              </a:rPr>
              <a:t>reading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statement/scenario </a:t>
            </a:r>
            <a:r>
              <a:rPr sz="1100" spc="-50" dirty="0">
                <a:latin typeface="Arial"/>
                <a:cs typeface="Arial"/>
              </a:rPr>
              <a:t>select </a:t>
            </a:r>
            <a:r>
              <a:rPr sz="1100" spc="-114" dirty="0">
                <a:latin typeface="Arial"/>
                <a:cs typeface="Arial"/>
              </a:rPr>
              <a:t>ONE,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most </a:t>
            </a:r>
            <a:r>
              <a:rPr sz="1100" spc="-30" dirty="0">
                <a:latin typeface="Arial"/>
                <a:cs typeface="Arial"/>
              </a:rPr>
              <a:t>appropriate </a:t>
            </a:r>
            <a:r>
              <a:rPr sz="1100" spc="-65" dirty="0">
                <a:latin typeface="Arial"/>
                <a:cs typeface="Arial"/>
              </a:rPr>
              <a:t>response  </a:t>
            </a:r>
            <a:r>
              <a:rPr sz="1100" spc="-15" dirty="0">
                <a:latin typeface="Arial"/>
                <a:cs typeface="Arial"/>
              </a:rPr>
              <a:t>from the </a:t>
            </a:r>
            <a:r>
              <a:rPr sz="1100" spc="-55" dirty="0">
                <a:latin typeface="Arial"/>
                <a:cs typeface="Arial"/>
              </a:rPr>
              <a:t>given </a:t>
            </a:r>
            <a:r>
              <a:rPr sz="1100" spc="-15" dirty="0">
                <a:latin typeface="Arial"/>
                <a:cs typeface="Arial"/>
              </a:rPr>
              <a:t>list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22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options.</a:t>
            </a:r>
            <a:endParaRPr sz="1100">
              <a:latin typeface="Arial"/>
              <a:cs typeface="Arial"/>
            </a:endParaRPr>
          </a:p>
          <a:p>
            <a:pPr marL="550545" lvl="1" indent="-2286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b="1" spc="-85" dirty="0">
                <a:latin typeface="Arial"/>
                <a:cs typeface="Arial"/>
              </a:rPr>
              <a:t>Correct </a:t>
            </a:r>
            <a:r>
              <a:rPr sz="1100" b="1" spc="-80" dirty="0">
                <a:latin typeface="Arial"/>
                <a:cs typeface="Arial"/>
              </a:rPr>
              <a:t>answer </a:t>
            </a:r>
            <a:r>
              <a:rPr sz="1100" b="1" spc="-85" dirty="0">
                <a:latin typeface="Arial"/>
                <a:cs typeface="Arial"/>
              </a:rPr>
              <a:t>carries </a:t>
            </a:r>
            <a:r>
              <a:rPr sz="1100" b="1" spc="-80" dirty="0">
                <a:latin typeface="Arial"/>
                <a:cs typeface="Arial"/>
              </a:rPr>
              <a:t>one </a:t>
            </a:r>
            <a:r>
              <a:rPr sz="1100" b="1" spc="-60" dirty="0">
                <a:latin typeface="Arial"/>
                <a:cs typeface="Arial"/>
              </a:rPr>
              <a:t>mark, </a:t>
            </a:r>
            <a:r>
              <a:rPr sz="1100" b="1" spc="-80" dirty="0">
                <a:latin typeface="Arial"/>
                <a:cs typeface="Arial"/>
              </a:rPr>
              <a:t>and </a:t>
            </a:r>
            <a:r>
              <a:rPr sz="1100" b="1" spc="-75" dirty="0">
                <a:latin typeface="Arial"/>
                <a:cs typeface="Arial"/>
              </a:rPr>
              <a:t>incorrect </a:t>
            </a:r>
            <a:r>
              <a:rPr sz="1100" b="1" spc="-65" dirty="0">
                <a:latin typeface="Arial"/>
                <a:cs typeface="Arial"/>
              </a:rPr>
              <a:t>‘zero </a:t>
            </a:r>
            <a:r>
              <a:rPr sz="1100" b="1" spc="-55" dirty="0">
                <a:latin typeface="Arial"/>
                <a:cs typeface="Arial"/>
              </a:rPr>
              <a:t>mark’. </a:t>
            </a:r>
            <a:r>
              <a:rPr sz="1100" b="1" spc="-75" dirty="0">
                <a:latin typeface="Arial"/>
                <a:cs typeface="Arial"/>
              </a:rPr>
              <a:t>There </a:t>
            </a:r>
            <a:r>
              <a:rPr sz="1100" b="1" spc="-105" dirty="0">
                <a:latin typeface="Arial"/>
                <a:cs typeface="Arial"/>
              </a:rPr>
              <a:t>is </a:t>
            </a:r>
            <a:r>
              <a:rPr sz="1100" b="1" spc="-80" dirty="0">
                <a:latin typeface="Arial"/>
                <a:cs typeface="Arial"/>
              </a:rPr>
              <a:t>no </a:t>
            </a:r>
            <a:r>
              <a:rPr sz="1100" b="1" spc="-70" dirty="0">
                <a:latin typeface="Arial"/>
                <a:cs typeface="Arial"/>
              </a:rPr>
              <a:t>negative</a:t>
            </a:r>
            <a:r>
              <a:rPr sz="1100" b="1" spc="70" dirty="0">
                <a:latin typeface="Arial"/>
                <a:cs typeface="Arial"/>
              </a:rPr>
              <a:t> </a:t>
            </a:r>
            <a:r>
              <a:rPr sz="1100" b="1" spc="-75" dirty="0">
                <a:latin typeface="Arial"/>
                <a:cs typeface="Arial"/>
              </a:rPr>
              <a:t>marking.</a:t>
            </a:r>
            <a:endParaRPr sz="1100">
              <a:latin typeface="Arial"/>
              <a:cs typeface="Arial"/>
            </a:endParaRPr>
          </a:p>
          <a:p>
            <a:pPr marL="550545" lvl="1" indent="-228600">
              <a:lnSpc>
                <a:spcPct val="100000"/>
              </a:lnSpc>
              <a:spcBef>
                <a:spcPts val="77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mark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responses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specified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computer-based/OMR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sheet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designed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for</a:t>
            </a:r>
            <a:r>
              <a:rPr sz="1100" spc="-70">
                <a:latin typeface="Arial"/>
                <a:cs typeface="Arial"/>
              </a:rPr>
              <a:t> </a:t>
            </a:r>
            <a:r>
              <a:rPr lang="en-US" sz="1100" spc="-100" dirty="0" smtClean="0">
                <a:latin typeface="Arial"/>
                <a:cs typeface="Arial"/>
              </a:rPr>
              <a:t> AVMC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Font typeface="Symbol"/>
              <a:buChar char=""/>
            </a:pPr>
            <a:endParaRPr sz="14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Font typeface="Symbol"/>
              <a:buChar char=""/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b="1" spc="-130" dirty="0">
                <a:latin typeface="Arial"/>
                <a:cs typeface="Arial"/>
              </a:rPr>
              <a:t>OSPE/OSCE: </a:t>
            </a:r>
            <a:r>
              <a:rPr sz="1100" b="1" spc="-65" dirty="0">
                <a:latin typeface="Arial"/>
                <a:cs typeface="Arial"/>
              </a:rPr>
              <a:t>Objective </a:t>
            </a:r>
            <a:r>
              <a:rPr sz="1100" b="1" spc="-70" dirty="0">
                <a:latin typeface="Arial"/>
                <a:cs typeface="Arial"/>
              </a:rPr>
              <a:t>Structured </a:t>
            </a:r>
            <a:r>
              <a:rPr sz="1100" b="1" spc="-65" dirty="0">
                <a:latin typeface="Arial"/>
                <a:cs typeface="Arial"/>
              </a:rPr>
              <a:t>Practical/Clinical</a:t>
            </a:r>
            <a:r>
              <a:rPr sz="1100" b="1" spc="-100" dirty="0">
                <a:latin typeface="Arial"/>
                <a:cs typeface="Arial"/>
              </a:rPr>
              <a:t> </a:t>
            </a:r>
            <a:r>
              <a:rPr sz="1100" b="1" spc="-75" dirty="0">
                <a:latin typeface="Arial"/>
                <a:cs typeface="Arial"/>
              </a:rPr>
              <a:t>Examination: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545465" lvl="1" indent="-190500">
              <a:lnSpc>
                <a:spcPct val="100000"/>
              </a:lnSpc>
              <a:spcBef>
                <a:spcPts val="860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105" dirty="0">
                <a:latin typeface="Arial"/>
                <a:cs typeface="Arial"/>
              </a:rPr>
              <a:t>Each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assessed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same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content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and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have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same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time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complete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task.</a:t>
            </a:r>
            <a:endParaRPr sz="1100">
              <a:latin typeface="Arial"/>
              <a:cs typeface="Arial"/>
            </a:endParaRPr>
          </a:p>
          <a:p>
            <a:pPr marL="545465" lvl="1" indent="-190500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Comprise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0" dirty="0">
                <a:latin typeface="Arial"/>
                <a:cs typeface="Arial"/>
              </a:rPr>
              <a:t>12-25</a:t>
            </a:r>
            <a:r>
              <a:rPr sz="1100" spc="-1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stations.</a:t>
            </a:r>
            <a:endParaRPr sz="1100">
              <a:latin typeface="Arial"/>
              <a:cs typeface="Arial"/>
            </a:endParaRPr>
          </a:p>
          <a:p>
            <a:pPr marL="583565" marR="264795" lvl="1" indent="-228600">
              <a:lnSpc>
                <a:spcPct val="101800"/>
              </a:lnSpc>
              <a:spcBef>
                <a:spcPts val="50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105" dirty="0">
                <a:latin typeface="Arial"/>
                <a:cs typeface="Arial"/>
              </a:rPr>
              <a:t>Each </a:t>
            </a:r>
            <a:r>
              <a:rPr sz="1100" spc="-25" dirty="0">
                <a:latin typeface="Arial"/>
                <a:cs typeface="Arial"/>
              </a:rPr>
              <a:t>station </a:t>
            </a:r>
            <a:r>
              <a:rPr sz="1100" spc="-65" dirty="0">
                <a:latin typeface="Arial"/>
                <a:cs typeface="Arial"/>
              </a:rPr>
              <a:t>may </a:t>
            </a:r>
            <a:r>
              <a:rPr sz="1100" spc="-105" dirty="0">
                <a:latin typeface="Arial"/>
                <a:cs typeface="Arial"/>
              </a:rPr>
              <a:t>assess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25" dirty="0">
                <a:latin typeface="Arial"/>
                <a:cs typeface="Arial"/>
              </a:rPr>
              <a:t>variety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65" dirty="0">
                <a:latin typeface="Arial"/>
                <a:cs typeface="Arial"/>
              </a:rPr>
              <a:t>tasks, </a:t>
            </a:r>
            <a:r>
              <a:rPr sz="1100" spc="-50" dirty="0">
                <a:latin typeface="Arial"/>
                <a:cs typeface="Arial"/>
              </a:rPr>
              <a:t>these </a:t>
            </a:r>
            <a:r>
              <a:rPr sz="1100" spc="-65" dirty="0">
                <a:latin typeface="Arial"/>
                <a:cs typeface="Arial"/>
              </a:rPr>
              <a:t>tasks </a:t>
            </a:r>
            <a:r>
              <a:rPr sz="1100" spc="-60" dirty="0">
                <a:latin typeface="Arial"/>
                <a:cs typeface="Arial"/>
              </a:rPr>
              <a:t>may </a:t>
            </a:r>
            <a:r>
              <a:rPr sz="1100" spc="-35" dirty="0">
                <a:latin typeface="Arial"/>
                <a:cs typeface="Arial"/>
              </a:rPr>
              <a:t>include </a:t>
            </a:r>
            <a:r>
              <a:rPr sz="1100" spc="-25" dirty="0">
                <a:latin typeface="Arial"/>
                <a:cs typeface="Arial"/>
              </a:rPr>
              <a:t>history </a:t>
            </a:r>
            <a:r>
              <a:rPr sz="1100" spc="-35" dirty="0">
                <a:latin typeface="Arial"/>
                <a:cs typeface="Arial"/>
              </a:rPr>
              <a:t>taking, </a:t>
            </a:r>
            <a:r>
              <a:rPr sz="1100" spc="-55" dirty="0">
                <a:latin typeface="Arial"/>
                <a:cs typeface="Arial"/>
              </a:rPr>
              <a:t>physical  </a:t>
            </a:r>
            <a:r>
              <a:rPr sz="1100" spc="-35" dirty="0">
                <a:latin typeface="Arial"/>
                <a:cs typeface="Arial"/>
              </a:rPr>
              <a:t>examination, </a:t>
            </a:r>
            <a:r>
              <a:rPr sz="1100" spc="-45" dirty="0">
                <a:latin typeface="Arial"/>
                <a:cs typeface="Arial"/>
              </a:rPr>
              <a:t>skills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application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0" dirty="0">
                <a:latin typeface="Arial"/>
                <a:cs typeface="Arial"/>
              </a:rPr>
              <a:t>skills and</a:t>
            </a:r>
            <a:r>
              <a:rPr sz="1100" spc="-22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knowledge</a:t>
            </a:r>
            <a:endParaRPr sz="1100">
              <a:latin typeface="Arial"/>
              <a:cs typeface="Arial"/>
            </a:endParaRPr>
          </a:p>
          <a:p>
            <a:pPr marL="545465" lvl="1" indent="-1905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50" dirty="0">
                <a:latin typeface="Arial"/>
                <a:cs typeface="Arial"/>
              </a:rPr>
              <a:t>Stations </a:t>
            </a:r>
            <a:r>
              <a:rPr sz="1100" spc="-45" dirty="0">
                <a:latin typeface="Arial"/>
                <a:cs typeface="Arial"/>
              </a:rPr>
              <a:t>are </a:t>
            </a:r>
            <a:r>
              <a:rPr sz="1100" spc="-50" dirty="0">
                <a:latin typeface="Arial"/>
                <a:cs typeface="Arial"/>
              </a:rPr>
              <a:t>observed, unobserved, </a:t>
            </a:r>
            <a:r>
              <a:rPr sz="1100" spc="-25" dirty="0">
                <a:latin typeface="Arial"/>
                <a:cs typeface="Arial"/>
              </a:rPr>
              <a:t>interactive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5" dirty="0">
                <a:latin typeface="Arial"/>
                <a:cs typeface="Arial"/>
              </a:rPr>
              <a:t>rest</a:t>
            </a:r>
            <a:r>
              <a:rPr sz="1100" spc="-1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stations.</a:t>
            </a:r>
            <a:endParaRPr sz="1100">
              <a:latin typeface="Arial"/>
              <a:cs typeface="Arial"/>
            </a:endParaRPr>
          </a:p>
          <a:p>
            <a:pPr marL="545465" lvl="1" indent="-1905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65" dirty="0">
                <a:latin typeface="Arial"/>
                <a:cs typeface="Arial"/>
              </a:rPr>
              <a:t>Observed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25" dirty="0">
                <a:latin typeface="Arial"/>
                <a:cs typeface="Arial"/>
              </a:rPr>
              <a:t>interactive </a:t>
            </a:r>
            <a:r>
              <a:rPr sz="1100" spc="-35" dirty="0">
                <a:latin typeface="Arial"/>
                <a:cs typeface="Arial"/>
              </a:rPr>
              <a:t>stations </a:t>
            </a:r>
            <a:r>
              <a:rPr sz="1100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95" dirty="0">
                <a:latin typeface="Arial"/>
                <a:cs typeface="Arial"/>
              </a:rPr>
              <a:t>assessed </a:t>
            </a:r>
            <a:r>
              <a:rPr sz="1100" spc="-55" dirty="0">
                <a:latin typeface="Arial"/>
                <a:cs typeface="Arial"/>
              </a:rPr>
              <a:t>by </a:t>
            </a:r>
            <a:r>
              <a:rPr sz="1100" spc="-20" dirty="0">
                <a:latin typeface="Arial"/>
                <a:cs typeface="Arial"/>
              </a:rPr>
              <a:t>internal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229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external </a:t>
            </a:r>
            <a:r>
              <a:rPr sz="1100" spc="-55" dirty="0">
                <a:latin typeface="Arial"/>
                <a:cs typeface="Arial"/>
              </a:rPr>
              <a:t>examiners.</a:t>
            </a:r>
            <a:endParaRPr sz="1100">
              <a:latin typeface="Arial"/>
              <a:cs typeface="Arial"/>
            </a:endParaRPr>
          </a:p>
          <a:p>
            <a:pPr marL="583565" marR="180975" lvl="1" indent="-228600">
              <a:lnSpc>
                <a:spcPct val="150000"/>
              </a:lnSpc>
              <a:spcBef>
                <a:spcPts val="530"/>
              </a:spcBef>
              <a:buFont typeface="Symbol"/>
              <a:buChar char=""/>
              <a:tabLst>
                <a:tab pos="583565" algn="l"/>
                <a:tab pos="584200" algn="l"/>
              </a:tabLst>
            </a:pPr>
            <a:r>
              <a:rPr sz="1100" spc="-55" dirty="0">
                <a:latin typeface="Arial"/>
                <a:cs typeface="Arial"/>
              </a:rPr>
              <a:t>Unobserved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5" dirty="0">
                <a:latin typeface="Arial"/>
                <a:cs typeface="Arial"/>
              </a:rPr>
              <a:t>be </a:t>
            </a:r>
            <a:r>
              <a:rPr sz="1100" spc="-30" dirty="0">
                <a:latin typeface="Arial"/>
                <a:cs typeface="Arial"/>
              </a:rPr>
              <a:t>static </a:t>
            </a:r>
            <a:r>
              <a:rPr sz="1100" spc="-35" dirty="0">
                <a:latin typeface="Arial"/>
                <a:cs typeface="Arial"/>
              </a:rPr>
              <a:t>stations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30" dirty="0">
                <a:latin typeface="Arial"/>
                <a:cs typeface="Arial"/>
              </a:rPr>
              <a:t>which there </a:t>
            </a:r>
            <a:r>
              <a:rPr sz="1100" spc="-70" dirty="0">
                <a:latin typeface="Arial"/>
                <a:cs typeface="Arial"/>
              </a:rPr>
              <a:t>may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65" dirty="0">
                <a:latin typeface="Arial"/>
                <a:cs typeface="Arial"/>
              </a:rPr>
              <a:t>an </a:t>
            </a:r>
            <a:r>
              <a:rPr sz="1100" spc="-70" dirty="0">
                <a:latin typeface="Arial"/>
                <a:cs typeface="Arial"/>
              </a:rPr>
              <a:t>X-ray, </a:t>
            </a:r>
            <a:r>
              <a:rPr sz="1100" spc="-110" dirty="0">
                <a:latin typeface="Arial"/>
                <a:cs typeface="Arial"/>
              </a:rPr>
              <a:t>Labs </a:t>
            </a:r>
            <a:r>
              <a:rPr sz="1100" spc="-35" dirty="0">
                <a:latin typeface="Arial"/>
                <a:cs typeface="Arial"/>
              </a:rPr>
              <a:t>reports, </a:t>
            </a:r>
            <a:r>
              <a:rPr sz="1100" spc="-45" dirty="0">
                <a:latin typeface="Arial"/>
                <a:cs typeface="Arial"/>
              </a:rPr>
              <a:t>pictures, clinical  </a:t>
            </a:r>
            <a:r>
              <a:rPr sz="1100" spc="-70" dirty="0">
                <a:latin typeface="Arial"/>
                <a:cs typeface="Arial"/>
              </a:rPr>
              <a:t>scenarios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with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related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questions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for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answer.</a:t>
            </a:r>
            <a:endParaRPr sz="1100">
              <a:latin typeface="Arial"/>
              <a:cs typeface="Arial"/>
            </a:endParaRPr>
          </a:p>
          <a:p>
            <a:pPr marL="583565" marR="184785" lvl="1" indent="-228600">
              <a:lnSpc>
                <a:spcPct val="116399"/>
              </a:lnSpc>
              <a:spcBef>
                <a:spcPts val="515"/>
              </a:spcBef>
              <a:buFont typeface="Symbol"/>
              <a:buChar char=""/>
              <a:tabLst>
                <a:tab pos="583565" algn="l"/>
                <a:tab pos="584200" algn="l"/>
              </a:tabLst>
            </a:pPr>
            <a:r>
              <a:rPr sz="1100" spc="-80" dirty="0">
                <a:latin typeface="Arial"/>
                <a:cs typeface="Arial"/>
              </a:rPr>
              <a:t>Rest </a:t>
            </a:r>
            <a:r>
              <a:rPr sz="1100" spc="-25" dirty="0">
                <a:latin typeface="Arial"/>
                <a:cs typeface="Arial"/>
              </a:rPr>
              <a:t>station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20" dirty="0">
                <a:latin typeface="Arial"/>
                <a:cs typeface="Arial"/>
              </a:rPr>
              <a:t>station </a:t>
            </a:r>
            <a:r>
              <a:rPr sz="1100" spc="-30" dirty="0">
                <a:latin typeface="Arial"/>
                <a:cs typeface="Arial"/>
              </a:rPr>
              <a:t>where </a:t>
            </a:r>
            <a:r>
              <a:rPr sz="1100" spc="-15" dirty="0">
                <a:latin typeface="Arial"/>
                <a:cs typeface="Arial"/>
              </a:rPr>
              <a:t>there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45" dirty="0">
                <a:latin typeface="Arial"/>
                <a:cs typeface="Arial"/>
              </a:rPr>
              <a:t>no </a:t>
            </a:r>
            <a:r>
              <a:rPr sz="1100" spc="-55" dirty="0">
                <a:latin typeface="Arial"/>
                <a:cs typeface="Arial"/>
              </a:rPr>
              <a:t>task given and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25" dirty="0">
                <a:latin typeface="Arial"/>
                <a:cs typeface="Arial"/>
              </a:rPr>
              <a:t>this </a:t>
            </a:r>
            <a:r>
              <a:rPr sz="1100" spc="-15" dirty="0">
                <a:latin typeface="Arial"/>
                <a:cs typeface="Arial"/>
              </a:rPr>
              <a:t>time </a:t>
            </a:r>
            <a:r>
              <a:rPr sz="1100" spc="-30" dirty="0">
                <a:latin typeface="Arial"/>
                <a:cs typeface="Arial"/>
              </a:rPr>
              <a:t>student </a:t>
            </a:r>
            <a:r>
              <a:rPr sz="1100" spc="-70" dirty="0">
                <a:latin typeface="Arial"/>
                <a:cs typeface="Arial"/>
              </a:rPr>
              <a:t>can </a:t>
            </a:r>
            <a:r>
              <a:rPr sz="1100" spc="-55" dirty="0">
                <a:latin typeface="Arial"/>
                <a:cs typeface="Arial"/>
              </a:rPr>
              <a:t>organize  </a:t>
            </a:r>
            <a:r>
              <a:rPr sz="1100" spc="-20" dirty="0">
                <a:latin typeface="Arial"/>
                <a:cs typeface="Arial"/>
              </a:rPr>
              <a:t>his/her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thoughts.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Times New Roman"/>
              <a:cs typeface="Times New Roman"/>
            </a:endParaRPr>
          </a:p>
          <a:p>
            <a:pPr marL="157480">
              <a:lnSpc>
                <a:spcPct val="100000"/>
              </a:lnSpc>
            </a:pPr>
            <a:r>
              <a:rPr sz="1100" b="1" spc="-50" dirty="0">
                <a:latin typeface="Arial"/>
                <a:cs typeface="Arial"/>
              </a:rPr>
              <a:t>Internal</a:t>
            </a:r>
            <a:r>
              <a:rPr sz="1100" b="1" spc="-55" dirty="0">
                <a:latin typeface="Arial"/>
                <a:cs typeface="Arial"/>
              </a:rPr>
              <a:t> </a:t>
            </a:r>
            <a:r>
              <a:rPr sz="1100" b="1" spc="-80" dirty="0">
                <a:latin typeface="Arial"/>
                <a:cs typeface="Arial"/>
              </a:rPr>
              <a:t>Evaluation</a:t>
            </a:r>
            <a:endParaRPr sz="1100">
              <a:latin typeface="Arial"/>
              <a:cs typeface="Arial"/>
            </a:endParaRPr>
          </a:p>
          <a:p>
            <a:pPr marL="469265" indent="-227965">
              <a:lnSpc>
                <a:spcPct val="100000"/>
              </a:lnSpc>
              <a:spcBef>
                <a:spcPts val="76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be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assessed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determine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achievement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through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following:</a:t>
            </a:r>
            <a:endParaRPr sz="1100">
              <a:latin typeface="Arial"/>
              <a:cs typeface="Arial"/>
            </a:endParaRPr>
          </a:p>
          <a:p>
            <a:pPr marL="697865" marR="9525" lvl="1" indent="-228600">
              <a:lnSpc>
                <a:spcPct val="152800"/>
              </a:lnSpc>
              <a:buFont typeface="Courier New"/>
              <a:buChar char="o"/>
              <a:tabLst>
                <a:tab pos="697865" algn="l"/>
                <a:tab pos="698500" algn="l"/>
              </a:tabLst>
            </a:pPr>
            <a:r>
              <a:rPr sz="1100" b="1" spc="-55" dirty="0">
                <a:latin typeface="Arial"/>
                <a:cs typeface="Arial"/>
              </a:rPr>
              <a:t>Module </a:t>
            </a:r>
            <a:r>
              <a:rPr sz="1100" b="1" spc="-80" dirty="0">
                <a:latin typeface="Arial"/>
                <a:cs typeface="Arial"/>
              </a:rPr>
              <a:t>Examination: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55" dirty="0">
                <a:latin typeface="Arial"/>
                <a:cs typeface="Arial"/>
              </a:rPr>
              <a:t>scheduled </a:t>
            </a:r>
            <a:r>
              <a:rPr sz="1100" spc="-30" dirty="0">
                <a:latin typeface="Arial"/>
                <a:cs typeface="Arial"/>
              </a:rPr>
              <a:t>on completion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70" dirty="0">
                <a:latin typeface="Arial"/>
                <a:cs typeface="Arial"/>
              </a:rPr>
              <a:t>each </a:t>
            </a:r>
            <a:r>
              <a:rPr sz="1100" spc="-35" dirty="0">
                <a:latin typeface="Arial"/>
                <a:cs typeface="Arial"/>
              </a:rPr>
              <a:t>module. </a:t>
            </a: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25" dirty="0">
                <a:latin typeface="Arial"/>
                <a:cs typeface="Arial"/>
              </a:rPr>
              <a:t>method </a:t>
            </a:r>
            <a:r>
              <a:rPr sz="1100" dirty="0">
                <a:latin typeface="Arial"/>
                <a:cs typeface="Arial"/>
              </a:rPr>
              <a:t>of  </a:t>
            </a:r>
            <a:r>
              <a:rPr sz="1100" spc="-35" dirty="0">
                <a:latin typeface="Arial"/>
                <a:cs typeface="Arial"/>
              </a:rPr>
              <a:t>examination </a:t>
            </a:r>
            <a:r>
              <a:rPr sz="1100" spc="-55" dirty="0">
                <a:latin typeface="Arial"/>
                <a:cs typeface="Arial"/>
              </a:rPr>
              <a:t>comprises </a:t>
            </a:r>
            <a:r>
              <a:rPr sz="1100" spc="-20" dirty="0">
                <a:latin typeface="Arial"/>
                <a:cs typeface="Arial"/>
              </a:rPr>
              <a:t>theory </a:t>
            </a:r>
            <a:r>
              <a:rPr sz="1100" spc="-70" dirty="0">
                <a:latin typeface="Arial"/>
                <a:cs typeface="Arial"/>
              </a:rPr>
              <a:t>exam </a:t>
            </a:r>
            <a:r>
              <a:rPr sz="1100" spc="-30" dirty="0">
                <a:latin typeface="Arial"/>
                <a:cs typeface="Arial"/>
              </a:rPr>
              <a:t>which </a:t>
            </a:r>
            <a:r>
              <a:rPr sz="1100" spc="-45" dirty="0">
                <a:latin typeface="Arial"/>
                <a:cs typeface="Arial"/>
              </a:rPr>
              <a:t>includes </a:t>
            </a:r>
            <a:r>
              <a:rPr sz="1100" spc="-150" dirty="0">
                <a:latin typeface="Arial"/>
                <a:cs typeface="Arial"/>
              </a:rPr>
              <a:t>BCQs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185" dirty="0">
                <a:latin typeface="Arial"/>
                <a:cs typeface="Arial"/>
              </a:rPr>
              <a:t>OSPE </a:t>
            </a:r>
            <a:r>
              <a:rPr sz="1100" spc="-45" dirty="0">
                <a:latin typeface="Arial"/>
                <a:cs typeface="Arial"/>
              </a:rPr>
              <a:t>(Objective </a:t>
            </a:r>
            <a:r>
              <a:rPr sz="1100" spc="-35" dirty="0">
                <a:latin typeface="Arial"/>
                <a:cs typeface="Arial"/>
              </a:rPr>
              <a:t>Structured </a:t>
            </a:r>
            <a:r>
              <a:rPr sz="1100" spc="-50" dirty="0">
                <a:latin typeface="Arial"/>
                <a:cs typeface="Arial"/>
              </a:rPr>
              <a:t>Practical  </a:t>
            </a:r>
            <a:r>
              <a:rPr sz="1100" spc="-45" dirty="0">
                <a:latin typeface="Arial"/>
                <a:cs typeface="Arial"/>
              </a:rPr>
              <a:t>Examination).</a:t>
            </a:r>
            <a:endParaRPr sz="1100">
              <a:latin typeface="Arial"/>
              <a:cs typeface="Arial"/>
            </a:endParaRPr>
          </a:p>
          <a:p>
            <a:pPr marL="697865" marR="15875" lvl="1" indent="-228600">
              <a:lnSpc>
                <a:spcPct val="152300"/>
              </a:lnSpc>
              <a:spcBef>
                <a:spcPts val="5"/>
              </a:spcBef>
              <a:buFont typeface="Courier New"/>
              <a:buChar char="o"/>
              <a:tabLst>
                <a:tab pos="697865" algn="l"/>
                <a:tab pos="698500" algn="l"/>
              </a:tabLst>
            </a:pPr>
            <a:r>
              <a:rPr sz="1100" b="1" spc="-85" dirty="0">
                <a:latin typeface="Arial"/>
                <a:cs typeface="Arial"/>
              </a:rPr>
              <a:t>Graded </a:t>
            </a:r>
            <a:r>
              <a:rPr sz="1100" b="1" spc="-114" dirty="0">
                <a:latin typeface="Arial"/>
                <a:cs typeface="Arial"/>
              </a:rPr>
              <a:t>Assessment </a:t>
            </a:r>
            <a:r>
              <a:rPr sz="1100" b="1" spc="-55" dirty="0">
                <a:latin typeface="Arial"/>
                <a:cs typeface="Arial"/>
              </a:rPr>
              <a:t>of </a:t>
            </a:r>
            <a:r>
              <a:rPr sz="1100" b="1" spc="-85" dirty="0">
                <a:latin typeface="Arial"/>
                <a:cs typeface="Arial"/>
              </a:rPr>
              <a:t>students by </a:t>
            </a:r>
            <a:r>
              <a:rPr sz="1100" b="1" spc="-65" dirty="0">
                <a:latin typeface="Arial"/>
                <a:cs typeface="Arial"/>
              </a:rPr>
              <a:t>Individual </a:t>
            </a:r>
            <a:r>
              <a:rPr sz="1100" b="1" spc="-55" dirty="0">
                <a:latin typeface="Arial"/>
                <a:cs typeface="Arial"/>
              </a:rPr>
              <a:t>Department</a:t>
            </a:r>
            <a:r>
              <a:rPr sz="1100" spc="-55" dirty="0">
                <a:latin typeface="Arial"/>
                <a:cs typeface="Arial"/>
              </a:rPr>
              <a:t>: </a:t>
            </a:r>
            <a:r>
              <a:rPr sz="1100" spc="-60" dirty="0">
                <a:latin typeface="Arial"/>
                <a:cs typeface="Arial"/>
              </a:rPr>
              <a:t>Quiz, </a:t>
            </a:r>
            <a:r>
              <a:rPr sz="1100" spc="-45" dirty="0">
                <a:latin typeface="Arial"/>
                <a:cs typeface="Arial"/>
              </a:rPr>
              <a:t>viva, </a:t>
            </a:r>
            <a:r>
              <a:rPr sz="1100" spc="-35" dirty="0">
                <a:latin typeface="Arial"/>
                <a:cs typeface="Arial"/>
              </a:rPr>
              <a:t>practical, </a:t>
            </a:r>
            <a:r>
              <a:rPr sz="1100" spc="-50" dirty="0">
                <a:latin typeface="Arial"/>
                <a:cs typeface="Arial"/>
              </a:rPr>
              <a:t>assignment, small  </a:t>
            </a:r>
            <a:r>
              <a:rPr sz="1100" spc="-40" dirty="0">
                <a:latin typeface="Arial"/>
                <a:cs typeface="Arial"/>
              </a:rPr>
              <a:t>group </a:t>
            </a:r>
            <a:r>
              <a:rPr sz="1100" spc="-30" dirty="0">
                <a:latin typeface="Arial"/>
                <a:cs typeface="Arial"/>
              </a:rPr>
              <a:t>activities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135" dirty="0">
                <a:latin typeface="Arial"/>
                <a:cs typeface="Arial"/>
              </a:rPr>
              <a:t>CBL, </a:t>
            </a:r>
            <a:r>
              <a:rPr sz="1100" spc="-114" dirty="0">
                <a:latin typeface="Arial"/>
                <a:cs typeface="Arial"/>
              </a:rPr>
              <a:t>TBL, TOL, </a:t>
            </a:r>
            <a:r>
              <a:rPr sz="1100" spc="-25" dirty="0">
                <a:latin typeface="Arial"/>
                <a:cs typeface="Arial"/>
              </a:rPr>
              <a:t>online </a:t>
            </a:r>
            <a:r>
              <a:rPr sz="1100" spc="-70" dirty="0">
                <a:latin typeface="Arial"/>
                <a:cs typeface="Arial"/>
              </a:rPr>
              <a:t>assessment, </a:t>
            </a:r>
            <a:r>
              <a:rPr sz="1100" spc="-30" dirty="0">
                <a:latin typeface="Arial"/>
                <a:cs typeface="Arial"/>
              </a:rPr>
              <a:t>ward activities, </a:t>
            </a:r>
            <a:r>
              <a:rPr sz="1100" spc="-35" dirty="0">
                <a:latin typeface="Arial"/>
                <a:cs typeface="Arial"/>
              </a:rPr>
              <a:t>examination,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45" dirty="0">
                <a:latin typeface="Arial"/>
                <a:cs typeface="Arial"/>
              </a:rPr>
              <a:t>log  </a:t>
            </a:r>
            <a:r>
              <a:rPr sz="1100" spc="-35" dirty="0">
                <a:latin typeface="Arial"/>
                <a:cs typeface="Arial"/>
              </a:rPr>
              <a:t>book.</a:t>
            </a:r>
            <a:endParaRPr sz="1100">
              <a:latin typeface="Arial"/>
              <a:cs typeface="Arial"/>
            </a:endParaRPr>
          </a:p>
          <a:p>
            <a:pPr marL="469265" indent="-227965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45" dirty="0">
                <a:latin typeface="Arial"/>
                <a:cs typeface="Arial"/>
              </a:rPr>
              <a:t>Marks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both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modular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examination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and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graded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assessment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constitute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5" dirty="0">
                <a:latin typeface="Arial"/>
                <a:cs typeface="Arial"/>
              </a:rPr>
              <a:t>20%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weightage.</a:t>
            </a:r>
            <a:endParaRPr sz="1100">
              <a:latin typeface="Arial"/>
              <a:cs typeface="Arial"/>
            </a:endParaRPr>
          </a:p>
          <a:p>
            <a:pPr marL="469265" indent="-227965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110" dirty="0">
                <a:latin typeface="Arial"/>
                <a:cs typeface="Arial"/>
              </a:rPr>
              <a:t>As </a:t>
            </a:r>
            <a:r>
              <a:rPr sz="1100" spc="-30">
                <a:latin typeface="Arial"/>
                <a:cs typeface="Arial"/>
              </a:rPr>
              <a:t>per </a:t>
            </a:r>
            <a:r>
              <a:rPr lang="en-US" sz="1100" spc="-125" dirty="0" smtClean="0">
                <a:latin typeface="Arial"/>
                <a:cs typeface="Arial"/>
              </a:rPr>
              <a:t>UHS </a:t>
            </a:r>
            <a:r>
              <a:rPr sz="1100" spc="-35" smtClean="0">
                <a:latin typeface="Arial"/>
                <a:cs typeface="Arial"/>
              </a:rPr>
              <a:t>policy</a:t>
            </a:r>
            <a:r>
              <a:rPr sz="1100" spc="-35" dirty="0">
                <a:latin typeface="Arial"/>
                <a:cs typeface="Arial"/>
              </a:rPr>
              <a:t>, </a:t>
            </a:r>
            <a:r>
              <a:rPr sz="1100" spc="-25" dirty="0">
                <a:latin typeface="Arial"/>
                <a:cs typeface="Arial"/>
              </a:rPr>
              <a:t>this </a:t>
            </a:r>
            <a:r>
              <a:rPr sz="1100" spc="-105" dirty="0">
                <a:latin typeface="Arial"/>
                <a:cs typeface="Arial"/>
              </a:rPr>
              <a:t>20%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55" dirty="0">
                <a:latin typeface="Arial"/>
                <a:cs typeface="Arial"/>
              </a:rPr>
              <a:t>added </a:t>
            </a:r>
            <a:r>
              <a:rPr sz="1100" spc="-45">
                <a:latin typeface="Arial"/>
                <a:cs typeface="Arial"/>
              </a:rPr>
              <a:t>by </a:t>
            </a:r>
            <a:r>
              <a:rPr lang="en-US" sz="1100" spc="-125" dirty="0" smtClean="0">
                <a:latin typeface="Arial"/>
                <a:cs typeface="Arial"/>
              </a:rPr>
              <a:t>UHS </a:t>
            </a:r>
            <a:r>
              <a:rPr sz="1100" spc="-125" smtClean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60" dirty="0">
                <a:latin typeface="Arial"/>
                <a:cs typeface="Arial"/>
              </a:rPr>
              <a:t>Final </a:t>
            </a:r>
            <a:r>
              <a:rPr sz="1100" spc="-55" dirty="0">
                <a:latin typeface="Arial"/>
                <a:cs typeface="Arial"/>
              </a:rPr>
              <a:t>Theory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Examination.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65572" y="426211"/>
            <a:ext cx="215646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40" dirty="0">
                <a:latin typeface="Arial"/>
                <a:cs typeface="Arial"/>
              </a:rPr>
              <a:t>4</a:t>
            </a:r>
            <a:r>
              <a:rPr sz="1050" b="1" i="1" spc="-60" baseline="31746" dirty="0">
                <a:latin typeface="Arial"/>
                <a:cs typeface="Arial"/>
              </a:rPr>
              <a:t>th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40" dirty="0">
                <a:latin typeface="Arial"/>
                <a:cs typeface="Arial"/>
              </a:rPr>
              <a:t>MBBS </a:t>
            </a:r>
            <a:r>
              <a:rPr sz="1100" b="1" i="1" spc="-114" dirty="0">
                <a:latin typeface="Arial"/>
                <a:cs typeface="Arial"/>
              </a:rPr>
              <a:t>GENETICS-II</a:t>
            </a:r>
            <a:r>
              <a:rPr sz="1100" b="1" i="1" spc="-70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59889" y="3554095"/>
            <a:ext cx="4899660" cy="2268220"/>
          </a:xfrm>
          <a:custGeom>
            <a:avLst/>
            <a:gdLst/>
            <a:ahLst/>
            <a:cxnLst/>
            <a:rect l="l" t="t" r="r" b="b"/>
            <a:pathLst>
              <a:path w="4899659" h="2268220">
                <a:moveTo>
                  <a:pt x="2449830" y="608964"/>
                </a:moveTo>
                <a:lnTo>
                  <a:pt x="3293745" y="0"/>
                </a:lnTo>
                <a:lnTo>
                  <a:pt x="3210560" y="558800"/>
                </a:lnTo>
                <a:lnTo>
                  <a:pt x="4168775" y="467994"/>
                </a:lnTo>
                <a:lnTo>
                  <a:pt x="3788410" y="767714"/>
                </a:lnTo>
                <a:lnTo>
                  <a:pt x="4785360" y="854075"/>
                </a:lnTo>
                <a:lnTo>
                  <a:pt x="3993515" y="1099819"/>
                </a:lnTo>
                <a:lnTo>
                  <a:pt x="4899660" y="1395094"/>
                </a:lnTo>
                <a:lnTo>
                  <a:pt x="3818890" y="1358900"/>
                </a:lnTo>
                <a:lnTo>
                  <a:pt x="4115435" y="1899919"/>
                </a:lnTo>
                <a:lnTo>
                  <a:pt x="3180080" y="1517650"/>
                </a:lnTo>
                <a:lnTo>
                  <a:pt x="3004820" y="2072639"/>
                </a:lnTo>
                <a:lnTo>
                  <a:pt x="2388870" y="1567814"/>
                </a:lnTo>
                <a:lnTo>
                  <a:pt x="1924050" y="2268219"/>
                </a:lnTo>
                <a:lnTo>
                  <a:pt x="1749425" y="1640839"/>
                </a:lnTo>
                <a:lnTo>
                  <a:pt x="1079500" y="1849754"/>
                </a:lnTo>
                <a:lnTo>
                  <a:pt x="1285240" y="1463039"/>
                </a:lnTo>
                <a:lnTo>
                  <a:pt x="30480" y="1531619"/>
                </a:lnTo>
                <a:lnTo>
                  <a:pt x="843915" y="1236344"/>
                </a:lnTo>
                <a:lnTo>
                  <a:pt x="0" y="904239"/>
                </a:lnTo>
                <a:lnTo>
                  <a:pt x="1049020" y="799464"/>
                </a:lnTo>
                <a:lnTo>
                  <a:pt x="83820" y="240664"/>
                </a:lnTo>
                <a:lnTo>
                  <a:pt x="1658620" y="663575"/>
                </a:lnTo>
                <a:lnTo>
                  <a:pt x="1894205" y="240664"/>
                </a:lnTo>
                <a:lnTo>
                  <a:pt x="2449830" y="60896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75914" y="4470400"/>
            <a:ext cx="2371725" cy="589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019860" y="1083817"/>
          <a:ext cx="6188074" cy="9632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2980"/>
                <a:gridCol w="1673860"/>
                <a:gridCol w="1715134"/>
                <a:gridCol w="1816100"/>
              </a:tblGrid>
              <a:tr h="287655">
                <a:tc gridSpan="4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000" b="1" spc="-90" dirty="0">
                          <a:latin typeface="Arial"/>
                          <a:cs typeface="Arial"/>
                        </a:rPr>
                        <a:t>Example 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: 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Number 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Marks allocated 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Final Theory 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000" b="1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70" dirty="0">
                          <a:latin typeface="Arial"/>
                          <a:cs typeface="Arial"/>
                        </a:rPr>
                        <a:t>Evaluation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03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7053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4511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1000" b="1" spc="-80" dirty="0">
                          <a:latin typeface="Arial"/>
                          <a:cs typeface="Arial"/>
                        </a:rPr>
                        <a:t>Semester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5615" marR="351790" indent="-87630">
                        <a:lnSpc>
                          <a:spcPct val="102000"/>
                        </a:lnSpc>
                        <a:spcBef>
                          <a:spcPts val="560"/>
                        </a:spcBef>
                      </a:pPr>
                      <a:r>
                        <a:rPr sz="1000" b="1" spc="-85" dirty="0">
                          <a:latin typeface="Arial"/>
                          <a:cs typeface="Arial"/>
                        </a:rPr>
                        <a:t>Final </a:t>
                      </a:r>
                      <a:r>
                        <a:rPr sz="1000" b="1" spc="-80" dirty="0">
                          <a:latin typeface="Arial"/>
                          <a:cs typeface="Arial"/>
                        </a:rPr>
                        <a:t>Examination  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Theory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 Marks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sz="1000" b="1" spc="-45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Evaluation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b="1" spc="-110" dirty="0">
                          <a:latin typeface="Arial"/>
                          <a:cs typeface="Arial"/>
                        </a:rPr>
                        <a:t>(Class 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test </a:t>
                      </a:r>
                      <a:r>
                        <a:rPr sz="1000" b="1" spc="-90" dirty="0">
                          <a:latin typeface="Arial"/>
                          <a:cs typeface="Arial"/>
                        </a:rPr>
                        <a:t>+</a:t>
                      </a:r>
                      <a:r>
                        <a:rPr sz="10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0" dirty="0">
                          <a:latin typeface="Arial"/>
                          <a:cs typeface="Arial"/>
                        </a:rPr>
                        <a:t>Assignments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b="1" spc="-100" dirty="0">
                          <a:latin typeface="Arial"/>
                          <a:cs typeface="Arial"/>
                        </a:rPr>
                        <a:t>+ 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Modular</a:t>
                      </a:r>
                      <a:r>
                        <a:rPr sz="10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95" dirty="0">
                          <a:latin typeface="Arial"/>
                          <a:cs typeface="Arial"/>
                        </a:rPr>
                        <a:t>Exam)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-60" dirty="0">
                          <a:latin typeface="Arial"/>
                          <a:cs typeface="Arial"/>
                        </a:rPr>
                        <a:t>Total</a:t>
                      </a:r>
                      <a:r>
                        <a:rPr sz="10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(Theory)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10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spc="-100" dirty="0">
                          <a:latin typeface="Arial"/>
                          <a:cs typeface="Arial"/>
                        </a:rPr>
                        <a:t>80%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spc="-100" dirty="0">
                          <a:latin typeface="Arial"/>
                          <a:cs typeface="Arial"/>
                        </a:rPr>
                        <a:t>20%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spc="-95" dirty="0">
                          <a:latin typeface="Arial"/>
                          <a:cs typeface="Arial"/>
                        </a:rPr>
                        <a:t>100%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12</a:t>
            </a:fld>
            <a:endParaRPr spc="-55" dirty="0"/>
          </a:p>
        </p:txBody>
      </p:sp>
      <p:sp>
        <p:nvSpPr>
          <p:cNvPr id="7" name="object 7"/>
          <p:cNvSpPr txBox="1"/>
          <p:nvPr/>
        </p:nvSpPr>
        <p:spPr>
          <a:xfrm>
            <a:off x="1084884" y="2191867"/>
            <a:ext cx="5997575" cy="80772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1100" b="1" spc="-75" dirty="0">
                <a:latin typeface="Arial"/>
                <a:cs typeface="Arial"/>
              </a:rPr>
              <a:t>Formative</a:t>
            </a:r>
            <a:r>
              <a:rPr sz="1100" b="1" spc="-65" dirty="0">
                <a:latin typeface="Arial"/>
                <a:cs typeface="Arial"/>
              </a:rPr>
              <a:t> </a:t>
            </a:r>
            <a:r>
              <a:rPr sz="1100" b="1" spc="-114" dirty="0">
                <a:latin typeface="Arial"/>
                <a:cs typeface="Arial"/>
              </a:rPr>
              <a:t>Assessment</a:t>
            </a:r>
            <a:endParaRPr sz="1100">
              <a:latin typeface="Arial"/>
              <a:cs typeface="Arial"/>
            </a:endParaRPr>
          </a:p>
          <a:p>
            <a:pPr marL="469265" marR="5080" indent="-228600">
              <a:lnSpc>
                <a:spcPct val="151800"/>
              </a:lnSpc>
              <a:spcBef>
                <a:spcPts val="7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30" dirty="0">
                <a:latin typeface="Arial"/>
                <a:cs typeface="Arial"/>
              </a:rPr>
              <a:t>Individual </a:t>
            </a:r>
            <a:r>
              <a:rPr sz="1100" spc="-25" dirty="0">
                <a:latin typeface="Arial"/>
                <a:cs typeface="Arial"/>
              </a:rPr>
              <a:t>department </a:t>
            </a:r>
            <a:r>
              <a:rPr sz="1100" spc="-65" dirty="0">
                <a:latin typeface="Arial"/>
                <a:cs typeface="Arial"/>
              </a:rPr>
              <a:t>may </a:t>
            </a:r>
            <a:r>
              <a:rPr sz="1100" spc="-25" dirty="0">
                <a:latin typeface="Arial"/>
                <a:cs typeface="Arial"/>
              </a:rPr>
              <a:t>hold </a:t>
            </a:r>
            <a:r>
              <a:rPr sz="1100" spc="-50" dirty="0">
                <a:latin typeface="Arial"/>
                <a:cs typeface="Arial"/>
              </a:rPr>
              <a:t>quiz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25" dirty="0">
                <a:latin typeface="Arial"/>
                <a:cs typeface="Arial"/>
              </a:rPr>
              <a:t>short </a:t>
            </a:r>
            <a:r>
              <a:rPr sz="1100" spc="-60" dirty="0">
                <a:latin typeface="Arial"/>
                <a:cs typeface="Arial"/>
              </a:rPr>
              <a:t>answer </a:t>
            </a:r>
            <a:r>
              <a:rPr sz="1100" spc="-45" dirty="0">
                <a:latin typeface="Arial"/>
                <a:cs typeface="Arial"/>
              </a:rPr>
              <a:t>questions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5" dirty="0">
                <a:latin typeface="Arial"/>
                <a:cs typeface="Arial"/>
              </a:rPr>
              <a:t>help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105" dirty="0">
                <a:latin typeface="Arial"/>
                <a:cs typeface="Arial"/>
              </a:rPr>
              <a:t>assess </a:t>
            </a:r>
            <a:r>
              <a:rPr sz="1100" spc="-5" dirty="0">
                <a:latin typeface="Arial"/>
                <a:cs typeface="Arial"/>
              </a:rPr>
              <a:t>their  </a:t>
            </a:r>
            <a:r>
              <a:rPr sz="1100" spc="-25" dirty="0">
                <a:latin typeface="Arial"/>
                <a:cs typeface="Arial"/>
              </a:rPr>
              <a:t>own </a:t>
            </a:r>
            <a:r>
              <a:rPr sz="1100" spc="-40" dirty="0">
                <a:latin typeface="Arial"/>
                <a:cs typeface="Arial"/>
              </a:rPr>
              <a:t>learning. </a:t>
            </a: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60" dirty="0">
                <a:latin typeface="Arial"/>
                <a:cs typeface="Arial"/>
              </a:rPr>
              <a:t>marks </a:t>
            </a:r>
            <a:r>
              <a:rPr sz="1100" spc="-30" dirty="0">
                <a:latin typeface="Arial"/>
                <a:cs typeface="Arial"/>
              </a:rPr>
              <a:t>obtained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5" dirty="0">
                <a:latin typeface="Arial"/>
                <a:cs typeface="Arial"/>
              </a:rPr>
              <a:t>not </a:t>
            </a:r>
            <a:r>
              <a:rPr sz="1100" spc="-40" dirty="0">
                <a:latin typeface="Arial"/>
                <a:cs typeface="Arial"/>
              </a:rPr>
              <a:t>included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20" dirty="0">
                <a:latin typeface="Arial"/>
                <a:cs typeface="Arial"/>
              </a:rPr>
              <a:t>internal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evaluation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84119" y="4373092"/>
            <a:ext cx="2188845" cy="415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8580" marR="5080" indent="-56515">
              <a:lnSpc>
                <a:spcPct val="116399"/>
              </a:lnSpc>
              <a:spcBef>
                <a:spcPts val="95"/>
              </a:spcBef>
            </a:pPr>
            <a:r>
              <a:rPr sz="1100" b="1" spc="-35" dirty="0">
                <a:latin typeface="Arial"/>
                <a:cs typeface="Arial"/>
              </a:rPr>
              <a:t>More </a:t>
            </a:r>
            <a:r>
              <a:rPr sz="1100" b="1" spc="-60" dirty="0">
                <a:latin typeface="Arial"/>
                <a:cs typeface="Arial"/>
              </a:rPr>
              <a:t>than </a:t>
            </a:r>
            <a:r>
              <a:rPr sz="1100" b="1" spc="-100" dirty="0">
                <a:latin typeface="Arial"/>
                <a:cs typeface="Arial"/>
              </a:rPr>
              <a:t>75% </a:t>
            </a:r>
            <a:r>
              <a:rPr sz="1100" b="1" spc="-70" dirty="0">
                <a:latin typeface="Arial"/>
                <a:cs typeface="Arial"/>
              </a:rPr>
              <a:t>attendance </a:t>
            </a:r>
            <a:r>
              <a:rPr sz="1100" b="1" spc="-105" dirty="0">
                <a:latin typeface="Arial"/>
                <a:cs typeface="Arial"/>
              </a:rPr>
              <a:t>is </a:t>
            </a:r>
            <a:r>
              <a:rPr sz="1100" b="1" spc="-75" dirty="0">
                <a:latin typeface="Arial"/>
                <a:cs typeface="Arial"/>
              </a:rPr>
              <a:t>needed  </a:t>
            </a:r>
            <a:r>
              <a:rPr sz="1100" b="1" spc="-35" dirty="0">
                <a:latin typeface="Arial"/>
                <a:cs typeface="Arial"/>
              </a:rPr>
              <a:t>to </a:t>
            </a:r>
            <a:r>
              <a:rPr sz="1100" b="1" spc="-65" dirty="0">
                <a:latin typeface="Arial"/>
                <a:cs typeface="Arial"/>
              </a:rPr>
              <a:t>sit </a:t>
            </a:r>
            <a:r>
              <a:rPr sz="1100" b="1" spc="-55" dirty="0">
                <a:latin typeface="Arial"/>
                <a:cs typeface="Arial"/>
              </a:rPr>
              <a:t>for </a:t>
            </a:r>
            <a:r>
              <a:rPr sz="1100" b="1" spc="-45" dirty="0">
                <a:latin typeface="Arial"/>
                <a:cs typeface="Arial"/>
              </a:rPr>
              <a:t>the </a:t>
            </a:r>
            <a:r>
              <a:rPr sz="1100" b="1" spc="-70" dirty="0">
                <a:latin typeface="Arial"/>
                <a:cs typeface="Arial"/>
              </a:rPr>
              <a:t>modular</a:t>
            </a:r>
            <a:r>
              <a:rPr sz="1100" b="1" spc="-125" dirty="0">
                <a:latin typeface="Arial"/>
                <a:cs typeface="Arial"/>
              </a:rPr>
              <a:t> </a:t>
            </a:r>
            <a:r>
              <a:rPr sz="1100" b="1" spc="-80" dirty="0">
                <a:latin typeface="Arial"/>
                <a:cs typeface="Arial"/>
              </a:rPr>
              <a:t>examinations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65572" y="426211"/>
            <a:ext cx="215646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40" dirty="0">
                <a:latin typeface="Arial"/>
                <a:cs typeface="Arial"/>
              </a:rPr>
              <a:t>4</a:t>
            </a:r>
            <a:r>
              <a:rPr sz="1050" b="1" i="1" spc="-60" baseline="31746" dirty="0">
                <a:latin typeface="Arial"/>
                <a:cs typeface="Arial"/>
              </a:rPr>
              <a:t>th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40" dirty="0">
                <a:latin typeface="Arial"/>
                <a:cs typeface="Arial"/>
              </a:rPr>
              <a:t>MBBS </a:t>
            </a:r>
            <a:r>
              <a:rPr sz="1100" b="1" i="1" spc="-114" dirty="0">
                <a:latin typeface="Arial"/>
                <a:cs typeface="Arial"/>
              </a:rPr>
              <a:t>GENETICS-II</a:t>
            </a:r>
            <a:r>
              <a:rPr sz="1100" b="1" i="1" spc="-70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13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lang="en-US" sz="1100" b="1" spc="-190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40104" y="830072"/>
            <a:ext cx="6278880" cy="47642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345">
              <a:lnSpc>
                <a:spcPct val="100000"/>
              </a:lnSpc>
              <a:spcBef>
                <a:spcPts val="100"/>
              </a:spcBef>
            </a:pPr>
            <a:r>
              <a:rPr sz="11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MODULAR </a:t>
            </a:r>
            <a:r>
              <a:rPr sz="1100" b="1" u="heavy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EXAMINATION </a:t>
            </a:r>
            <a:r>
              <a:rPr sz="1100" b="1" u="heavy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RULES </a:t>
            </a:r>
            <a:r>
              <a:rPr sz="1100" b="1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&amp; </a:t>
            </a:r>
            <a:r>
              <a:rPr sz="1100" b="1" u="heavy" spc="-14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REGULATIONS</a:t>
            </a:r>
            <a:r>
              <a:rPr sz="1100" b="1" u="heavy" spc="-4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b="1" u="heavy" spc="-8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</a:t>
            </a:r>
            <a:r>
              <a:rPr lang="en-US" sz="1100" b="1" u="heavy" spc="-8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AVMC)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550545" indent="-228600">
              <a:lnSpc>
                <a:spcPct val="100000"/>
              </a:lnSpc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40" dirty="0">
                <a:latin typeface="Arial"/>
                <a:cs typeface="Arial"/>
              </a:rPr>
              <a:t>Student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must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report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examination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hall/venue,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30 </a:t>
            </a:r>
            <a:r>
              <a:rPr sz="1100" spc="-35" dirty="0">
                <a:latin typeface="Arial"/>
                <a:cs typeface="Arial"/>
              </a:rPr>
              <a:t>minutes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before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exam.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b="1" spc="-114" dirty="0">
                <a:latin typeface="Arial"/>
                <a:cs typeface="Arial"/>
              </a:rPr>
              <a:t>Exam </a:t>
            </a:r>
            <a:r>
              <a:rPr sz="1100" b="1" spc="-40" dirty="0">
                <a:latin typeface="Arial"/>
                <a:cs typeface="Arial"/>
              </a:rPr>
              <a:t>will </a:t>
            </a:r>
            <a:r>
              <a:rPr sz="1100" b="1" spc="-90" dirty="0">
                <a:latin typeface="Arial"/>
                <a:cs typeface="Arial"/>
              </a:rPr>
              <a:t>begin sharp </a:t>
            </a:r>
            <a:r>
              <a:rPr sz="1100" b="1" spc="-30" dirty="0">
                <a:latin typeface="Arial"/>
                <a:cs typeface="Arial"/>
              </a:rPr>
              <a:t>at </a:t>
            </a:r>
            <a:r>
              <a:rPr sz="1100" b="1" spc="-50" dirty="0">
                <a:latin typeface="Arial"/>
                <a:cs typeface="Arial"/>
              </a:rPr>
              <a:t>the </a:t>
            </a:r>
            <a:r>
              <a:rPr sz="1100" b="1" spc="-85" dirty="0">
                <a:latin typeface="Arial"/>
                <a:cs typeface="Arial"/>
              </a:rPr>
              <a:t>given</a:t>
            </a:r>
            <a:r>
              <a:rPr sz="1100" b="1" spc="-25" dirty="0">
                <a:latin typeface="Arial"/>
                <a:cs typeface="Arial"/>
              </a:rPr>
              <a:t> </a:t>
            </a:r>
            <a:r>
              <a:rPr sz="1100" b="1" spc="-40" dirty="0">
                <a:latin typeface="Arial"/>
                <a:cs typeface="Arial"/>
              </a:rPr>
              <a:t>time.</a:t>
            </a:r>
            <a:endParaRPr sz="1100">
              <a:latin typeface="Arial"/>
              <a:cs typeface="Arial"/>
            </a:endParaRPr>
          </a:p>
          <a:p>
            <a:pPr marL="550545" marR="250190" indent="-228600">
              <a:lnSpc>
                <a:spcPct val="150000"/>
              </a:lnSpc>
              <a:spcBef>
                <a:spcPts val="9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No </a:t>
            </a:r>
            <a:r>
              <a:rPr sz="1100" spc="-25" dirty="0">
                <a:latin typeface="Arial"/>
                <a:cs typeface="Arial"/>
              </a:rPr>
              <a:t>student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40" dirty="0">
                <a:latin typeface="Arial"/>
                <a:cs typeface="Arial"/>
              </a:rPr>
              <a:t>allowed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25" dirty="0">
                <a:latin typeface="Arial"/>
                <a:cs typeface="Arial"/>
              </a:rPr>
              <a:t>enter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0" dirty="0">
                <a:latin typeface="Arial"/>
                <a:cs typeface="Arial"/>
              </a:rPr>
              <a:t>examination </a:t>
            </a:r>
            <a:r>
              <a:rPr sz="1100" spc="-30" dirty="0">
                <a:latin typeface="Arial"/>
                <a:cs typeface="Arial"/>
              </a:rPr>
              <a:t>hall </a:t>
            </a:r>
            <a:r>
              <a:rPr sz="1100" spc="-15" dirty="0">
                <a:latin typeface="Arial"/>
                <a:cs typeface="Arial"/>
              </a:rPr>
              <a:t>after </a:t>
            </a:r>
            <a:r>
              <a:rPr sz="1100" spc="-60" dirty="0">
                <a:latin typeface="Arial"/>
                <a:cs typeface="Arial"/>
              </a:rPr>
              <a:t>15 </a:t>
            </a:r>
            <a:r>
              <a:rPr sz="1100" spc="-40" dirty="0">
                <a:latin typeface="Arial"/>
                <a:cs typeface="Arial"/>
              </a:rPr>
              <a:t>minutes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5" dirty="0">
                <a:latin typeface="Arial"/>
                <a:cs typeface="Arial"/>
              </a:rPr>
              <a:t>scheduled  </a:t>
            </a:r>
            <a:r>
              <a:rPr sz="1100" spc="-35" dirty="0">
                <a:latin typeface="Arial"/>
                <a:cs typeface="Arial"/>
              </a:rPr>
              <a:t>examination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time.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6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must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sit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according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roll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numbers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mentioned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seats.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b="1" u="heavy" spc="-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Cell </a:t>
            </a:r>
            <a:r>
              <a:rPr sz="1100" b="1" u="heavy" spc="-1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phones </a:t>
            </a:r>
            <a:r>
              <a:rPr sz="1100" b="1" u="heavy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are </a:t>
            </a:r>
            <a:r>
              <a:rPr sz="1100" b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strictly </a:t>
            </a:r>
            <a:r>
              <a:rPr sz="1100" b="1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not allowed in </a:t>
            </a:r>
            <a:r>
              <a:rPr sz="1100" b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examination</a:t>
            </a:r>
            <a:r>
              <a:rPr sz="1100" b="1" u="heavy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b="1" u="heavy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hall.</a:t>
            </a:r>
            <a:endParaRPr sz="1100">
              <a:latin typeface="Arial"/>
              <a:cs typeface="Arial"/>
            </a:endParaRPr>
          </a:p>
          <a:p>
            <a:pPr marL="550545" marR="81915" indent="-228600">
              <a:lnSpc>
                <a:spcPct val="151100"/>
              </a:lnSpc>
              <a:spcBef>
                <a:spcPts val="7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dirty="0">
                <a:latin typeface="Arial"/>
                <a:cs typeface="Arial"/>
              </a:rPr>
              <a:t>If</a:t>
            </a:r>
            <a:r>
              <a:rPr sz="1100" spc="-60" dirty="0">
                <a:latin typeface="Arial"/>
                <a:cs typeface="Arial"/>
              </a:rPr>
              <a:t> any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55" dirty="0">
                <a:latin typeface="Arial"/>
                <a:cs typeface="Arial"/>
              </a:rPr>
              <a:t> is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found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with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cell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phone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any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mode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(silent,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switched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off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on)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he/she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be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not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be  </a:t>
            </a:r>
            <a:r>
              <a:rPr sz="1100" spc="-35" dirty="0">
                <a:latin typeface="Arial"/>
                <a:cs typeface="Arial"/>
              </a:rPr>
              <a:t>allowed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continue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22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exam.</a:t>
            </a:r>
            <a:endParaRPr sz="1100">
              <a:latin typeface="Arial"/>
              <a:cs typeface="Arial"/>
            </a:endParaRPr>
          </a:p>
          <a:p>
            <a:pPr marL="550545" marR="5080" indent="-228600">
              <a:lnSpc>
                <a:spcPct val="150900"/>
              </a:lnSpc>
              <a:spcBef>
                <a:spcPts val="8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No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35" dirty="0">
                <a:latin typeface="Arial"/>
                <a:cs typeface="Arial"/>
              </a:rPr>
              <a:t>allowed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20" dirty="0">
                <a:latin typeface="Arial"/>
                <a:cs typeface="Arial"/>
              </a:rPr>
              <a:t>sit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70" dirty="0">
                <a:latin typeface="Arial"/>
                <a:cs typeface="Arial"/>
              </a:rPr>
              <a:t>exam </a:t>
            </a:r>
            <a:r>
              <a:rPr sz="1100" dirty="0">
                <a:latin typeface="Arial"/>
                <a:cs typeface="Arial"/>
              </a:rPr>
              <a:t>without </a:t>
            </a:r>
            <a:r>
              <a:rPr sz="1100" spc="-35" dirty="0">
                <a:latin typeface="Arial"/>
                <a:cs typeface="Arial"/>
              </a:rPr>
              <a:t>University </a:t>
            </a:r>
            <a:r>
              <a:rPr sz="1100" spc="-25" dirty="0">
                <a:latin typeface="Arial"/>
                <a:cs typeface="Arial"/>
              </a:rPr>
              <a:t>Admit </a:t>
            </a:r>
            <a:r>
              <a:rPr sz="1100" spc="-75" dirty="0">
                <a:latin typeface="Arial"/>
                <a:cs typeface="Arial"/>
              </a:rPr>
              <a:t>Card</a:t>
            </a:r>
            <a:r>
              <a:rPr sz="1100" spc="-75">
                <a:latin typeface="Arial"/>
                <a:cs typeface="Arial"/>
              </a:rPr>
              <a:t>, </a:t>
            </a:r>
            <a:r>
              <a:rPr lang="en-US" sz="1100" spc="-110" dirty="0" smtClean="0">
                <a:latin typeface="Arial"/>
                <a:cs typeface="Arial"/>
              </a:rPr>
              <a:t> AVMC</a:t>
            </a:r>
            <a:r>
              <a:rPr sz="1100" spc="-110" smtClean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College </a:t>
            </a:r>
            <a:r>
              <a:rPr sz="1100" spc="-75" dirty="0">
                <a:latin typeface="Arial"/>
                <a:cs typeface="Arial"/>
              </a:rPr>
              <a:t>ID </a:t>
            </a:r>
            <a:r>
              <a:rPr sz="1100" spc="-80" dirty="0">
                <a:latin typeface="Arial"/>
                <a:cs typeface="Arial"/>
              </a:rPr>
              <a:t>Card </a:t>
            </a:r>
            <a:r>
              <a:rPr sz="1100" spc="-55" dirty="0">
                <a:latin typeface="Arial"/>
                <a:cs typeface="Arial"/>
              </a:rPr>
              <a:t>and  </a:t>
            </a:r>
            <a:r>
              <a:rPr sz="1100" spc="-90" dirty="0">
                <a:latin typeface="Arial"/>
                <a:cs typeface="Arial"/>
              </a:rPr>
              <a:t>Lab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Coat</a:t>
            </a:r>
            <a:endParaRPr sz="1100">
              <a:latin typeface="Arial"/>
              <a:cs typeface="Arial"/>
            </a:endParaRPr>
          </a:p>
          <a:p>
            <a:pPr marL="550545" marR="247015" indent="-228600">
              <a:lnSpc>
                <a:spcPct val="151800"/>
              </a:lnSpc>
              <a:spcBef>
                <a:spcPts val="6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40" dirty="0">
                <a:latin typeface="Arial"/>
                <a:cs typeface="Arial"/>
              </a:rPr>
              <a:t>Student must </a:t>
            </a:r>
            <a:r>
              <a:rPr sz="1100" spc="-30" dirty="0">
                <a:latin typeface="Arial"/>
                <a:cs typeface="Arial"/>
              </a:rPr>
              <a:t>bring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20" dirty="0">
                <a:latin typeface="Arial"/>
                <a:cs typeface="Arial"/>
              </a:rPr>
              <a:t>following </a:t>
            </a:r>
            <a:r>
              <a:rPr sz="1100" spc="-30" dirty="0">
                <a:latin typeface="Arial"/>
                <a:cs typeface="Arial"/>
              </a:rPr>
              <a:t>stationary </a:t>
            </a:r>
            <a:r>
              <a:rPr sz="1100" spc="-35" dirty="0">
                <a:latin typeface="Arial"/>
                <a:cs typeface="Arial"/>
              </a:rPr>
              <a:t>items </a:t>
            </a:r>
            <a:r>
              <a:rPr sz="1100" spc="5" dirty="0">
                <a:latin typeface="Arial"/>
                <a:cs typeface="Arial"/>
              </a:rPr>
              <a:t>for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60" dirty="0">
                <a:latin typeface="Arial"/>
                <a:cs typeface="Arial"/>
              </a:rPr>
              <a:t>exam: </a:t>
            </a:r>
            <a:r>
              <a:rPr sz="1100" spc="-75" dirty="0">
                <a:latin typeface="Arial"/>
                <a:cs typeface="Arial"/>
              </a:rPr>
              <a:t>Pen, </a:t>
            </a:r>
            <a:r>
              <a:rPr sz="1100" spc="-60" dirty="0">
                <a:latin typeface="Arial"/>
                <a:cs typeface="Arial"/>
              </a:rPr>
              <a:t>Pencil, </a:t>
            </a:r>
            <a:r>
              <a:rPr sz="1100" spc="-70" dirty="0">
                <a:latin typeface="Arial"/>
                <a:cs typeface="Arial"/>
              </a:rPr>
              <a:t>Eraser, </a:t>
            </a:r>
            <a:r>
              <a:rPr sz="1100" spc="-55" dirty="0">
                <a:latin typeface="Arial"/>
                <a:cs typeface="Arial"/>
              </a:rPr>
              <a:t>and  </a:t>
            </a:r>
            <a:r>
              <a:rPr sz="1100" spc="-60" dirty="0">
                <a:latin typeface="Arial"/>
                <a:cs typeface="Arial"/>
              </a:rPr>
              <a:t>Sharpener.</a:t>
            </a:r>
            <a:endParaRPr sz="1100">
              <a:latin typeface="Arial"/>
              <a:cs typeface="Arial"/>
            </a:endParaRPr>
          </a:p>
          <a:p>
            <a:pPr marL="550545" marR="288290" indent="-228600">
              <a:lnSpc>
                <a:spcPct val="150900"/>
              </a:lnSpc>
              <a:spcBef>
                <a:spcPts val="10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40" dirty="0">
                <a:latin typeface="Arial"/>
                <a:cs typeface="Arial"/>
              </a:rPr>
              <a:t>Indiscipline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70" dirty="0">
                <a:latin typeface="Arial"/>
                <a:cs typeface="Arial"/>
              </a:rPr>
              <a:t>exam </a:t>
            </a:r>
            <a:r>
              <a:rPr sz="1100" spc="-30" dirty="0">
                <a:latin typeface="Arial"/>
                <a:cs typeface="Arial"/>
              </a:rPr>
              <a:t>hall/venue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5" dirty="0">
                <a:latin typeface="Arial"/>
                <a:cs typeface="Arial"/>
              </a:rPr>
              <a:t>not </a:t>
            </a:r>
            <a:r>
              <a:rPr sz="1100" spc="-50" dirty="0">
                <a:latin typeface="Arial"/>
                <a:cs typeface="Arial"/>
              </a:rPr>
              <a:t>acceptable.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-35" dirty="0">
                <a:latin typeface="Arial"/>
                <a:cs typeface="Arial"/>
              </a:rPr>
              <a:t>must </a:t>
            </a:r>
            <a:r>
              <a:rPr sz="1100" spc="-10" dirty="0">
                <a:latin typeface="Arial"/>
                <a:cs typeface="Arial"/>
              </a:rPr>
              <a:t>not </a:t>
            </a:r>
            <a:r>
              <a:rPr sz="1100" spc="-95" dirty="0">
                <a:latin typeface="Arial"/>
                <a:cs typeface="Arial"/>
              </a:rPr>
              <a:t>possess </a:t>
            </a:r>
            <a:r>
              <a:rPr sz="1100" spc="-70" dirty="0">
                <a:latin typeface="Arial"/>
                <a:cs typeface="Arial"/>
              </a:rPr>
              <a:t>any </a:t>
            </a:r>
            <a:r>
              <a:rPr sz="1100" dirty="0">
                <a:latin typeface="Arial"/>
                <a:cs typeface="Arial"/>
              </a:rPr>
              <a:t>written  </a:t>
            </a:r>
            <a:r>
              <a:rPr sz="1100" spc="-25" dirty="0">
                <a:latin typeface="Arial"/>
                <a:cs typeface="Arial"/>
              </a:rPr>
              <a:t>material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communicate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with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fellow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Symbol"/>
              <a:buChar char=""/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Symbol"/>
              <a:buChar char=""/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en-US" sz="1100" b="1" spc="-130" dirty="0" smtClean="0">
                <a:latin typeface="Arial"/>
                <a:cs typeface="Arial"/>
              </a:rPr>
              <a:t>UHS </a:t>
            </a:r>
            <a:r>
              <a:rPr sz="1100" b="1" spc="-130" smtClean="0">
                <a:latin typeface="Arial"/>
                <a:cs typeface="Arial"/>
              </a:rPr>
              <a:t> </a:t>
            </a:r>
            <a:r>
              <a:rPr sz="1100" b="1" spc="-90" dirty="0">
                <a:latin typeface="Arial"/>
                <a:cs typeface="Arial"/>
              </a:rPr>
              <a:t>Grading</a:t>
            </a:r>
            <a:r>
              <a:rPr sz="1100" b="1" spc="-155" dirty="0">
                <a:latin typeface="Arial"/>
                <a:cs typeface="Arial"/>
              </a:rPr>
              <a:t> </a:t>
            </a:r>
            <a:r>
              <a:rPr sz="1100" b="1" spc="-105" dirty="0">
                <a:latin typeface="Arial"/>
                <a:cs typeface="Arial"/>
              </a:rPr>
              <a:t>System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609600" lvl="1" indent="-224154">
              <a:lnSpc>
                <a:spcPct val="100000"/>
              </a:lnSpc>
              <a:buFont typeface="Symbol"/>
              <a:buChar char=""/>
              <a:tabLst>
                <a:tab pos="609600" algn="l"/>
                <a:tab pos="610235" algn="l"/>
              </a:tabLst>
            </a:pPr>
            <a:r>
              <a:rPr sz="1100" spc="15" dirty="0">
                <a:latin typeface="Arial"/>
                <a:cs typeface="Arial"/>
              </a:rPr>
              <a:t>It </a:t>
            </a:r>
            <a:r>
              <a:rPr sz="1100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70" dirty="0">
                <a:latin typeface="Arial"/>
                <a:cs typeface="Arial"/>
              </a:rPr>
              <a:t>based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145" dirty="0">
                <a:latin typeface="Arial"/>
                <a:cs typeface="Arial"/>
              </a:rPr>
              <a:t>GPA </a:t>
            </a:r>
            <a:r>
              <a:rPr sz="1100" spc="-65" dirty="0">
                <a:latin typeface="Arial"/>
                <a:cs typeface="Arial"/>
              </a:rPr>
              <a:t>– </a:t>
            </a:r>
            <a:r>
              <a:rPr sz="1100" spc="-55" dirty="0">
                <a:latin typeface="Arial"/>
                <a:cs typeface="Arial"/>
              </a:rPr>
              <a:t>4</a:t>
            </a:r>
            <a:r>
              <a:rPr sz="1100" spc="-18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system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19860" y="5664072"/>
          <a:ext cx="6082665" cy="30524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7555"/>
                <a:gridCol w="2027555"/>
                <a:gridCol w="2027555"/>
              </a:tblGrid>
              <a:tr h="530225">
                <a:tc>
                  <a:txBody>
                    <a:bodyPr/>
                    <a:lstStyle/>
                    <a:p>
                      <a:pPr marL="462915" marR="425450" indent="-24765">
                        <a:lnSpc>
                          <a:spcPct val="101699"/>
                        </a:lnSpc>
                        <a:spcBef>
                          <a:spcPts val="525"/>
                        </a:spcBef>
                      </a:pPr>
                      <a:r>
                        <a:rPr sz="1200" b="1" spc="-75" dirty="0">
                          <a:latin typeface="Arial"/>
                          <a:cs typeface="Arial"/>
                        </a:rPr>
                        <a:t>Marks </a:t>
                      </a:r>
                      <a:r>
                        <a:rPr sz="1200" b="1" spc="-70" dirty="0">
                          <a:latin typeface="Arial"/>
                          <a:cs typeface="Arial"/>
                        </a:rPr>
                        <a:t>obtained in 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Percentage</a:t>
                      </a:r>
                      <a:r>
                        <a:rPr sz="1200" b="1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range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spc="-80" dirty="0">
                          <a:latin typeface="Arial"/>
                          <a:cs typeface="Arial"/>
                        </a:rPr>
                        <a:t>Numerical</a:t>
                      </a:r>
                      <a:r>
                        <a:rPr sz="12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Grade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spc="-75" dirty="0">
                          <a:latin typeface="Arial"/>
                          <a:cs typeface="Arial"/>
                        </a:rPr>
                        <a:t>Alphabetical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Grade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5715" algn="ctr">
                        <a:lnSpc>
                          <a:spcPts val="1265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80-100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5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4.0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65"/>
                        </a:lnSpc>
                      </a:pPr>
                      <a:r>
                        <a:rPr sz="1100" b="1" spc="-110" dirty="0">
                          <a:latin typeface="Arial"/>
                          <a:cs typeface="Arial"/>
                        </a:rPr>
                        <a:t>A+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65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75-79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5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4.0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65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70-74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3.7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b="1" spc="-80" dirty="0">
                          <a:latin typeface="Arial"/>
                          <a:cs typeface="Arial"/>
                        </a:rPr>
                        <a:t>A-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67-69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3.3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b="1" spc="-130" dirty="0">
                          <a:latin typeface="Arial"/>
                          <a:cs typeface="Arial"/>
                        </a:rPr>
                        <a:t>B+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80670">
                <a:tc>
                  <a:txBody>
                    <a:bodyPr/>
                    <a:lstStyle/>
                    <a:p>
                      <a:pPr marL="6350" algn="ctr">
                        <a:lnSpc>
                          <a:spcPts val="1255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63-66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5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3.0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55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305">
                <a:tc>
                  <a:txBody>
                    <a:bodyPr/>
                    <a:lstStyle/>
                    <a:p>
                      <a:pPr marL="6350" algn="ctr">
                        <a:lnSpc>
                          <a:spcPts val="1265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60-62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5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2.7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5"/>
                        </a:lnSpc>
                      </a:pPr>
                      <a:r>
                        <a:rPr sz="1100" b="1" spc="-100" dirty="0">
                          <a:latin typeface="Arial"/>
                          <a:cs typeface="Arial"/>
                        </a:rPr>
                        <a:t>B-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56-59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2.3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b="1" spc="-155" dirty="0">
                          <a:latin typeface="Arial"/>
                          <a:cs typeface="Arial"/>
                        </a:rPr>
                        <a:t>C+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50-55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2.0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1905" algn="ctr">
                        <a:lnSpc>
                          <a:spcPts val="125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&lt;50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Un-grade-able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U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313433" y="8852713"/>
            <a:ext cx="4516755" cy="38227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236220" indent="-223520">
              <a:lnSpc>
                <a:spcPct val="100000"/>
              </a:lnSpc>
              <a:spcBef>
                <a:spcPts val="180"/>
              </a:spcBef>
              <a:buFont typeface="Symbol"/>
              <a:buChar char=""/>
              <a:tabLst>
                <a:tab pos="236220" algn="l"/>
                <a:tab pos="236854" algn="l"/>
              </a:tabLst>
            </a:pPr>
            <a:r>
              <a:rPr sz="1100" spc="-95" dirty="0">
                <a:latin typeface="Arial"/>
                <a:cs typeface="Arial"/>
              </a:rPr>
              <a:t>A </a:t>
            </a:r>
            <a:r>
              <a:rPr sz="1100" spc="-45" dirty="0">
                <a:latin typeface="Arial"/>
                <a:cs typeface="Arial"/>
              </a:rPr>
              <a:t>candidate </a:t>
            </a:r>
            <a:r>
              <a:rPr sz="1100" spc="-30" dirty="0">
                <a:latin typeface="Arial"/>
                <a:cs typeface="Arial"/>
              </a:rPr>
              <a:t>obtaining </a:t>
            </a:r>
            <a:r>
              <a:rPr sz="1100" spc="-140" dirty="0">
                <a:latin typeface="Arial"/>
                <a:cs typeface="Arial"/>
              </a:rPr>
              <a:t>GPA </a:t>
            </a:r>
            <a:r>
              <a:rPr sz="1100" spc="-75" dirty="0">
                <a:latin typeface="Arial"/>
                <a:cs typeface="Arial"/>
              </a:rPr>
              <a:t>less </a:t>
            </a:r>
            <a:r>
              <a:rPr sz="1100" spc="-25" dirty="0">
                <a:latin typeface="Arial"/>
                <a:cs typeface="Arial"/>
              </a:rPr>
              <a:t>than </a:t>
            </a:r>
            <a:r>
              <a:rPr sz="1100" spc="-55" dirty="0">
                <a:latin typeface="Arial"/>
                <a:cs typeface="Arial"/>
              </a:rPr>
              <a:t>2.00 </a:t>
            </a:r>
            <a:r>
              <a:rPr sz="1100" spc="-80" dirty="0">
                <a:latin typeface="Arial"/>
                <a:cs typeface="Arial"/>
              </a:rPr>
              <a:t>(50%)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45" dirty="0">
                <a:latin typeface="Arial"/>
                <a:cs typeface="Arial"/>
              </a:rPr>
              <a:t>declared </a:t>
            </a:r>
            <a:r>
              <a:rPr sz="1100" spc="-50" dirty="0">
                <a:latin typeface="Arial"/>
                <a:cs typeface="Arial"/>
              </a:rPr>
              <a:t>un-graded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(fail).</a:t>
            </a:r>
            <a:endParaRPr sz="1100">
              <a:latin typeface="Arial"/>
              <a:cs typeface="Arial"/>
            </a:endParaRPr>
          </a:p>
          <a:p>
            <a:pPr marL="236220" indent="-223520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236220" algn="l"/>
                <a:tab pos="236854" algn="l"/>
              </a:tabLst>
            </a:pPr>
            <a:r>
              <a:rPr sz="1100" spc="-50" dirty="0">
                <a:latin typeface="Arial"/>
                <a:cs typeface="Arial"/>
              </a:rPr>
              <a:t>Cumulative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transcript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is</a:t>
            </a:r>
            <a:r>
              <a:rPr sz="1100" spc="-70" dirty="0">
                <a:latin typeface="Arial"/>
                <a:cs typeface="Arial"/>
              </a:rPr>
              <a:t> issued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end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clearance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b="1" spc="-60" dirty="0">
                <a:latin typeface="Arial"/>
                <a:cs typeface="Arial"/>
              </a:rPr>
              <a:t>all </a:t>
            </a:r>
            <a:r>
              <a:rPr sz="1100" spc="-50" dirty="0">
                <a:latin typeface="Arial"/>
                <a:cs typeface="Arial"/>
              </a:rPr>
              <a:t>modules.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65572" y="426211"/>
            <a:ext cx="215646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40" dirty="0">
                <a:latin typeface="Arial"/>
                <a:cs typeface="Arial"/>
              </a:rPr>
              <a:t>4</a:t>
            </a:r>
            <a:r>
              <a:rPr sz="1050" b="1" i="1" spc="-60" baseline="31746" dirty="0">
                <a:latin typeface="Arial"/>
                <a:cs typeface="Arial"/>
              </a:rPr>
              <a:t>th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40" dirty="0">
                <a:latin typeface="Arial"/>
                <a:cs typeface="Arial"/>
              </a:rPr>
              <a:t>MBBS </a:t>
            </a:r>
            <a:r>
              <a:rPr sz="1100" b="1" i="1" spc="-114" dirty="0">
                <a:latin typeface="Arial"/>
                <a:cs typeface="Arial"/>
              </a:rPr>
              <a:t>GENETICS-II</a:t>
            </a:r>
            <a:r>
              <a:rPr sz="1100" b="1" i="1" spc="-70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2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32430" y="1135126"/>
            <a:ext cx="34169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heavy" spc="-20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STUDY </a:t>
            </a:r>
            <a:r>
              <a:rPr sz="1600" b="1" u="heavy" spc="-1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GUIDE </a:t>
            </a:r>
            <a:r>
              <a:rPr sz="1600" b="1" u="heavy" spc="-2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FOR </a:t>
            </a:r>
            <a:r>
              <a:rPr sz="1600" b="1" u="heavy" spc="-1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GENETICS-II</a:t>
            </a:r>
            <a:r>
              <a:rPr sz="1600" b="1" u="heavy" spc="-1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b="1" u="heavy" spc="-1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MODULE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19860" y="1909826"/>
          <a:ext cx="6225540" cy="28962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080"/>
                <a:gridCol w="4969510"/>
                <a:gridCol w="615950"/>
              </a:tblGrid>
              <a:tr h="440055">
                <a:tc>
                  <a:txBody>
                    <a:bodyPr/>
                    <a:lstStyle/>
                    <a:p>
                      <a:pPr marR="149860" algn="r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No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85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400" b="1" spc="-185" dirty="0">
                          <a:latin typeface="Arial"/>
                          <a:cs typeface="Arial"/>
                        </a:rPr>
                        <a:t>CONTENTS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ts val="1625"/>
                        </a:lnSpc>
                      </a:pPr>
                      <a:r>
                        <a:rPr sz="1400" b="1" spc="-140" dirty="0">
                          <a:latin typeface="Arial"/>
                          <a:cs typeface="Arial"/>
                        </a:rPr>
                        <a:t>Page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7907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400" b="1" spc="-70" dirty="0">
                          <a:latin typeface="Arial"/>
                          <a:cs typeface="Arial"/>
                        </a:rPr>
                        <a:t>No.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71755" algn="ctr">
                        <a:lnSpc>
                          <a:spcPts val="167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35"/>
                        </a:lnSpc>
                      </a:pPr>
                      <a:r>
                        <a:rPr sz="1400" spc="-60" dirty="0">
                          <a:latin typeface="Arial"/>
                          <a:cs typeface="Arial"/>
                        </a:rPr>
                        <a:t>Overview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7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0979">
                <a:tc>
                  <a:txBody>
                    <a:bodyPr/>
                    <a:lstStyle/>
                    <a:p>
                      <a:pPr marL="71755" algn="ctr">
                        <a:lnSpc>
                          <a:spcPts val="1639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10"/>
                        </a:lnSpc>
                      </a:pPr>
                      <a:r>
                        <a:rPr sz="1400" spc="-20" dirty="0">
                          <a:latin typeface="Arial"/>
                          <a:cs typeface="Arial"/>
                        </a:rPr>
                        <a:t>Introduction 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Study</a:t>
                      </a:r>
                      <a:r>
                        <a:rPr sz="1400" spc="-2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Guide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39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755" algn="ctr">
                        <a:lnSpc>
                          <a:spcPts val="166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35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Methodologies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6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885">
                <a:tc>
                  <a:txBody>
                    <a:bodyPr/>
                    <a:lstStyle/>
                    <a:p>
                      <a:pPr marL="71755"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39"/>
                        </a:lnSpc>
                      </a:pPr>
                      <a:r>
                        <a:rPr sz="1400" spc="-30" dirty="0">
                          <a:latin typeface="Arial"/>
                          <a:cs typeface="Arial"/>
                        </a:rPr>
                        <a:t>Module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3:</a:t>
                      </a:r>
                      <a:r>
                        <a:rPr sz="14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65" dirty="0">
                          <a:latin typeface="Arial"/>
                          <a:cs typeface="Arial"/>
                        </a:rPr>
                        <a:t>GENETICS-II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R="163830" algn="r">
                        <a:lnSpc>
                          <a:spcPts val="166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4.1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8320">
                        <a:lnSpc>
                          <a:spcPts val="1610"/>
                        </a:lnSpc>
                      </a:pPr>
                      <a:r>
                        <a:rPr sz="1400" spc="-25" dirty="0">
                          <a:latin typeface="Arial"/>
                          <a:cs typeface="Arial"/>
                        </a:rPr>
                        <a:t>Introduction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3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R="163830" algn="r">
                        <a:lnSpc>
                          <a:spcPts val="165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4.2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16255">
                        <a:lnSpc>
                          <a:spcPts val="1635"/>
                        </a:lnSpc>
                      </a:pPr>
                      <a:r>
                        <a:rPr sz="1400" spc="-65" dirty="0">
                          <a:latin typeface="Arial"/>
                          <a:cs typeface="Arial"/>
                        </a:rPr>
                        <a:t>Objectives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and Learning</a:t>
                      </a:r>
                      <a:r>
                        <a:rPr sz="14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Strategies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5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755" algn="ctr">
                        <a:lnSpc>
                          <a:spcPts val="166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Resources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64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10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R="163830" algn="r">
                        <a:lnSpc>
                          <a:spcPts val="166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5.1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53085">
                        <a:lnSpc>
                          <a:spcPts val="1625"/>
                        </a:lnSpc>
                      </a:pPr>
                      <a:r>
                        <a:rPr sz="1400" spc="-30" dirty="0">
                          <a:latin typeface="Arial"/>
                          <a:cs typeface="Arial"/>
                        </a:rPr>
                        <a:t>Additional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4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0" dirty="0">
                          <a:latin typeface="Arial"/>
                          <a:cs typeface="Arial"/>
                        </a:rPr>
                        <a:t>Resources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64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10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755" algn="ctr">
                        <a:lnSpc>
                          <a:spcPts val="163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spc="-95" dirty="0">
                          <a:latin typeface="Arial"/>
                          <a:cs typeface="Arial"/>
                        </a:rPr>
                        <a:t>Assessment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Methods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60"/>
                        </a:lnSpc>
                        <a:spcBef>
                          <a:spcPts val="5"/>
                        </a:spcBef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11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755" algn="ctr">
                        <a:lnSpc>
                          <a:spcPts val="163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spc="-30" dirty="0">
                          <a:latin typeface="Arial"/>
                          <a:cs typeface="Arial"/>
                        </a:rPr>
                        <a:t>Modular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Examination 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Rules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400" spc="-70">
                          <a:latin typeface="Arial"/>
                          <a:cs typeface="Arial"/>
                        </a:rPr>
                        <a:t>Regulations</a:t>
                      </a:r>
                      <a:r>
                        <a:rPr sz="1400" spc="-175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10" smtClean="0">
                          <a:latin typeface="Arial"/>
                          <a:cs typeface="Arial"/>
                        </a:rPr>
                        <a:t>(</a:t>
                      </a:r>
                      <a:r>
                        <a:rPr lang="en-US" sz="1400" spc="-110" dirty="0" smtClean="0">
                          <a:latin typeface="Arial"/>
                          <a:cs typeface="Arial"/>
                        </a:rPr>
                        <a:t>AVMC)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64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13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755" algn="ctr">
                        <a:lnSpc>
                          <a:spcPts val="166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spc="-95" dirty="0">
                          <a:latin typeface="Arial"/>
                          <a:cs typeface="Arial"/>
                        </a:rPr>
                        <a:t>Schedule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64"/>
                        </a:lnSpc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14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65572" y="426211"/>
            <a:ext cx="215646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40" dirty="0">
                <a:latin typeface="Arial"/>
                <a:cs typeface="Arial"/>
              </a:rPr>
              <a:t>4</a:t>
            </a:r>
            <a:r>
              <a:rPr sz="1050" b="1" i="1" spc="-60" baseline="31746" dirty="0">
                <a:latin typeface="Arial"/>
                <a:cs typeface="Arial"/>
              </a:rPr>
              <a:t>th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40" dirty="0">
                <a:latin typeface="Arial"/>
                <a:cs typeface="Arial"/>
              </a:rPr>
              <a:t>MBBS </a:t>
            </a:r>
            <a:r>
              <a:rPr sz="1100" b="1" i="1" spc="-114" dirty="0">
                <a:latin typeface="Arial"/>
                <a:cs typeface="Arial"/>
              </a:rPr>
              <a:t>GENETICS-II</a:t>
            </a:r>
            <a:r>
              <a:rPr sz="1100" b="1" i="1" spc="-70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3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8892" y="764540"/>
            <a:ext cx="5539105" cy="15386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35" dirty="0">
                <a:latin typeface="Trebuchet MS"/>
                <a:cs typeface="Trebuchet MS"/>
              </a:rPr>
              <a:t>Module </a:t>
            </a:r>
            <a:r>
              <a:rPr sz="1200" i="1" spc="-60" dirty="0">
                <a:latin typeface="Trebuchet MS"/>
                <a:cs typeface="Trebuchet MS"/>
              </a:rPr>
              <a:t>name:</a:t>
            </a:r>
            <a:r>
              <a:rPr sz="1200" i="1" spc="-140" dirty="0">
                <a:latin typeface="Trebuchet MS"/>
                <a:cs typeface="Trebuchet MS"/>
              </a:rPr>
              <a:t> </a:t>
            </a:r>
            <a:r>
              <a:rPr sz="1200" b="1" spc="-85" dirty="0">
                <a:latin typeface="Arial"/>
                <a:cs typeface="Arial"/>
              </a:rPr>
              <a:t>Genetics-II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43180">
              <a:lnSpc>
                <a:spcPct val="100000"/>
              </a:lnSpc>
              <a:tabLst>
                <a:tab pos="3699510" algn="l"/>
              </a:tabLst>
            </a:pPr>
            <a:r>
              <a:rPr sz="1200" i="1" spc="-85" dirty="0">
                <a:latin typeface="Trebuchet MS"/>
                <a:cs typeface="Trebuchet MS"/>
              </a:rPr>
              <a:t>Year:</a:t>
            </a:r>
            <a:r>
              <a:rPr sz="1200" i="1" spc="-70" dirty="0">
                <a:latin typeface="Trebuchet MS"/>
                <a:cs typeface="Trebuchet MS"/>
              </a:rPr>
              <a:t> </a:t>
            </a:r>
            <a:r>
              <a:rPr sz="1200" b="1" i="1" spc="-114" dirty="0">
                <a:latin typeface="Arial"/>
                <a:cs typeface="Arial"/>
              </a:rPr>
              <a:t>Four	</a:t>
            </a:r>
            <a:r>
              <a:rPr sz="1200" i="1" spc="-65" dirty="0">
                <a:latin typeface="Trebuchet MS"/>
                <a:cs typeface="Trebuchet MS"/>
              </a:rPr>
              <a:t>Duration: </a:t>
            </a:r>
            <a:r>
              <a:rPr sz="1200" b="1" i="1" spc="-60" dirty="0">
                <a:latin typeface="Arial"/>
                <a:cs typeface="Arial"/>
              </a:rPr>
              <a:t>1 </a:t>
            </a:r>
            <a:r>
              <a:rPr sz="1200" b="1" i="1" spc="-75">
                <a:latin typeface="Arial"/>
                <a:cs typeface="Arial"/>
              </a:rPr>
              <a:t>week </a:t>
            </a:r>
            <a:endParaRPr sz="1200" smtClean="0">
              <a:latin typeface="Arial"/>
              <a:cs typeface="Arial"/>
            </a:endParaRPr>
          </a:p>
          <a:p>
            <a:pPr marL="12700" marR="92075">
              <a:lnSpc>
                <a:spcPct val="117500"/>
              </a:lnSpc>
              <a:spcBef>
                <a:spcPts val="975"/>
              </a:spcBef>
            </a:pPr>
            <a:r>
              <a:rPr sz="1200" i="1" spc="-80" smtClean="0">
                <a:latin typeface="Trebuchet MS"/>
                <a:cs typeface="Trebuchet MS"/>
              </a:rPr>
              <a:t>Timetable </a:t>
            </a:r>
            <a:r>
              <a:rPr sz="1200" i="1" spc="-65" smtClean="0">
                <a:latin typeface="Trebuchet MS"/>
                <a:cs typeface="Trebuchet MS"/>
              </a:rPr>
              <a:t>hours: </a:t>
            </a:r>
            <a:r>
              <a:rPr sz="1200" b="1" spc="-50" smtClean="0">
                <a:latin typeface="Arial"/>
                <a:cs typeface="Arial"/>
              </a:rPr>
              <a:t>Interactive </a:t>
            </a:r>
            <a:r>
              <a:rPr sz="1200" b="1" spc="-100" smtClean="0">
                <a:latin typeface="Arial"/>
                <a:cs typeface="Arial"/>
              </a:rPr>
              <a:t>Lectures, </a:t>
            </a:r>
            <a:r>
              <a:rPr sz="1200" b="1" spc="-125" smtClean="0">
                <a:latin typeface="Arial"/>
                <a:cs typeface="Arial"/>
              </a:rPr>
              <a:t>Case-Based </a:t>
            </a:r>
            <a:r>
              <a:rPr sz="1200" b="1" spc="-130" smtClean="0">
                <a:latin typeface="Arial"/>
                <a:cs typeface="Arial"/>
              </a:rPr>
              <a:t>Discussion </a:t>
            </a:r>
            <a:r>
              <a:rPr sz="1200" b="1" spc="-110" smtClean="0">
                <a:latin typeface="Arial"/>
                <a:cs typeface="Arial"/>
              </a:rPr>
              <a:t>(CBD), </a:t>
            </a:r>
            <a:r>
              <a:rPr sz="1200" b="1" spc="-100" smtClean="0">
                <a:latin typeface="Arial"/>
                <a:cs typeface="Arial"/>
              </a:rPr>
              <a:t>Clinical </a:t>
            </a:r>
            <a:r>
              <a:rPr sz="1200" b="1" spc="-75" smtClean="0">
                <a:latin typeface="Arial"/>
                <a:cs typeface="Arial"/>
              </a:rPr>
              <a:t>Rotations,  Presentations, </a:t>
            </a:r>
            <a:r>
              <a:rPr sz="1200" b="1" spc="-80" smtClean="0">
                <a:latin typeface="Arial"/>
                <a:cs typeface="Arial"/>
              </a:rPr>
              <a:t>Demonstrations, </a:t>
            </a:r>
            <a:r>
              <a:rPr sz="1200" b="1" spc="-95" smtClean="0">
                <a:latin typeface="Arial"/>
                <a:cs typeface="Arial"/>
              </a:rPr>
              <a:t>Skills,</a:t>
            </a:r>
            <a:r>
              <a:rPr sz="1200" b="1" spc="-35" smtClean="0">
                <a:latin typeface="Arial"/>
                <a:cs typeface="Arial"/>
              </a:rPr>
              <a:t> </a:t>
            </a:r>
            <a:r>
              <a:rPr sz="1200" b="1" spc="-90" smtClean="0">
                <a:latin typeface="Arial"/>
                <a:cs typeface="Arial"/>
              </a:rPr>
              <a:t>Self-Study</a:t>
            </a:r>
            <a:endParaRPr sz="1200" smtClean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50">
              <a:latin typeface="Times New Roman"/>
              <a:cs typeface="Times New Roman"/>
            </a:endParaRPr>
          </a:p>
          <a:p>
            <a:pPr marL="1742439">
              <a:lnSpc>
                <a:spcPct val="100000"/>
              </a:lnSpc>
            </a:pPr>
            <a:r>
              <a:rPr sz="1300" b="1" spc="-135" dirty="0">
                <a:latin typeface="Arial"/>
                <a:cs typeface="Arial"/>
              </a:rPr>
              <a:t>MODULE </a:t>
            </a:r>
            <a:r>
              <a:rPr sz="1300" b="1" spc="-160" dirty="0">
                <a:latin typeface="Arial"/>
                <a:cs typeface="Arial"/>
              </a:rPr>
              <a:t>INTEGRATED</a:t>
            </a:r>
            <a:r>
              <a:rPr sz="1300" b="1" spc="-5" dirty="0">
                <a:latin typeface="Arial"/>
                <a:cs typeface="Arial"/>
              </a:rPr>
              <a:t> </a:t>
            </a:r>
            <a:r>
              <a:rPr sz="1300" b="1" spc="-125" dirty="0">
                <a:latin typeface="Arial"/>
                <a:cs typeface="Arial"/>
              </a:rPr>
              <a:t>COMMITTEE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27250" y="3104515"/>
            <a:ext cx="41255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35" dirty="0">
                <a:latin typeface="Arial"/>
                <a:cs typeface="Arial"/>
              </a:rPr>
              <a:t>DEPARTMENTS’ </a:t>
            </a:r>
            <a:r>
              <a:rPr sz="1200" b="1" spc="-25" dirty="0">
                <a:latin typeface="Arial"/>
                <a:cs typeface="Arial"/>
              </a:rPr>
              <a:t>&amp; </a:t>
            </a:r>
            <a:r>
              <a:rPr sz="1200" b="1" spc="-195" dirty="0">
                <a:latin typeface="Arial"/>
                <a:cs typeface="Arial"/>
              </a:rPr>
              <a:t>RESOURCE </a:t>
            </a:r>
            <a:r>
              <a:rPr sz="1200" b="1" spc="-165" dirty="0">
                <a:latin typeface="Arial"/>
                <a:cs typeface="Arial"/>
              </a:rPr>
              <a:t>PERSONS’ </a:t>
            </a:r>
            <a:r>
              <a:rPr sz="1200" b="1" spc="-130" dirty="0">
                <a:latin typeface="Arial"/>
                <a:cs typeface="Arial"/>
              </a:rPr>
              <a:t>FACILITATING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spc="-145" dirty="0">
                <a:latin typeface="Arial"/>
                <a:cs typeface="Arial"/>
              </a:rPr>
              <a:t>LEARNING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015288" y="2315210"/>
          <a:ext cx="5947410" cy="6864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6375"/>
                <a:gridCol w="3201035"/>
              </a:tblGrid>
              <a:tr h="348615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200" b="1" i="1" spc="-125" dirty="0">
                          <a:latin typeface="Arial"/>
                          <a:cs typeface="Arial"/>
                        </a:rPr>
                        <a:t>MODULE</a:t>
                      </a:r>
                      <a:r>
                        <a:rPr sz="1200" b="1" i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35" dirty="0">
                          <a:latin typeface="Arial"/>
                          <a:cs typeface="Arial"/>
                        </a:rPr>
                        <a:t>COORDINATOR: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Dr</a:t>
                      </a:r>
                      <a:r>
                        <a:rPr sz="1200" spc="-50">
                          <a:latin typeface="Arial"/>
                          <a:cs typeface="Arial"/>
                        </a:rPr>
                        <a:t>. </a:t>
                      </a:r>
                      <a:r>
                        <a:rPr lang="en-US" sz="1200" spc="-100" dirty="0" err="1" smtClean="0">
                          <a:latin typeface="Arial"/>
                          <a:cs typeface="Arial"/>
                        </a:rPr>
                        <a:t>Yasir</a:t>
                      </a:r>
                      <a:r>
                        <a:rPr lang="en-US" sz="1200" spc="-100" baseline="0" dirty="0" smtClean="0">
                          <a:latin typeface="Arial"/>
                          <a:cs typeface="Arial"/>
                        </a:rPr>
                        <a:t> Ali</a:t>
                      </a:r>
                      <a:r>
                        <a:rPr sz="1200" spc="-45" smtClean="0">
                          <a:latin typeface="Arial"/>
                          <a:cs typeface="Arial"/>
                        </a:rPr>
                        <a:t>(Biochemistry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30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3782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CO-COORDINATOR: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Dr</a:t>
                      </a:r>
                      <a:r>
                        <a:rPr sz="1200" spc="-50">
                          <a:latin typeface="Arial"/>
                          <a:cs typeface="Arial"/>
                        </a:rPr>
                        <a:t>. </a:t>
                      </a:r>
                      <a:r>
                        <a:rPr lang="en-US" sz="1200" spc="-85" dirty="0" smtClean="0">
                          <a:latin typeface="Arial"/>
                          <a:cs typeface="Arial"/>
                        </a:rPr>
                        <a:t>Nabila</a:t>
                      </a:r>
                      <a:r>
                        <a:rPr lang="en-US" sz="1200" spc="-8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85" baseline="0" dirty="0" err="1" smtClean="0">
                          <a:latin typeface="Arial"/>
                          <a:cs typeface="Arial"/>
                        </a:rPr>
                        <a:t>akram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42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990600" y="3505200"/>
          <a:ext cx="5969000" cy="31828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4500"/>
                <a:gridCol w="2984500"/>
              </a:tblGrid>
              <a:tr h="292100">
                <a:tc>
                  <a:txBody>
                    <a:bodyPr/>
                    <a:lstStyle/>
                    <a:p>
                      <a:pPr marL="72961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b="1" spc="-170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200" b="1" spc="-165" dirty="0">
                          <a:latin typeface="Arial"/>
                          <a:cs typeface="Arial"/>
                        </a:rPr>
                        <a:t>HEALTH</a:t>
                      </a:r>
                      <a:r>
                        <a:rPr sz="12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90" dirty="0">
                          <a:latin typeface="Arial"/>
                          <a:cs typeface="Arial"/>
                        </a:rPr>
                        <a:t>SCIENCES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b="1" spc="-15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200" b="1" spc="-114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b="1" spc="-165" dirty="0">
                          <a:latin typeface="Arial"/>
                          <a:cs typeface="Arial"/>
                        </a:rPr>
                        <a:t>ANCILLARY</a:t>
                      </a:r>
                      <a:r>
                        <a:rPr sz="12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50" dirty="0">
                          <a:latin typeface="Arial"/>
                          <a:cs typeface="Arial"/>
                        </a:rPr>
                        <a:t>DEPARTMENTS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683895">
                <a:tc>
                  <a:txBody>
                    <a:bodyPr/>
                    <a:lstStyle/>
                    <a:p>
                      <a:pPr marL="76200">
                        <a:lnSpc>
                          <a:spcPts val="1405"/>
                        </a:lnSpc>
                      </a:pPr>
                      <a:endParaRPr lang="en-US" sz="1200" b="1" i="1" spc="-150" dirty="0" smtClean="0">
                        <a:latin typeface="Arial"/>
                        <a:cs typeface="Arial"/>
                      </a:endParaRPr>
                    </a:p>
                    <a:p>
                      <a:pPr marL="76200">
                        <a:lnSpc>
                          <a:spcPts val="1405"/>
                        </a:lnSpc>
                      </a:pPr>
                      <a:r>
                        <a:rPr sz="1200" b="1" i="1" spc="-150" smtClean="0">
                          <a:latin typeface="Arial"/>
                          <a:cs typeface="Arial"/>
                        </a:rPr>
                        <a:t>BIOCHEMISRTY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ts val="1380"/>
                        </a:lnSpc>
                        <a:spcBef>
                          <a:spcPts val="155"/>
                        </a:spcBef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800" spc="-60" baseline="2314" smtClean="0">
                          <a:latin typeface="Arial"/>
                          <a:cs typeface="Arial"/>
                        </a:rPr>
                        <a:t>Prof.</a:t>
                      </a:r>
                      <a:r>
                        <a:rPr lang="en-US" sz="1800" spc="-60" baseline="2314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sz="1800" spc="-60" baseline="2314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800" spc="-104" baseline="2314" dirty="0" err="1" smtClean="0">
                          <a:latin typeface="Arial"/>
                          <a:cs typeface="Arial"/>
                        </a:rPr>
                        <a:t>Zubair</a:t>
                      </a:r>
                      <a:r>
                        <a:rPr lang="en-US" sz="1800" spc="-104" baseline="0" dirty="0" smtClean="0">
                          <a:latin typeface="Arial"/>
                          <a:cs typeface="Arial"/>
                        </a:rPr>
                        <a:t> </a:t>
                      </a:r>
                      <a:endParaRPr sz="1800" baseline="2314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405"/>
                        </a:lnSpc>
                      </a:pPr>
                      <a:endParaRPr lang="en-US" sz="1200" b="1" i="1" spc="-165" dirty="0" smtClean="0">
                        <a:latin typeface="Arial"/>
                        <a:cs typeface="Arial"/>
                      </a:endParaRPr>
                    </a:p>
                    <a:p>
                      <a:pPr marL="77470">
                        <a:lnSpc>
                          <a:spcPts val="1405"/>
                        </a:lnSpc>
                      </a:pPr>
                      <a:r>
                        <a:rPr lang="en-US" sz="1200" b="1" i="1" spc="-165" dirty="0" smtClean="0">
                          <a:latin typeface="Arial"/>
                          <a:cs typeface="Arial"/>
                        </a:rPr>
                        <a:t>                 </a:t>
                      </a:r>
                      <a:r>
                        <a:rPr sz="1200" b="1" i="1" spc="-165" smtClean="0">
                          <a:latin typeface="Arial"/>
                          <a:cs typeface="Arial"/>
                        </a:rPr>
                        <a:t>MOLECULAR</a:t>
                      </a:r>
                      <a:r>
                        <a:rPr sz="1200" b="1" i="1" spc="-7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60" dirty="0">
                          <a:latin typeface="Arial"/>
                          <a:cs typeface="Arial"/>
                        </a:rPr>
                        <a:t>PATHOLOGY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4820" indent="-228600">
                        <a:lnSpc>
                          <a:spcPts val="1380"/>
                        </a:lnSpc>
                        <a:spcBef>
                          <a:spcPts val="155"/>
                        </a:spcBef>
                        <a:buFont typeface="Symbol"/>
                        <a:buChar char=""/>
                        <a:tabLst>
                          <a:tab pos="464820" algn="l"/>
                          <a:tab pos="465455" algn="l"/>
                        </a:tabLst>
                      </a:pPr>
                      <a:r>
                        <a:rPr lang="en-US" sz="1200" spc="-50" dirty="0" smtClean="0">
                          <a:latin typeface="Arial"/>
                          <a:cs typeface="Arial"/>
                        </a:rPr>
                        <a:t>Prof. </a:t>
                      </a:r>
                      <a:r>
                        <a:rPr sz="1200" spc="-50" smtClean="0">
                          <a:latin typeface="Arial"/>
                          <a:cs typeface="Arial"/>
                        </a:rPr>
                        <a:t>Dr</a:t>
                      </a:r>
                      <a:r>
                        <a:rPr sz="1200" spc="-50">
                          <a:latin typeface="Arial"/>
                          <a:cs typeface="Arial"/>
                        </a:rPr>
                        <a:t>. </a:t>
                      </a:r>
                      <a:r>
                        <a:rPr lang="en-US" sz="1200" spc="-50" dirty="0" err="1" smtClean="0">
                          <a:latin typeface="Arial"/>
                          <a:cs typeface="Arial"/>
                        </a:rPr>
                        <a:t>Saeed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73025">
                        <a:lnSpc>
                          <a:spcPts val="1405"/>
                        </a:lnSpc>
                      </a:pPr>
                      <a:endParaRPr lang="en-US" sz="1200" b="1" i="1" spc="-170" dirty="0" smtClean="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ts val="1405"/>
                        </a:lnSpc>
                      </a:pPr>
                      <a:r>
                        <a:rPr sz="1200" b="1" i="1" spc="-170" smtClean="0">
                          <a:latin typeface="Arial"/>
                          <a:cs typeface="Arial"/>
                        </a:rPr>
                        <a:t>PATHOLOGY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ts val="1380"/>
                        </a:lnSpc>
                        <a:spcBef>
                          <a:spcPts val="120"/>
                        </a:spcBef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200" spc="-40">
                          <a:latin typeface="Arial"/>
                          <a:cs typeface="Arial"/>
                        </a:rPr>
                        <a:t>Prof</a:t>
                      </a:r>
                      <a:r>
                        <a:rPr sz="1200" spc="-40" smtClean="0">
                          <a:latin typeface="Arial"/>
                          <a:cs typeface="Arial"/>
                        </a:rPr>
                        <a:t>.</a:t>
                      </a:r>
                      <a:r>
                        <a:rPr lang="en-US" sz="1200" spc="-40" baseline="0" dirty="0" smtClean="0">
                          <a:latin typeface="Arial"/>
                          <a:cs typeface="Arial"/>
                        </a:rPr>
                        <a:t> Dr&gt; </a:t>
                      </a:r>
                      <a:r>
                        <a:rPr lang="en-US" sz="1200" spc="-40" baseline="0" dirty="0" err="1" smtClean="0">
                          <a:latin typeface="Arial"/>
                          <a:cs typeface="Arial"/>
                        </a:rPr>
                        <a:t>Robeena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97155">
                <a:tc gridSpan="2">
                  <a:txBody>
                    <a:bodyPr/>
                    <a:lstStyle/>
                    <a:p>
                      <a:pPr marL="1337945">
                        <a:lnSpc>
                          <a:spcPts val="1415"/>
                        </a:lnSpc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41680">
                <a:tc gridSpan="2">
                  <a:txBody>
                    <a:bodyPr/>
                    <a:lstStyle/>
                    <a:p>
                      <a:pPr marL="2413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en-US" sz="1200" b="1" i="1" spc="-110" dirty="0" smtClean="0">
                          <a:latin typeface="Arial"/>
                          <a:cs typeface="Arial"/>
                        </a:rPr>
                        <a:t>LNH&amp;MC</a:t>
                      </a:r>
                      <a:r>
                        <a:rPr lang="en-US" sz="1200" b="1" i="1" spc="-6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b="1" i="1" spc="-114" dirty="0" smtClean="0">
                          <a:latin typeface="Arial"/>
                          <a:cs typeface="Arial"/>
                        </a:rPr>
                        <a:t>MANAGEMENT</a:t>
                      </a:r>
                      <a:endParaRPr lang="en-US" sz="1200" dirty="0" smtClean="0">
                        <a:latin typeface="Arial"/>
                        <a:cs typeface="Arial"/>
                      </a:endParaRPr>
                    </a:p>
                    <a:p>
                      <a:pPr marL="946150" marR="953769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lang="en-US" sz="1200" spc="-60" dirty="0" err="1" smtClean="0">
                          <a:latin typeface="Arial"/>
                          <a:cs typeface="Arial"/>
                        </a:rPr>
                        <a:t>Professorr.Dr</a:t>
                      </a:r>
                      <a:r>
                        <a:rPr lang="en-US" sz="1200" spc="-60" dirty="0" smtClean="0">
                          <a:latin typeface="Arial"/>
                          <a:cs typeface="Arial"/>
                        </a:rPr>
                        <a:t>. </a:t>
                      </a:r>
                      <a:r>
                        <a:rPr lang="en-US" sz="1200" spc="-60" dirty="0" err="1" smtClean="0">
                          <a:latin typeface="Arial"/>
                          <a:cs typeface="Arial"/>
                        </a:rPr>
                        <a:t>Gulfreen</a:t>
                      </a:r>
                      <a:r>
                        <a:rPr lang="en-US" sz="1200" spc="-6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60" baseline="0" dirty="0" err="1" smtClean="0">
                          <a:latin typeface="Arial"/>
                          <a:cs typeface="Arial"/>
                        </a:rPr>
                        <a:t>Waheed</a:t>
                      </a: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lang="en-US" sz="1200" spc="-85" dirty="0" smtClean="0">
                          <a:latin typeface="Arial"/>
                          <a:cs typeface="Arial"/>
                        </a:rPr>
                        <a:t>Dean </a:t>
                      </a:r>
                      <a:r>
                        <a:rPr lang="en-US" sz="1200" spc="15" dirty="0" smtClean="0">
                          <a:latin typeface="Arial"/>
                          <a:cs typeface="Arial"/>
                        </a:rPr>
                        <a:t>&amp; </a:t>
                      </a:r>
                      <a:r>
                        <a:rPr lang="en-US" sz="1200" spc="-45" dirty="0" smtClean="0">
                          <a:latin typeface="Arial"/>
                          <a:cs typeface="Arial"/>
                        </a:rPr>
                        <a:t>Principal, </a:t>
                      </a:r>
                      <a:r>
                        <a:rPr lang="en-US" sz="1200" spc="-30" dirty="0" smtClean="0">
                          <a:latin typeface="Arial"/>
                          <a:cs typeface="Arial"/>
                        </a:rPr>
                        <a:t>Director</a:t>
                      </a:r>
                      <a:r>
                        <a:rPr lang="en-US" sz="1200" spc="-16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190" baseline="0" dirty="0" smtClean="0">
                          <a:latin typeface="Arial"/>
                          <a:cs typeface="Arial"/>
                        </a:rPr>
                        <a:t> AVMC                  </a:t>
                      </a:r>
                      <a:r>
                        <a:rPr lang="en-US" sz="1200" spc="-9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45" dirty="0" err="1" smtClean="0">
                          <a:latin typeface="Arial"/>
                          <a:cs typeface="Arial"/>
                        </a:rPr>
                        <a:t>Dr.Brg</a:t>
                      </a:r>
                      <a:r>
                        <a:rPr lang="en-US" sz="1200" spc="-45" dirty="0" smtClean="0">
                          <a:latin typeface="Arial"/>
                          <a:cs typeface="Arial"/>
                        </a:rPr>
                        <a:t>. </a:t>
                      </a:r>
                      <a:r>
                        <a:rPr lang="en-US" sz="1200" spc="-90" dirty="0" err="1" smtClean="0">
                          <a:latin typeface="Arial"/>
                          <a:cs typeface="Arial"/>
                        </a:rPr>
                        <a:t>Gul</a:t>
                      </a:r>
                      <a:r>
                        <a:rPr lang="en-US" sz="1200" spc="-90" dirty="0" smtClean="0">
                          <a:latin typeface="Arial"/>
                          <a:cs typeface="Arial"/>
                        </a:rPr>
                        <a:t>-e-</a:t>
                      </a:r>
                      <a:r>
                        <a:rPr lang="en-US" sz="1200" spc="-90" dirty="0" err="1" smtClean="0">
                          <a:latin typeface="Arial"/>
                          <a:cs typeface="Arial"/>
                        </a:rPr>
                        <a:t>rana</a:t>
                      </a:r>
                      <a:r>
                        <a:rPr lang="en-US" sz="1200" spc="-5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35" dirty="0" smtClean="0">
                          <a:latin typeface="Arial"/>
                          <a:cs typeface="Arial"/>
                        </a:rPr>
                        <a:t>Controller </a:t>
                      </a:r>
                      <a:r>
                        <a:rPr lang="en-US" sz="1200" spc="-85" dirty="0" smtClean="0">
                          <a:latin typeface="Arial"/>
                          <a:cs typeface="Arial"/>
                        </a:rPr>
                        <a:t>AVMC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07949">
                <a:tc gridSpan="2"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lang="en-US" sz="1200" b="1" i="1" spc="-155" dirty="0" smtClean="0">
                          <a:latin typeface="Arial"/>
                          <a:cs typeface="Arial"/>
                        </a:rPr>
                        <a:t>STUDY </a:t>
                      </a:r>
                      <a:r>
                        <a:rPr lang="en-US" sz="1200" b="1" i="1" spc="-125" dirty="0" smtClean="0">
                          <a:latin typeface="Arial"/>
                          <a:cs typeface="Arial"/>
                        </a:rPr>
                        <a:t>GUIDE </a:t>
                      </a:r>
                      <a:r>
                        <a:rPr lang="en-US" sz="1200" b="1" i="1" spc="-140" dirty="0" smtClean="0">
                          <a:latin typeface="Arial"/>
                          <a:cs typeface="Arial"/>
                        </a:rPr>
                        <a:t>COMPILED</a:t>
                      </a:r>
                      <a:r>
                        <a:rPr lang="en-US" sz="1200" b="1" i="1" spc="-7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b="1" i="1" spc="-150" dirty="0" smtClean="0">
                          <a:latin typeface="Arial"/>
                          <a:cs typeface="Arial"/>
                        </a:rPr>
                        <a:t>BY:</a:t>
                      </a:r>
                      <a:endParaRPr lang="en-US" sz="1200" dirty="0" smtClean="0">
                        <a:latin typeface="Arial"/>
                        <a:cs typeface="Arial"/>
                      </a:endParaRPr>
                    </a:p>
                    <a:p>
                      <a:pPr marL="462915" indent="-163195">
                        <a:lnSpc>
                          <a:spcPct val="100000"/>
                        </a:lnSpc>
                        <a:spcBef>
                          <a:spcPts val="204"/>
                        </a:spcBef>
                        <a:buSzPct val="109090"/>
                        <a:buFont typeface="Symbol"/>
                        <a:buChar char=""/>
                        <a:tabLst>
                          <a:tab pos="463550" algn="l"/>
                        </a:tabLst>
                      </a:pPr>
                      <a:r>
                        <a:rPr lang="en-US" sz="1200" spc="-45" dirty="0" smtClean="0">
                          <a:latin typeface="Arial"/>
                          <a:cs typeface="Arial"/>
                        </a:rPr>
                        <a:t>Dr. </a:t>
                      </a:r>
                      <a:r>
                        <a:rPr lang="en-US" sz="1200" spc="-75" dirty="0" err="1" smtClean="0">
                          <a:latin typeface="Arial"/>
                          <a:cs typeface="Arial"/>
                        </a:rPr>
                        <a:t>Sadia</a:t>
                      </a:r>
                      <a:r>
                        <a:rPr lang="en-US" sz="1200" spc="-7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75" baseline="0" dirty="0" err="1" smtClean="0">
                          <a:latin typeface="Arial"/>
                          <a:cs typeface="Arial"/>
                        </a:rPr>
                        <a:t>Awan</a:t>
                      </a:r>
                      <a:r>
                        <a:rPr lang="en-US" sz="1200" spc="-75" baseline="0" dirty="0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lang="en-US" sz="1200" spc="-45" dirty="0" smtClean="0">
                          <a:latin typeface="Arial"/>
                          <a:cs typeface="Arial"/>
                        </a:rPr>
                        <a:t>Dr. Muhammad</a:t>
                      </a:r>
                      <a:r>
                        <a:rPr lang="en-US" sz="1200" spc="-4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45" baseline="0" dirty="0" err="1" smtClean="0">
                          <a:latin typeface="Arial"/>
                          <a:cs typeface="Arial"/>
                        </a:rPr>
                        <a:t>Muzzammil</a:t>
                      </a:r>
                      <a:r>
                        <a:rPr lang="en-US" sz="1200" spc="-7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80" dirty="0" err="1" smtClean="0">
                          <a:latin typeface="Arial"/>
                          <a:cs typeface="Arial"/>
                        </a:rPr>
                        <a:t>Sadiq</a:t>
                      </a:r>
                      <a:r>
                        <a:rPr lang="en-US" sz="1200" spc="-1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,Dr.</a:t>
                      </a:r>
                      <a:r>
                        <a:rPr lang="en-US" sz="1200" spc="-6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65" baseline="0" dirty="0" err="1" smtClean="0">
                          <a:latin typeface="Arial"/>
                          <a:cs typeface="Arial"/>
                        </a:rPr>
                        <a:t>Usama</a:t>
                      </a:r>
                      <a:r>
                        <a:rPr lang="en-US" sz="1200" spc="-65" baseline="0" dirty="0" smtClean="0">
                          <a:latin typeface="Arial"/>
                          <a:cs typeface="Arial"/>
                        </a:rPr>
                        <a:t> Bin </a:t>
                      </a:r>
                      <a:r>
                        <a:rPr lang="en-US" sz="1200" spc="-65" baseline="0" dirty="0" err="1" smtClean="0">
                          <a:latin typeface="Arial"/>
                          <a:cs typeface="Arial"/>
                        </a:rPr>
                        <a:t>Ishtiaq</a:t>
                      </a:r>
                      <a:endParaRPr lang="en-US" sz="1200" dirty="0" smtClean="0">
                        <a:latin typeface="Arial"/>
                        <a:cs typeface="Arial"/>
                      </a:endParaRPr>
                    </a:p>
                    <a:p>
                      <a:pPr marL="15049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65572" y="426211"/>
            <a:ext cx="215646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40" dirty="0">
                <a:latin typeface="Arial"/>
                <a:cs typeface="Arial"/>
              </a:rPr>
              <a:t>4</a:t>
            </a:r>
            <a:r>
              <a:rPr sz="1050" b="1" i="1" spc="-60" baseline="31746" dirty="0">
                <a:latin typeface="Arial"/>
                <a:cs typeface="Arial"/>
              </a:rPr>
              <a:t>th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40" dirty="0">
                <a:latin typeface="Arial"/>
                <a:cs typeface="Arial"/>
              </a:rPr>
              <a:t>MBBS </a:t>
            </a:r>
            <a:r>
              <a:rPr sz="1100" b="1" i="1" spc="-114" dirty="0">
                <a:latin typeface="Arial"/>
                <a:cs typeface="Arial"/>
              </a:rPr>
              <a:t>GENETICS-II</a:t>
            </a:r>
            <a:r>
              <a:rPr sz="1100" b="1" i="1" spc="-70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4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4112" y="749300"/>
            <a:ext cx="1613535" cy="537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INTRODUCTION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</a:pPr>
            <a:r>
              <a:rPr sz="1100" b="1" spc="-105" dirty="0">
                <a:latin typeface="Arial"/>
                <a:cs typeface="Arial"/>
              </a:rPr>
              <a:t>WHAT </a:t>
            </a:r>
            <a:r>
              <a:rPr sz="1100" b="1" spc="-110" dirty="0">
                <a:latin typeface="Arial"/>
                <a:cs typeface="Arial"/>
              </a:rPr>
              <a:t>IS </a:t>
            </a:r>
            <a:r>
              <a:rPr sz="1100" b="1" spc="-130" dirty="0">
                <a:latin typeface="Arial"/>
                <a:cs typeface="Arial"/>
              </a:rPr>
              <a:t>A </a:t>
            </a:r>
            <a:r>
              <a:rPr sz="1100" b="1" spc="-140" dirty="0">
                <a:latin typeface="Arial"/>
                <a:cs typeface="Arial"/>
              </a:rPr>
              <a:t>STUDY</a:t>
            </a:r>
            <a:r>
              <a:rPr sz="1100" b="1" spc="-135" dirty="0">
                <a:latin typeface="Arial"/>
                <a:cs typeface="Arial"/>
              </a:rPr>
              <a:t> </a:t>
            </a:r>
            <a:r>
              <a:rPr sz="1100" b="1" spc="-120" dirty="0">
                <a:latin typeface="Arial"/>
                <a:cs typeface="Arial"/>
              </a:rPr>
              <a:t>GUIDE?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84884" y="1415541"/>
            <a:ext cx="78676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15" dirty="0">
                <a:latin typeface="Arial"/>
                <a:cs typeface="Arial"/>
              </a:rPr>
              <a:t>It </a:t>
            </a:r>
            <a:r>
              <a:rPr sz="1100" spc="-60" dirty="0">
                <a:latin typeface="Arial"/>
                <a:cs typeface="Arial"/>
              </a:rPr>
              <a:t>is an </a:t>
            </a:r>
            <a:r>
              <a:rPr sz="1100" spc="-40" dirty="0">
                <a:latin typeface="Arial"/>
                <a:cs typeface="Arial"/>
              </a:rPr>
              <a:t>aid</a:t>
            </a:r>
            <a:r>
              <a:rPr sz="1100" spc="-229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to: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13433" y="1499971"/>
            <a:ext cx="5378450" cy="815340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236220" indent="-223520">
              <a:lnSpc>
                <a:spcPct val="100000"/>
              </a:lnSpc>
              <a:spcBef>
                <a:spcPts val="840"/>
              </a:spcBef>
              <a:buFont typeface="Symbol"/>
              <a:buChar char=""/>
              <a:tabLst>
                <a:tab pos="236220" algn="l"/>
                <a:tab pos="236854" algn="l"/>
              </a:tabLst>
            </a:pPr>
            <a:r>
              <a:rPr sz="1100" spc="-15" dirty="0">
                <a:latin typeface="Arial"/>
                <a:cs typeface="Arial"/>
              </a:rPr>
              <a:t>Inform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35" dirty="0">
                <a:latin typeface="Arial"/>
                <a:cs typeface="Arial"/>
              </a:rPr>
              <a:t>how </a:t>
            </a:r>
            <a:r>
              <a:rPr sz="1100" spc="-30" dirty="0">
                <a:latin typeface="Arial"/>
                <a:cs typeface="Arial"/>
              </a:rPr>
              <a:t>student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45" dirty="0">
                <a:latin typeface="Arial"/>
                <a:cs typeface="Arial"/>
              </a:rPr>
              <a:t>program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40" dirty="0">
                <a:latin typeface="Arial"/>
                <a:cs typeface="Arial"/>
              </a:rPr>
              <a:t>module </a:t>
            </a:r>
            <a:r>
              <a:rPr sz="1100" spc="-80" dirty="0">
                <a:latin typeface="Arial"/>
                <a:cs typeface="Arial"/>
              </a:rPr>
              <a:t>has </a:t>
            </a:r>
            <a:r>
              <a:rPr sz="1100" spc="-55" dirty="0">
                <a:latin typeface="Arial"/>
                <a:cs typeface="Arial"/>
              </a:rPr>
              <a:t>been </a:t>
            </a:r>
            <a:r>
              <a:rPr sz="1100" spc="-50" dirty="0">
                <a:latin typeface="Arial"/>
                <a:cs typeface="Arial"/>
              </a:rPr>
              <a:t>organized</a:t>
            </a:r>
            <a:endParaRPr sz="1100">
              <a:latin typeface="Arial"/>
              <a:cs typeface="Arial"/>
            </a:endParaRPr>
          </a:p>
          <a:p>
            <a:pPr marL="236220" indent="-223520">
              <a:lnSpc>
                <a:spcPct val="100000"/>
              </a:lnSpc>
              <a:spcBef>
                <a:spcPts val="745"/>
              </a:spcBef>
              <a:buFont typeface="Symbol"/>
              <a:buChar char=""/>
              <a:tabLst>
                <a:tab pos="236220" algn="l"/>
                <a:tab pos="236854" algn="l"/>
              </a:tabLst>
            </a:pPr>
            <a:r>
              <a:rPr sz="1100" spc="-50" dirty="0">
                <a:latin typeface="Arial"/>
                <a:cs typeface="Arial"/>
              </a:rPr>
              <a:t>Help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organize </a:t>
            </a:r>
            <a:r>
              <a:rPr sz="1100" spc="-60" dirty="0">
                <a:latin typeface="Arial"/>
                <a:cs typeface="Arial"/>
              </a:rPr>
              <a:t>and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manage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studies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throughout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  <a:p>
            <a:pPr marL="236220" indent="-223520">
              <a:lnSpc>
                <a:spcPct val="100000"/>
              </a:lnSpc>
              <a:spcBef>
                <a:spcPts val="770"/>
              </a:spcBef>
              <a:buFont typeface="Symbol"/>
              <a:buChar char=""/>
              <a:tabLst>
                <a:tab pos="236220" algn="l"/>
                <a:tab pos="236854" algn="l"/>
              </a:tabLst>
            </a:pPr>
            <a:r>
              <a:rPr sz="1100" spc="-60" dirty="0">
                <a:latin typeface="Arial"/>
                <a:cs typeface="Arial"/>
              </a:rPr>
              <a:t>Guide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80" dirty="0">
                <a:latin typeface="Arial"/>
                <a:cs typeface="Arial"/>
              </a:rPr>
              <a:t>assessment </a:t>
            </a:r>
            <a:r>
              <a:rPr sz="1100" spc="-40" dirty="0">
                <a:latin typeface="Arial"/>
                <a:cs typeface="Arial"/>
              </a:rPr>
              <a:t>methods, </a:t>
            </a:r>
            <a:r>
              <a:rPr sz="1100" spc="-45" dirty="0">
                <a:latin typeface="Arial"/>
                <a:cs typeface="Arial"/>
              </a:rPr>
              <a:t>rules </a:t>
            </a:r>
            <a:r>
              <a:rPr sz="1100" spc="-55" dirty="0">
                <a:latin typeface="Arial"/>
                <a:cs typeface="Arial"/>
              </a:rPr>
              <a:t>and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regulations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84884" y="2411323"/>
            <a:ext cx="6036945" cy="599186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100" b="1" spc="-140" dirty="0">
                <a:latin typeface="Arial"/>
                <a:cs typeface="Arial"/>
              </a:rPr>
              <a:t>THE STUDY</a:t>
            </a:r>
            <a:r>
              <a:rPr sz="1100" b="1" spc="-150" dirty="0">
                <a:latin typeface="Arial"/>
                <a:cs typeface="Arial"/>
              </a:rPr>
              <a:t> </a:t>
            </a:r>
            <a:r>
              <a:rPr sz="1100" b="1" spc="-105" dirty="0">
                <a:latin typeface="Arial"/>
                <a:cs typeface="Arial"/>
              </a:rPr>
              <a:t>GUIDE:</a:t>
            </a:r>
            <a:endParaRPr sz="1100">
              <a:latin typeface="Arial"/>
              <a:cs typeface="Arial"/>
            </a:endParaRPr>
          </a:p>
          <a:p>
            <a:pPr marL="469265" marR="1203960" indent="-228600">
              <a:lnSpc>
                <a:spcPct val="153900"/>
              </a:lnSpc>
              <a:spcBef>
                <a:spcPts val="2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60" dirty="0">
                <a:latin typeface="Arial"/>
                <a:cs typeface="Arial"/>
              </a:rPr>
              <a:t>Communicates </a:t>
            </a:r>
            <a:r>
              <a:rPr sz="1100" spc="-20" dirty="0">
                <a:latin typeface="Arial"/>
                <a:cs typeface="Arial"/>
              </a:rPr>
              <a:t>information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40" dirty="0">
                <a:latin typeface="Arial"/>
                <a:cs typeface="Arial"/>
              </a:rPr>
              <a:t>organization </a:t>
            </a:r>
            <a:r>
              <a:rPr sz="1100" spc="-55" dirty="0">
                <a:latin typeface="Arial"/>
                <a:cs typeface="Arial"/>
              </a:rPr>
              <a:t>and management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module.  </a:t>
            </a:r>
            <a:r>
              <a:rPr sz="1100" spc="-75" dirty="0">
                <a:latin typeface="Arial"/>
                <a:cs typeface="Arial"/>
              </a:rPr>
              <a:t>This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help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contact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right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person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in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90" dirty="0">
                <a:latin typeface="Arial"/>
                <a:cs typeface="Arial"/>
              </a:rPr>
              <a:t>case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65" dirty="0">
                <a:latin typeface="Arial"/>
                <a:cs typeface="Arial"/>
              </a:rPr>
              <a:t> any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difficulty.</a:t>
            </a:r>
            <a:endParaRPr sz="1100">
              <a:latin typeface="Arial"/>
              <a:cs typeface="Arial"/>
            </a:endParaRPr>
          </a:p>
          <a:p>
            <a:pPr marL="469265" indent="-2286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5" dirty="0">
                <a:latin typeface="Arial"/>
                <a:cs typeface="Arial"/>
              </a:rPr>
              <a:t>Defines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which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are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expected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be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achieved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end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module.</a:t>
            </a:r>
            <a:endParaRPr sz="1100">
              <a:latin typeface="Arial"/>
              <a:cs typeface="Arial"/>
            </a:endParaRPr>
          </a:p>
          <a:p>
            <a:pPr marL="469265" marR="44450" indent="-228600" algn="just">
              <a:lnSpc>
                <a:spcPct val="150900"/>
              </a:lnSpc>
              <a:spcBef>
                <a:spcPts val="85"/>
              </a:spcBef>
              <a:buFont typeface="Symbol"/>
              <a:buChar char=""/>
              <a:tabLst>
                <a:tab pos="465455" algn="l"/>
              </a:tabLst>
            </a:pPr>
            <a:r>
              <a:rPr sz="1100" spc="-25" dirty="0">
                <a:latin typeface="Arial"/>
                <a:cs typeface="Arial"/>
              </a:rPr>
              <a:t>Identifies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45" dirty="0">
                <a:latin typeface="Arial"/>
                <a:cs typeface="Arial"/>
              </a:rPr>
              <a:t>strategies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40" dirty="0">
                <a:latin typeface="Arial"/>
                <a:cs typeface="Arial"/>
              </a:rPr>
              <a:t>lectures, </a:t>
            </a:r>
            <a:r>
              <a:rPr sz="1100" spc="-50" dirty="0">
                <a:latin typeface="Arial"/>
                <a:cs typeface="Arial"/>
              </a:rPr>
              <a:t>small </a:t>
            </a:r>
            <a:r>
              <a:rPr sz="1100" spc="-40" dirty="0">
                <a:latin typeface="Arial"/>
                <a:cs typeface="Arial"/>
              </a:rPr>
              <a:t>group </a:t>
            </a:r>
            <a:r>
              <a:rPr sz="1100" spc="-55" dirty="0">
                <a:latin typeface="Arial"/>
                <a:cs typeface="Arial"/>
              </a:rPr>
              <a:t>teachings,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50" dirty="0">
                <a:latin typeface="Arial"/>
                <a:cs typeface="Arial"/>
              </a:rPr>
              <a:t>skills,  </a:t>
            </a:r>
            <a:r>
              <a:rPr sz="1100" spc="-30" dirty="0">
                <a:latin typeface="Arial"/>
                <a:cs typeface="Arial"/>
              </a:rPr>
              <a:t>demonstration, </a:t>
            </a:r>
            <a:r>
              <a:rPr sz="1100" spc="-5" dirty="0">
                <a:latin typeface="Arial"/>
                <a:cs typeface="Arial"/>
              </a:rPr>
              <a:t>tutorial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90" dirty="0">
                <a:latin typeface="Arial"/>
                <a:cs typeface="Arial"/>
              </a:rPr>
              <a:t>case </a:t>
            </a:r>
            <a:r>
              <a:rPr sz="1100" spc="-70" dirty="0">
                <a:latin typeface="Arial"/>
                <a:cs typeface="Arial"/>
              </a:rPr>
              <a:t>based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5" dirty="0">
                <a:latin typeface="Arial"/>
                <a:cs typeface="Arial"/>
              </a:rPr>
              <a:t>that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30" dirty="0">
                <a:latin typeface="Arial"/>
                <a:cs typeface="Arial"/>
              </a:rPr>
              <a:t>implemented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60" dirty="0">
                <a:latin typeface="Arial"/>
                <a:cs typeface="Arial"/>
              </a:rPr>
              <a:t>achieve </a:t>
            </a:r>
            <a:r>
              <a:rPr sz="1100" spc="-20" dirty="0">
                <a:latin typeface="Arial"/>
                <a:cs typeface="Arial"/>
              </a:rPr>
              <a:t>the  </a:t>
            </a:r>
            <a:r>
              <a:rPr sz="1100" spc="-35" dirty="0">
                <a:latin typeface="Arial"/>
                <a:cs typeface="Arial"/>
              </a:rPr>
              <a:t>module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objectives.</a:t>
            </a:r>
            <a:endParaRPr sz="1100">
              <a:latin typeface="Arial"/>
              <a:cs typeface="Arial"/>
            </a:endParaRPr>
          </a:p>
          <a:p>
            <a:pPr marL="469265" marR="42545" indent="-228600">
              <a:lnSpc>
                <a:spcPct val="150000"/>
              </a:lnSpc>
              <a:spcBef>
                <a:spcPts val="9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60" dirty="0">
                <a:latin typeface="Arial"/>
                <a:cs typeface="Arial"/>
              </a:rPr>
              <a:t>Provides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15" dirty="0">
                <a:latin typeface="Arial"/>
                <a:cs typeface="Arial"/>
              </a:rPr>
              <a:t>list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60" dirty="0">
                <a:latin typeface="Arial"/>
                <a:cs typeface="Arial"/>
              </a:rPr>
              <a:t>resources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60" dirty="0">
                <a:latin typeface="Arial"/>
                <a:cs typeface="Arial"/>
              </a:rPr>
              <a:t>books, </a:t>
            </a:r>
            <a:r>
              <a:rPr sz="1100" spc="-35" dirty="0">
                <a:latin typeface="Arial"/>
                <a:cs typeface="Arial"/>
              </a:rPr>
              <a:t>computer </a:t>
            </a:r>
            <a:r>
              <a:rPr sz="1100" spc="-65" dirty="0">
                <a:latin typeface="Arial"/>
                <a:cs typeface="Arial"/>
              </a:rPr>
              <a:t>assisted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50" dirty="0">
                <a:latin typeface="Arial"/>
                <a:cs typeface="Arial"/>
              </a:rPr>
              <a:t>programs,  </a:t>
            </a:r>
            <a:r>
              <a:rPr sz="1100" spc="-35" dirty="0">
                <a:latin typeface="Arial"/>
                <a:cs typeface="Arial"/>
              </a:rPr>
              <a:t>web-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links,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journals,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for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consult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order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maximize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learning.</a:t>
            </a:r>
            <a:endParaRPr sz="1100">
              <a:latin typeface="Arial"/>
              <a:cs typeface="Arial"/>
            </a:endParaRPr>
          </a:p>
          <a:p>
            <a:pPr marL="469265" indent="-2286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45" dirty="0">
                <a:latin typeface="Arial"/>
                <a:cs typeface="Arial"/>
              </a:rPr>
              <a:t>Highlights </a:t>
            </a:r>
            <a:r>
              <a:rPr sz="1100" spc="-15" dirty="0">
                <a:latin typeface="Arial"/>
                <a:cs typeface="Arial"/>
              </a:rPr>
              <a:t>information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15" dirty="0">
                <a:latin typeface="Arial"/>
                <a:cs typeface="Arial"/>
              </a:rPr>
              <a:t>contribution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0" dirty="0">
                <a:latin typeface="Arial"/>
                <a:cs typeface="Arial"/>
              </a:rPr>
              <a:t>continuous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0" dirty="0">
                <a:latin typeface="Arial"/>
                <a:cs typeface="Arial"/>
              </a:rPr>
              <a:t>student’s overall</a:t>
            </a:r>
            <a:r>
              <a:rPr sz="1100" spc="-19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performance.</a:t>
            </a:r>
            <a:endParaRPr sz="1100">
              <a:latin typeface="Arial"/>
              <a:cs typeface="Arial"/>
            </a:endParaRPr>
          </a:p>
          <a:p>
            <a:pPr marL="469265" marR="88265" indent="-228600">
              <a:lnSpc>
                <a:spcPct val="152700"/>
              </a:lnSpc>
              <a:spcBef>
                <a:spcPts val="6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5" dirty="0">
                <a:latin typeface="Arial"/>
                <a:cs typeface="Arial"/>
              </a:rPr>
              <a:t>Includes </a:t>
            </a:r>
            <a:r>
              <a:rPr sz="1100" spc="-15" dirty="0">
                <a:latin typeface="Arial"/>
                <a:cs typeface="Arial"/>
              </a:rPr>
              <a:t>information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75" dirty="0">
                <a:latin typeface="Arial"/>
                <a:cs typeface="Arial"/>
              </a:rPr>
              <a:t>assessment </a:t>
            </a:r>
            <a:r>
              <a:rPr sz="1100" spc="-40" dirty="0">
                <a:latin typeface="Arial"/>
                <a:cs typeface="Arial"/>
              </a:rPr>
              <a:t>methods </a:t>
            </a:r>
            <a:r>
              <a:rPr sz="1100" spc="-5" dirty="0">
                <a:latin typeface="Arial"/>
                <a:cs typeface="Arial"/>
              </a:rPr>
              <a:t>that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35" dirty="0">
                <a:latin typeface="Arial"/>
                <a:cs typeface="Arial"/>
              </a:rPr>
              <a:t>held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determine </a:t>
            </a:r>
            <a:r>
              <a:rPr sz="1100" spc="-50" dirty="0">
                <a:latin typeface="Arial"/>
                <a:cs typeface="Arial"/>
              </a:rPr>
              <a:t>every </a:t>
            </a:r>
            <a:r>
              <a:rPr sz="1100" spc="-35" dirty="0">
                <a:latin typeface="Arial"/>
                <a:cs typeface="Arial"/>
              </a:rPr>
              <a:t>student’s  </a:t>
            </a:r>
            <a:r>
              <a:rPr sz="1100" spc="-45" dirty="0">
                <a:latin typeface="Arial"/>
                <a:cs typeface="Arial"/>
              </a:rPr>
              <a:t>achievement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objectives.</a:t>
            </a:r>
            <a:endParaRPr sz="1100">
              <a:latin typeface="Arial"/>
              <a:cs typeface="Arial"/>
            </a:endParaRPr>
          </a:p>
          <a:p>
            <a:pPr marL="469265" indent="-228600">
              <a:lnSpc>
                <a:spcPct val="100000"/>
              </a:lnSpc>
              <a:spcBef>
                <a:spcPts val="77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90" dirty="0">
                <a:latin typeface="Arial"/>
                <a:cs typeface="Arial"/>
              </a:rPr>
              <a:t>Focuses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20" dirty="0">
                <a:latin typeface="Arial"/>
                <a:cs typeface="Arial"/>
              </a:rPr>
              <a:t>information </a:t>
            </a:r>
            <a:r>
              <a:rPr sz="1100" spc="-30" dirty="0">
                <a:latin typeface="Arial"/>
                <a:cs typeface="Arial"/>
              </a:rPr>
              <a:t>pertaining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examination policy, </a:t>
            </a:r>
            <a:r>
              <a:rPr sz="1100" spc="-45" dirty="0">
                <a:latin typeface="Arial"/>
                <a:cs typeface="Arial"/>
              </a:rPr>
              <a:t>rules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regulations.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b="1" spc="-120" dirty="0">
                <a:latin typeface="Arial"/>
                <a:cs typeface="Arial"/>
              </a:rPr>
              <a:t>CURRICULUM</a:t>
            </a:r>
            <a:r>
              <a:rPr sz="1100" b="1" spc="-65" dirty="0">
                <a:latin typeface="Arial"/>
                <a:cs typeface="Arial"/>
              </a:rPr>
              <a:t> </a:t>
            </a:r>
            <a:r>
              <a:rPr sz="1100" b="1" spc="-135" dirty="0">
                <a:latin typeface="Arial"/>
                <a:cs typeface="Arial"/>
              </a:rPr>
              <a:t>FRAMEWORK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experience </a:t>
            </a:r>
            <a:r>
              <a:rPr sz="1100" i="1" spc="-60" dirty="0">
                <a:latin typeface="Trebuchet MS"/>
                <a:cs typeface="Trebuchet MS"/>
              </a:rPr>
              <a:t>integrated</a:t>
            </a:r>
            <a:r>
              <a:rPr sz="1100" i="1" spc="-85" dirty="0">
                <a:latin typeface="Trebuchet MS"/>
                <a:cs typeface="Trebuchet MS"/>
              </a:rPr>
              <a:t> </a:t>
            </a:r>
            <a:r>
              <a:rPr sz="1100" i="1" spc="-70" dirty="0">
                <a:latin typeface="Trebuchet MS"/>
                <a:cs typeface="Trebuchet MS"/>
              </a:rPr>
              <a:t>curriculum</a:t>
            </a:r>
            <a:r>
              <a:rPr sz="1100" i="1" spc="-9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Arial"/>
                <a:cs typeface="Arial"/>
              </a:rPr>
              <a:t>similar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previous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modules</a:t>
            </a:r>
            <a:r>
              <a:rPr sz="1100" b="1" spc="-45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2700" marR="42545">
              <a:lnSpc>
                <a:spcPct val="117100"/>
              </a:lnSpc>
              <a:spcBef>
                <a:spcPts val="830"/>
              </a:spcBef>
            </a:pPr>
            <a:r>
              <a:rPr sz="1100" b="1" spc="-135" dirty="0">
                <a:latin typeface="Arial"/>
                <a:cs typeface="Arial"/>
              </a:rPr>
              <a:t>INTEGRATED </a:t>
            </a:r>
            <a:r>
              <a:rPr sz="1100" b="1" spc="-125" dirty="0">
                <a:latin typeface="Arial"/>
                <a:cs typeface="Arial"/>
              </a:rPr>
              <a:t>CURRICULUM </a:t>
            </a:r>
            <a:r>
              <a:rPr sz="1100" spc="-55" dirty="0">
                <a:latin typeface="Arial"/>
                <a:cs typeface="Arial"/>
              </a:rPr>
              <a:t>comprises </a:t>
            </a:r>
            <a:r>
              <a:rPr sz="1100" spc="-65" dirty="0">
                <a:latin typeface="Arial"/>
                <a:cs typeface="Arial"/>
              </a:rPr>
              <a:t>system-based </a:t>
            </a:r>
            <a:r>
              <a:rPr sz="1100" spc="-50" dirty="0">
                <a:latin typeface="Arial"/>
                <a:cs typeface="Arial"/>
              </a:rPr>
              <a:t>modules </a:t>
            </a:r>
            <a:r>
              <a:rPr sz="1100" spc="-75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25" dirty="0">
                <a:latin typeface="Arial"/>
                <a:cs typeface="Arial"/>
              </a:rPr>
              <a:t>Eye/ENT, </a:t>
            </a:r>
            <a:r>
              <a:rPr sz="1100" spc="-35" dirty="0">
                <a:latin typeface="Arial"/>
                <a:cs typeface="Arial"/>
              </a:rPr>
              <a:t>dermatology, </a:t>
            </a:r>
            <a:r>
              <a:rPr sz="1100" spc="-50" dirty="0">
                <a:latin typeface="Arial"/>
                <a:cs typeface="Arial"/>
              </a:rPr>
              <a:t>genetics,  </a:t>
            </a:r>
            <a:r>
              <a:rPr sz="1100" spc="-15" dirty="0">
                <a:latin typeface="Arial"/>
                <a:cs typeface="Arial"/>
              </a:rPr>
              <a:t>rehabilitation </a:t>
            </a:r>
            <a:r>
              <a:rPr sz="1100" spc="-10" dirty="0">
                <a:latin typeface="Arial"/>
                <a:cs typeface="Arial"/>
              </a:rPr>
              <a:t>and </a:t>
            </a:r>
            <a:r>
              <a:rPr sz="1100" spc="-55" dirty="0">
                <a:latin typeface="Arial"/>
                <a:cs typeface="Arial"/>
              </a:rPr>
              <a:t>neurosciences-II </a:t>
            </a:r>
            <a:r>
              <a:rPr sz="1100" spc="15" dirty="0">
                <a:latin typeface="Arial"/>
                <a:cs typeface="Arial"/>
              </a:rPr>
              <a:t>&amp; </a:t>
            </a:r>
            <a:r>
              <a:rPr sz="1100" spc="-40" dirty="0">
                <a:latin typeface="Arial"/>
                <a:cs typeface="Arial"/>
              </a:rPr>
              <a:t>psychiatry </a:t>
            </a:r>
            <a:r>
              <a:rPr sz="1100" spc="-50" dirty="0">
                <a:latin typeface="Arial"/>
                <a:cs typeface="Arial"/>
              </a:rPr>
              <a:t>modules </a:t>
            </a:r>
            <a:r>
              <a:rPr sz="1100" spc="-45" dirty="0">
                <a:latin typeface="Arial"/>
                <a:cs typeface="Arial"/>
              </a:rPr>
              <a:t>which </a:t>
            </a:r>
            <a:r>
              <a:rPr sz="1100" spc="-25" dirty="0">
                <a:latin typeface="Arial"/>
                <a:cs typeface="Arial"/>
              </a:rPr>
              <a:t>link </a:t>
            </a:r>
            <a:r>
              <a:rPr sz="1100" spc="-70" dirty="0">
                <a:latin typeface="Arial"/>
                <a:cs typeface="Arial"/>
              </a:rPr>
              <a:t>basic science </a:t>
            </a:r>
            <a:r>
              <a:rPr sz="1100" spc="-45" dirty="0">
                <a:latin typeface="Arial"/>
                <a:cs typeface="Arial"/>
              </a:rPr>
              <a:t>knowledge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5" dirty="0">
                <a:latin typeface="Arial"/>
                <a:cs typeface="Arial"/>
              </a:rPr>
              <a:t>clinical  </a:t>
            </a:r>
            <a:r>
              <a:rPr sz="1100" spc="-40" dirty="0">
                <a:latin typeface="Arial"/>
                <a:cs typeface="Arial"/>
              </a:rPr>
              <a:t>problems. </a:t>
            </a:r>
            <a:r>
              <a:rPr sz="1100" spc="-30" dirty="0">
                <a:latin typeface="Arial"/>
                <a:cs typeface="Arial"/>
              </a:rPr>
              <a:t>Integrated </a:t>
            </a:r>
            <a:r>
              <a:rPr sz="1100" spc="-45" dirty="0">
                <a:latin typeface="Arial"/>
                <a:cs typeface="Arial"/>
              </a:rPr>
              <a:t>teaching </a:t>
            </a:r>
            <a:r>
              <a:rPr sz="1100" spc="-70" dirty="0">
                <a:latin typeface="Arial"/>
                <a:cs typeface="Arial"/>
              </a:rPr>
              <a:t>means </a:t>
            </a:r>
            <a:r>
              <a:rPr sz="1100" dirty="0">
                <a:latin typeface="Arial"/>
                <a:cs typeface="Arial"/>
              </a:rPr>
              <a:t>that </a:t>
            </a:r>
            <a:r>
              <a:rPr sz="1100" spc="-55" dirty="0">
                <a:latin typeface="Arial"/>
                <a:cs typeface="Arial"/>
              </a:rPr>
              <a:t>subjects </a:t>
            </a:r>
            <a:r>
              <a:rPr sz="1100" spc="-45" dirty="0">
                <a:latin typeface="Arial"/>
                <a:cs typeface="Arial"/>
              </a:rPr>
              <a:t>are </a:t>
            </a:r>
            <a:r>
              <a:rPr sz="1100" spc="-40" dirty="0">
                <a:latin typeface="Arial"/>
                <a:cs typeface="Arial"/>
              </a:rPr>
              <a:t>presented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40" dirty="0">
                <a:latin typeface="Arial"/>
                <a:cs typeface="Arial"/>
              </a:rPr>
              <a:t>meaningful </a:t>
            </a:r>
            <a:r>
              <a:rPr sz="1100" spc="-30" dirty="0">
                <a:latin typeface="Arial"/>
                <a:cs typeface="Arial"/>
              </a:rPr>
              <a:t>whole.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45" dirty="0">
                <a:latin typeface="Arial"/>
                <a:cs typeface="Arial"/>
              </a:rPr>
              <a:t>will  </a:t>
            </a:r>
            <a:r>
              <a:rPr sz="1100" spc="-20" dirty="0">
                <a:latin typeface="Arial"/>
                <a:cs typeface="Arial"/>
              </a:rPr>
              <a:t>be </a:t>
            </a:r>
            <a:r>
              <a:rPr sz="1100" spc="5" dirty="0">
                <a:latin typeface="Arial"/>
                <a:cs typeface="Arial"/>
              </a:rPr>
              <a:t>able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65" dirty="0">
                <a:latin typeface="Arial"/>
                <a:cs typeface="Arial"/>
              </a:rPr>
              <a:t>have </a:t>
            </a:r>
            <a:r>
              <a:rPr sz="1100" spc="-5" dirty="0">
                <a:latin typeface="Arial"/>
                <a:cs typeface="Arial"/>
              </a:rPr>
              <a:t>better </a:t>
            </a:r>
            <a:r>
              <a:rPr sz="1100" spc="-40" dirty="0">
                <a:latin typeface="Arial"/>
                <a:cs typeface="Arial"/>
              </a:rPr>
              <a:t>understanding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70" dirty="0">
                <a:latin typeface="Arial"/>
                <a:cs typeface="Arial"/>
              </a:rPr>
              <a:t>basic </a:t>
            </a:r>
            <a:r>
              <a:rPr sz="1100" spc="-75" dirty="0">
                <a:latin typeface="Arial"/>
                <a:cs typeface="Arial"/>
              </a:rPr>
              <a:t>sciences </a:t>
            </a:r>
            <a:r>
              <a:rPr sz="1100" spc="-45" dirty="0">
                <a:latin typeface="Arial"/>
                <a:cs typeface="Arial"/>
              </a:rPr>
              <a:t>when </a:t>
            </a:r>
            <a:r>
              <a:rPr sz="1100" spc="-25" dirty="0">
                <a:latin typeface="Arial"/>
                <a:cs typeface="Arial"/>
              </a:rPr>
              <a:t>they </a:t>
            </a:r>
            <a:r>
              <a:rPr sz="1100" spc="-40" dirty="0">
                <a:latin typeface="Arial"/>
                <a:cs typeface="Arial"/>
              </a:rPr>
              <a:t>repeatedly learn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20" dirty="0">
                <a:latin typeface="Arial"/>
                <a:cs typeface="Arial"/>
              </a:rPr>
              <a:t>relation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5" dirty="0">
                <a:latin typeface="Arial"/>
                <a:cs typeface="Arial"/>
              </a:rPr>
              <a:t>clinical  </a:t>
            </a:r>
            <a:r>
              <a:rPr sz="1100" spc="-60" dirty="0">
                <a:latin typeface="Arial"/>
                <a:cs typeface="Arial"/>
              </a:rPr>
              <a:t>examples.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50">
              <a:latin typeface="Times New Roman"/>
              <a:cs typeface="Times New Roman"/>
            </a:endParaRPr>
          </a:p>
          <a:p>
            <a:pPr marL="12700" marR="141605">
              <a:lnSpc>
                <a:spcPct val="116799"/>
              </a:lnSpc>
            </a:pPr>
            <a:r>
              <a:rPr sz="1100" b="1" spc="-145" dirty="0">
                <a:latin typeface="Arial"/>
                <a:cs typeface="Arial"/>
              </a:rPr>
              <a:t>LEARNING </a:t>
            </a:r>
            <a:r>
              <a:rPr sz="1100" b="1" spc="-165" dirty="0">
                <a:latin typeface="Arial"/>
                <a:cs typeface="Arial"/>
              </a:rPr>
              <a:t>EXPERIENCES</a:t>
            </a:r>
            <a:r>
              <a:rPr sz="1100" spc="-165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Case </a:t>
            </a:r>
            <a:r>
              <a:rPr sz="1100" spc="-75" dirty="0">
                <a:latin typeface="Arial"/>
                <a:cs typeface="Arial"/>
              </a:rPr>
              <a:t>based </a:t>
            </a:r>
            <a:r>
              <a:rPr sz="1100" spc="-25" dirty="0">
                <a:latin typeface="Arial"/>
                <a:cs typeface="Arial"/>
              </a:rPr>
              <a:t>integrated </a:t>
            </a:r>
            <a:r>
              <a:rPr sz="1100" spc="-65" dirty="0">
                <a:latin typeface="Arial"/>
                <a:cs typeface="Arial"/>
              </a:rPr>
              <a:t>discussions, </a:t>
            </a:r>
            <a:r>
              <a:rPr sz="1100" spc="-100" dirty="0">
                <a:latin typeface="Arial"/>
                <a:cs typeface="Arial"/>
              </a:rPr>
              <a:t>Task </a:t>
            </a:r>
            <a:r>
              <a:rPr sz="1100" spc="-20" dirty="0">
                <a:latin typeface="Arial"/>
                <a:cs typeface="Arial"/>
              </a:rPr>
              <a:t>oriented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20" dirty="0">
                <a:latin typeface="Arial"/>
                <a:cs typeface="Arial"/>
              </a:rPr>
              <a:t>followed </a:t>
            </a:r>
            <a:r>
              <a:rPr sz="1100" spc="-50" dirty="0">
                <a:latin typeface="Arial"/>
                <a:cs typeface="Arial"/>
              </a:rPr>
              <a:t>by task  </a:t>
            </a:r>
            <a:r>
              <a:rPr sz="1100" spc="-30" dirty="0">
                <a:latin typeface="Arial"/>
                <a:cs typeface="Arial"/>
              </a:rPr>
              <a:t>presentation, </a:t>
            </a:r>
            <a:r>
              <a:rPr sz="1100" spc="-45" dirty="0">
                <a:latin typeface="Arial"/>
                <a:cs typeface="Arial"/>
              </a:rPr>
              <a:t>skills </a:t>
            </a:r>
            <a:r>
              <a:rPr sz="1100" spc="-35" dirty="0">
                <a:latin typeface="Arial"/>
                <a:cs typeface="Arial"/>
              </a:rPr>
              <a:t>acquisition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50" dirty="0">
                <a:latin typeface="Arial"/>
                <a:cs typeface="Arial"/>
              </a:rPr>
              <a:t>skills </a:t>
            </a:r>
            <a:r>
              <a:rPr sz="1100" spc="-40" dirty="0">
                <a:latin typeface="Arial"/>
                <a:cs typeface="Arial"/>
              </a:rPr>
              <a:t>lab, </a:t>
            </a:r>
            <a:r>
              <a:rPr sz="1100" spc="-45" dirty="0">
                <a:latin typeface="Arial"/>
                <a:cs typeface="Arial"/>
              </a:rPr>
              <a:t>computer-based </a:t>
            </a:r>
            <a:r>
              <a:rPr sz="1100" spc="-60" dirty="0">
                <a:latin typeface="Arial"/>
                <a:cs typeface="Arial"/>
              </a:rPr>
              <a:t>assignments,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60" dirty="0">
                <a:latin typeface="Arial"/>
                <a:cs typeface="Arial"/>
              </a:rPr>
              <a:t>experiences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45" dirty="0">
                <a:latin typeface="Arial"/>
                <a:cs typeface="Arial"/>
              </a:rPr>
              <a:t>clinics,  wards.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65572" y="426211"/>
            <a:ext cx="215646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40" dirty="0">
                <a:latin typeface="Arial"/>
                <a:cs typeface="Arial"/>
              </a:rPr>
              <a:t>4</a:t>
            </a:r>
            <a:r>
              <a:rPr sz="1050" b="1" i="1" spc="-60" baseline="31746" dirty="0">
                <a:latin typeface="Arial"/>
                <a:cs typeface="Arial"/>
              </a:rPr>
              <a:t>th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40" dirty="0">
                <a:latin typeface="Arial"/>
                <a:cs typeface="Arial"/>
              </a:rPr>
              <a:t>MBBS </a:t>
            </a:r>
            <a:r>
              <a:rPr sz="1100" b="1" i="1" spc="-114" dirty="0">
                <a:latin typeface="Arial"/>
                <a:cs typeface="Arial"/>
              </a:rPr>
              <a:t>GENETICS-II</a:t>
            </a:r>
            <a:r>
              <a:rPr sz="1100" b="1" i="1" spc="-70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57145" y="891285"/>
            <a:ext cx="326580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30" dirty="0">
                <a:latin typeface="Arial"/>
                <a:cs typeface="Arial"/>
              </a:rPr>
              <a:t>INTEGRATING </a:t>
            </a:r>
            <a:r>
              <a:rPr sz="1200" b="1" spc="-150" dirty="0">
                <a:latin typeface="Arial"/>
                <a:cs typeface="Arial"/>
              </a:rPr>
              <a:t>DISCIPLINES </a:t>
            </a:r>
            <a:r>
              <a:rPr sz="1200" b="1" spc="-160" dirty="0">
                <a:latin typeface="Arial"/>
                <a:cs typeface="Arial"/>
              </a:rPr>
              <a:t>OF </a:t>
            </a:r>
            <a:r>
              <a:rPr sz="1200" b="1" spc="-130" dirty="0">
                <a:latin typeface="Arial"/>
                <a:cs typeface="Arial"/>
              </a:rPr>
              <a:t>GENETICS-II</a:t>
            </a:r>
            <a:r>
              <a:rPr sz="1200" b="1" spc="-200" dirty="0">
                <a:latin typeface="Arial"/>
                <a:cs typeface="Arial"/>
              </a:rPr>
              <a:t> </a:t>
            </a:r>
            <a:r>
              <a:rPr sz="1200" b="1" spc="-130" dirty="0">
                <a:latin typeface="Arial"/>
                <a:cs typeface="Arial"/>
              </a:rPr>
              <a:t>MODULE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20876" y="4651375"/>
            <a:ext cx="6242050" cy="4083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200" b="1" spc="-140" dirty="0">
                <a:latin typeface="Arial"/>
                <a:cs typeface="Arial"/>
              </a:rPr>
              <a:t>LEARNING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spc="-140" dirty="0">
                <a:latin typeface="Arial"/>
                <a:cs typeface="Arial"/>
              </a:rPr>
              <a:t>METHODOLOGIES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20" dirty="0">
                <a:latin typeface="Arial"/>
                <a:cs typeface="Arial"/>
              </a:rPr>
              <a:t>following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teaching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120" dirty="0">
                <a:latin typeface="Arial"/>
                <a:cs typeface="Arial"/>
              </a:rPr>
              <a:t>/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learning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methods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are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used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promote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better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understanding: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Times New Roman"/>
              <a:cs typeface="Times New Roman"/>
            </a:endParaRPr>
          </a:p>
          <a:p>
            <a:pPr marL="464820" indent="-223520">
              <a:lnSpc>
                <a:spcPct val="100000"/>
              </a:lnSpc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25" dirty="0">
                <a:latin typeface="Arial"/>
                <a:cs typeface="Arial"/>
              </a:rPr>
              <a:t>Interactive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Lectures</a:t>
            </a:r>
            <a:endParaRPr sz="1100">
              <a:latin typeface="Arial"/>
              <a:cs typeface="Arial"/>
            </a:endParaRPr>
          </a:p>
          <a:p>
            <a:pPr marL="464820" indent="-223520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70" dirty="0">
                <a:latin typeface="Arial"/>
                <a:cs typeface="Arial"/>
              </a:rPr>
              <a:t>Small </a:t>
            </a:r>
            <a:r>
              <a:rPr sz="1100" spc="-55" dirty="0">
                <a:latin typeface="Arial"/>
                <a:cs typeface="Arial"/>
              </a:rPr>
              <a:t>Group </a:t>
            </a:r>
            <a:r>
              <a:rPr sz="1100" spc="-70" dirty="0">
                <a:latin typeface="Arial"/>
                <a:cs typeface="Arial"/>
              </a:rPr>
              <a:t>Discussion</a:t>
            </a:r>
            <a:endParaRPr sz="1100">
              <a:latin typeface="Arial"/>
              <a:cs typeface="Arial"/>
            </a:endParaRPr>
          </a:p>
          <a:p>
            <a:pPr marL="464820" indent="-223520">
              <a:lnSpc>
                <a:spcPct val="100000"/>
              </a:lnSpc>
              <a:spcBef>
                <a:spcPts val="6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105" dirty="0">
                <a:latin typeface="Arial"/>
                <a:cs typeface="Arial"/>
              </a:rPr>
              <a:t>Case- </a:t>
            </a:r>
            <a:r>
              <a:rPr sz="1100" spc="-95" dirty="0">
                <a:latin typeface="Arial"/>
                <a:cs typeface="Arial"/>
              </a:rPr>
              <a:t>Based </a:t>
            </a:r>
            <a:r>
              <a:rPr sz="1100" spc="-65" dirty="0">
                <a:latin typeface="Arial"/>
                <a:cs typeface="Arial"/>
              </a:rPr>
              <a:t>Discussion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110" dirty="0">
                <a:latin typeface="Arial"/>
                <a:cs typeface="Arial"/>
              </a:rPr>
              <a:t>(CBD)</a:t>
            </a:r>
            <a:endParaRPr sz="1100">
              <a:latin typeface="Arial"/>
              <a:cs typeface="Arial"/>
            </a:endParaRPr>
          </a:p>
          <a:p>
            <a:pPr marL="464820" indent="-223520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5" dirty="0">
                <a:latin typeface="Arial"/>
                <a:cs typeface="Arial"/>
              </a:rPr>
              <a:t>Clinical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Experiences</a:t>
            </a:r>
            <a:endParaRPr sz="11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25"/>
              </a:spcBef>
              <a:tabLst>
                <a:tab pos="697865" algn="l"/>
              </a:tabLst>
            </a:pPr>
            <a:r>
              <a:rPr sz="1100" dirty="0">
                <a:latin typeface="Courier New"/>
                <a:cs typeface="Courier New"/>
              </a:rPr>
              <a:t>o	</a:t>
            </a:r>
            <a:r>
              <a:rPr sz="1100" spc="-50" dirty="0">
                <a:latin typeface="Arial"/>
                <a:cs typeface="Arial"/>
              </a:rPr>
              <a:t>Clinical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Rotations</a:t>
            </a:r>
            <a:endParaRPr sz="1100">
              <a:latin typeface="Arial"/>
              <a:cs typeface="Arial"/>
            </a:endParaRPr>
          </a:p>
          <a:p>
            <a:pPr marL="464820" indent="-223520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65" dirty="0">
                <a:latin typeface="Arial"/>
                <a:cs typeface="Arial"/>
              </a:rPr>
              <a:t>Skills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session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12700" marR="71755" algn="just">
              <a:lnSpc>
                <a:spcPct val="152800"/>
              </a:lnSpc>
            </a:pPr>
            <a:r>
              <a:rPr sz="1100" b="1" spc="-125" dirty="0">
                <a:latin typeface="Arial"/>
                <a:cs typeface="Arial"/>
              </a:rPr>
              <a:t>INTERACTIVE </a:t>
            </a:r>
            <a:r>
              <a:rPr sz="1100" b="1" spc="-170" dirty="0">
                <a:latin typeface="Arial"/>
                <a:cs typeface="Arial"/>
              </a:rPr>
              <a:t>LECTURES: </a:t>
            </a:r>
            <a:r>
              <a:rPr sz="1100" spc="-35" dirty="0">
                <a:latin typeface="Arial"/>
                <a:cs typeface="Arial"/>
              </a:rPr>
              <a:t>In </a:t>
            </a:r>
            <a:r>
              <a:rPr sz="1100" spc="-50" dirty="0">
                <a:latin typeface="Arial"/>
                <a:cs typeface="Arial"/>
              </a:rPr>
              <a:t>large </a:t>
            </a:r>
            <a:r>
              <a:rPr sz="1100" spc="-40" dirty="0">
                <a:latin typeface="Arial"/>
                <a:cs typeface="Arial"/>
              </a:rPr>
              <a:t>group, </a:t>
            </a:r>
            <a:r>
              <a:rPr sz="1100" spc="-20" dirty="0">
                <a:latin typeface="Arial"/>
                <a:cs typeface="Arial"/>
              </a:rPr>
              <a:t>the lecturer </a:t>
            </a:r>
            <a:r>
              <a:rPr sz="1100" spc="-35" dirty="0">
                <a:latin typeface="Arial"/>
                <a:cs typeface="Arial"/>
              </a:rPr>
              <a:t>introduces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25" dirty="0">
                <a:latin typeface="Arial"/>
                <a:cs typeface="Arial"/>
              </a:rPr>
              <a:t>topic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50" dirty="0">
                <a:latin typeface="Arial"/>
                <a:cs typeface="Arial"/>
              </a:rPr>
              <a:t>common </a:t>
            </a:r>
            <a:r>
              <a:rPr sz="1100" spc="-35" dirty="0">
                <a:latin typeface="Arial"/>
                <a:cs typeface="Arial"/>
              </a:rPr>
              <a:t>clinical conditions </a:t>
            </a:r>
            <a:r>
              <a:rPr sz="1100" spc="-65" dirty="0">
                <a:latin typeface="Arial"/>
                <a:cs typeface="Arial"/>
              </a:rPr>
              <a:t>and  </a:t>
            </a:r>
            <a:r>
              <a:rPr sz="1100" spc="-55" dirty="0">
                <a:latin typeface="Arial"/>
                <a:cs typeface="Arial"/>
              </a:rPr>
              <a:t>explains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underlying </a:t>
            </a:r>
            <a:r>
              <a:rPr sz="1100" spc="-50" dirty="0">
                <a:latin typeface="Arial"/>
                <a:cs typeface="Arial"/>
              </a:rPr>
              <a:t>phenomena </a:t>
            </a:r>
            <a:r>
              <a:rPr sz="1100" spc="-25" dirty="0">
                <a:latin typeface="Arial"/>
                <a:cs typeface="Arial"/>
              </a:rPr>
              <a:t>through </a:t>
            </a:r>
            <a:r>
              <a:rPr sz="1100" spc="-40" dirty="0">
                <a:latin typeface="Arial"/>
                <a:cs typeface="Arial"/>
              </a:rPr>
              <a:t>questions, </a:t>
            </a:r>
            <a:r>
              <a:rPr sz="1100" spc="-35" dirty="0">
                <a:latin typeface="Arial"/>
                <a:cs typeface="Arial"/>
              </a:rPr>
              <a:t>pictures, </a:t>
            </a:r>
            <a:r>
              <a:rPr sz="1100" spc="-55" dirty="0">
                <a:latin typeface="Arial"/>
                <a:cs typeface="Arial"/>
              </a:rPr>
              <a:t>videos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20" dirty="0">
                <a:latin typeface="Arial"/>
                <a:cs typeface="Arial"/>
              </a:rPr>
              <a:t>patients’</a:t>
            </a:r>
            <a:r>
              <a:rPr sz="1100" spc="2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interviews,  </a:t>
            </a:r>
            <a:r>
              <a:rPr sz="1100" spc="-65" dirty="0">
                <a:latin typeface="Arial"/>
                <a:cs typeface="Arial"/>
              </a:rPr>
              <a:t>exercises, </a:t>
            </a:r>
            <a:r>
              <a:rPr sz="1100" spc="-35" dirty="0">
                <a:latin typeface="Arial"/>
                <a:cs typeface="Arial"/>
              </a:rPr>
              <a:t>etc. </a:t>
            </a:r>
            <a:r>
              <a:rPr sz="1100" spc="-55" dirty="0">
                <a:latin typeface="Arial"/>
                <a:cs typeface="Arial"/>
              </a:rPr>
              <a:t>Students are </a:t>
            </a:r>
            <a:r>
              <a:rPr sz="1100" spc="-35" dirty="0">
                <a:latin typeface="Arial"/>
                <a:cs typeface="Arial"/>
              </a:rPr>
              <a:t>actively involved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5" dirty="0">
                <a:latin typeface="Arial"/>
                <a:cs typeface="Arial"/>
              </a:rPr>
              <a:t>learning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process.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53000"/>
              </a:lnSpc>
              <a:spcBef>
                <a:spcPts val="920"/>
              </a:spcBef>
            </a:pPr>
            <a:r>
              <a:rPr sz="1100" b="1" spc="-145" dirty="0">
                <a:latin typeface="Arial"/>
                <a:cs typeface="Arial"/>
              </a:rPr>
              <a:t>SMALL </a:t>
            </a:r>
            <a:r>
              <a:rPr sz="1100" b="1" spc="-140" dirty="0">
                <a:latin typeface="Arial"/>
                <a:cs typeface="Arial"/>
              </a:rPr>
              <a:t>GROUP </a:t>
            </a:r>
            <a:r>
              <a:rPr sz="1100" b="1" spc="-145" dirty="0">
                <a:latin typeface="Arial"/>
                <a:cs typeface="Arial"/>
              </a:rPr>
              <a:t>SESSION: </a:t>
            </a:r>
            <a:r>
              <a:rPr sz="1100" spc="-75" dirty="0">
                <a:latin typeface="Arial"/>
                <a:cs typeface="Arial"/>
              </a:rPr>
              <a:t>This </a:t>
            </a:r>
            <a:r>
              <a:rPr sz="1100" spc="-15" dirty="0">
                <a:latin typeface="Arial"/>
                <a:cs typeface="Arial"/>
              </a:rPr>
              <a:t>format </a:t>
            </a:r>
            <a:r>
              <a:rPr sz="1100" spc="-55" dirty="0">
                <a:latin typeface="Arial"/>
                <a:cs typeface="Arial"/>
              </a:rPr>
              <a:t>helps </a:t>
            </a:r>
            <a:r>
              <a:rPr sz="1100" spc="-45" dirty="0">
                <a:latin typeface="Arial"/>
                <a:cs typeface="Arial"/>
              </a:rPr>
              <a:t>students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clarify </a:t>
            </a:r>
            <a:r>
              <a:rPr sz="1100" spc="-50" dirty="0">
                <a:latin typeface="Arial"/>
                <a:cs typeface="Arial"/>
              </a:rPr>
              <a:t>concepts, </a:t>
            </a:r>
            <a:r>
              <a:rPr sz="1100" spc="-45" dirty="0">
                <a:latin typeface="Arial"/>
                <a:cs typeface="Arial"/>
              </a:rPr>
              <a:t>acquire </a:t>
            </a:r>
            <a:r>
              <a:rPr sz="1100" spc="-50" dirty="0">
                <a:latin typeface="Arial"/>
                <a:cs typeface="Arial"/>
              </a:rPr>
              <a:t>skills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45" dirty="0">
                <a:latin typeface="Arial"/>
                <a:cs typeface="Arial"/>
              </a:rPr>
              <a:t>desired  </a:t>
            </a:r>
            <a:r>
              <a:rPr sz="1100" spc="-20" dirty="0">
                <a:latin typeface="Arial"/>
                <a:cs typeface="Arial"/>
              </a:rPr>
              <a:t>attitudes. </a:t>
            </a:r>
            <a:r>
              <a:rPr sz="1100" spc="-95" dirty="0">
                <a:latin typeface="Arial"/>
                <a:cs typeface="Arial"/>
              </a:rPr>
              <a:t>Sessions </a:t>
            </a:r>
            <a:r>
              <a:rPr sz="1100" spc="-55" dirty="0">
                <a:latin typeface="Arial"/>
                <a:cs typeface="Arial"/>
              </a:rPr>
              <a:t>are </a:t>
            </a:r>
            <a:r>
              <a:rPr sz="1100" spc="-25" dirty="0">
                <a:latin typeface="Arial"/>
                <a:cs typeface="Arial"/>
              </a:rPr>
              <a:t>structured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help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5" dirty="0">
                <a:latin typeface="Arial"/>
                <a:cs typeface="Arial"/>
              </a:rPr>
              <a:t>specific </a:t>
            </a:r>
            <a:r>
              <a:rPr sz="1100" spc="-70" dirty="0">
                <a:latin typeface="Arial"/>
                <a:cs typeface="Arial"/>
              </a:rPr>
              <a:t>exercises 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15" dirty="0">
                <a:latin typeface="Arial"/>
                <a:cs typeface="Arial"/>
              </a:rPr>
              <a:t>patient </a:t>
            </a:r>
            <a:r>
              <a:rPr sz="1100" spc="-80" dirty="0">
                <a:latin typeface="Arial"/>
                <a:cs typeface="Arial"/>
              </a:rPr>
              <a:t>case, </a:t>
            </a:r>
            <a:r>
              <a:rPr sz="1100" spc="-30" dirty="0">
                <a:latin typeface="Arial"/>
                <a:cs typeface="Arial"/>
              </a:rPr>
              <a:t>interviews </a:t>
            </a:r>
            <a:r>
              <a:rPr sz="1100" spc="-5" dirty="0">
                <a:latin typeface="Arial"/>
                <a:cs typeface="Arial"/>
              </a:rPr>
              <a:t>or  </a:t>
            </a:r>
            <a:r>
              <a:rPr sz="1100" spc="-60" dirty="0">
                <a:latin typeface="Arial"/>
                <a:cs typeface="Arial"/>
              </a:rPr>
              <a:t>discussion </a:t>
            </a:r>
            <a:r>
              <a:rPr sz="1100" spc="-35" dirty="0">
                <a:latin typeface="Arial"/>
                <a:cs typeface="Arial"/>
              </a:rPr>
              <a:t>topics.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-70" dirty="0">
                <a:latin typeface="Arial"/>
                <a:cs typeface="Arial"/>
              </a:rPr>
              <a:t>exchange </a:t>
            </a:r>
            <a:r>
              <a:rPr sz="1100" spc="-40" dirty="0">
                <a:latin typeface="Arial"/>
                <a:cs typeface="Arial"/>
              </a:rPr>
              <a:t>opinions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5" dirty="0">
                <a:latin typeface="Arial"/>
                <a:cs typeface="Arial"/>
              </a:rPr>
              <a:t>apply knowledge </a:t>
            </a:r>
            <a:r>
              <a:rPr sz="1100" spc="-55" dirty="0">
                <a:latin typeface="Arial"/>
                <a:cs typeface="Arial"/>
              </a:rPr>
              <a:t>gained </a:t>
            </a:r>
            <a:r>
              <a:rPr sz="1100" spc="-10" dirty="0">
                <a:latin typeface="Arial"/>
                <a:cs typeface="Arial"/>
              </a:rPr>
              <a:t>from </a:t>
            </a:r>
            <a:r>
              <a:rPr sz="1100" spc="-40" dirty="0">
                <a:latin typeface="Arial"/>
                <a:cs typeface="Arial"/>
              </a:rPr>
              <a:t>lectures, </a:t>
            </a:r>
            <a:r>
              <a:rPr sz="1100" spc="-15" dirty="0">
                <a:latin typeface="Arial"/>
                <a:cs typeface="Arial"/>
              </a:rPr>
              <a:t>tutorials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self  study.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The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facilitator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role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is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ask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probing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questions,</a:t>
            </a:r>
            <a:r>
              <a:rPr sz="1100" spc="-55" dirty="0">
                <a:latin typeface="Arial"/>
                <a:cs typeface="Arial"/>
              </a:rPr>
              <a:t> summarize,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rephrase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help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clarify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concepts.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038416" y="1296337"/>
            <a:ext cx="3477126" cy="3017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359277" y="2775330"/>
            <a:ext cx="829310" cy="40513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05410" marR="5080" indent="-93345">
              <a:lnSpc>
                <a:spcPts val="1430"/>
              </a:lnSpc>
              <a:spcBef>
                <a:spcPts val="250"/>
              </a:spcBef>
            </a:pPr>
            <a:r>
              <a:rPr sz="1300" b="1" spc="-23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300" b="1" spc="-19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300" b="1" spc="-165" dirty="0">
                <a:solidFill>
                  <a:srgbClr val="FFFFFF"/>
                </a:solidFill>
                <a:latin typeface="Arial"/>
                <a:cs typeface="Arial"/>
              </a:rPr>
              <a:t>NE</a:t>
            </a:r>
            <a:r>
              <a:rPr sz="1300" b="1" spc="-15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b="1" spc="-175" dirty="0">
                <a:solidFill>
                  <a:srgbClr val="FFFFFF"/>
                </a:solidFill>
                <a:latin typeface="Arial"/>
                <a:cs typeface="Arial"/>
              </a:rPr>
              <a:t>ICS</a:t>
            </a:r>
            <a:r>
              <a:rPr sz="1300" b="1" spc="-4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300" b="1" spc="-20" dirty="0">
                <a:solidFill>
                  <a:srgbClr val="FFFFFF"/>
                </a:solidFill>
                <a:latin typeface="Arial"/>
                <a:cs typeface="Arial"/>
              </a:rPr>
              <a:t>II  </a:t>
            </a:r>
            <a:r>
              <a:rPr sz="1300" b="1" spc="-130" dirty="0">
                <a:solidFill>
                  <a:srgbClr val="FFFFFF"/>
                </a:solidFill>
                <a:latin typeface="Arial"/>
                <a:cs typeface="Arial"/>
              </a:rPr>
              <a:t>MODULE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5</a:t>
            </a:fld>
            <a:endParaRPr spc="-55" dirty="0"/>
          </a:p>
        </p:txBody>
      </p:sp>
      <p:sp>
        <p:nvSpPr>
          <p:cNvPr id="8" name="object 8"/>
          <p:cNvSpPr txBox="1"/>
          <p:nvPr/>
        </p:nvSpPr>
        <p:spPr>
          <a:xfrm>
            <a:off x="3363848" y="1504315"/>
            <a:ext cx="821055" cy="375920"/>
          </a:xfrm>
          <a:prstGeom prst="rect">
            <a:avLst/>
          </a:prstGeom>
        </p:spPr>
        <p:txBody>
          <a:bodyPr vert="horz" wrap="square" lIns="0" tIns="31114" rIns="0" bIns="0" rtlCol="0">
            <a:spAutoFit/>
          </a:bodyPr>
          <a:lstStyle/>
          <a:p>
            <a:pPr marL="26034" marR="5080" indent="-13970">
              <a:lnSpc>
                <a:spcPts val="1320"/>
              </a:lnSpc>
              <a:spcBef>
                <a:spcPts val="244"/>
              </a:spcBef>
            </a:pPr>
            <a:r>
              <a:rPr sz="1200" b="1" spc="4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b="1" spc="-12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200" b="1" spc="-23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200" b="1" spc="-22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b="1" spc="-195" dirty="0">
                <a:solidFill>
                  <a:srgbClr val="FFFFFF"/>
                </a:solidFill>
                <a:latin typeface="Arial"/>
                <a:cs typeface="Arial"/>
              </a:rPr>
              <a:t>CU</a:t>
            </a:r>
            <a:r>
              <a:rPr sz="1200" b="1" spc="-17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200" b="1" spc="-14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b="1" spc="-114" dirty="0">
                <a:solidFill>
                  <a:srgbClr val="FFFFFF"/>
                </a:solidFill>
                <a:latin typeface="Arial"/>
                <a:cs typeface="Arial"/>
              </a:rPr>
              <a:t>R  </a:t>
            </a:r>
            <a:r>
              <a:rPr sz="1200" b="1" spc="-180" dirty="0">
                <a:solidFill>
                  <a:srgbClr val="FFFFFF"/>
                </a:solidFill>
                <a:latin typeface="Arial"/>
                <a:cs typeface="Arial"/>
              </a:rPr>
              <a:t>PATHOLOGY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92878" y="3518153"/>
            <a:ext cx="7918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80" dirty="0">
                <a:solidFill>
                  <a:srgbClr val="FFFFFF"/>
                </a:solidFill>
                <a:latin typeface="Arial"/>
                <a:cs typeface="Arial"/>
              </a:rPr>
              <a:t>PATHOLOGY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21738" y="3531489"/>
            <a:ext cx="87503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b="1" spc="-120" dirty="0">
                <a:solidFill>
                  <a:srgbClr val="FFFFFF"/>
                </a:solidFill>
                <a:latin typeface="Arial"/>
                <a:cs typeface="Arial"/>
              </a:rPr>
              <a:t>BIOCHEMISTRY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114" y="426211"/>
            <a:ext cx="6340475" cy="11753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1905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50"/>
              </a:spcBef>
              <a:tabLst>
                <a:tab pos="4057650" algn="l"/>
              </a:tabLst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r>
              <a:rPr sz="1100" b="1" spc="-190" dirty="0">
                <a:latin typeface="Arial"/>
                <a:cs typeface="Arial"/>
              </a:rPr>
              <a:t>	</a:t>
            </a:r>
            <a:r>
              <a:rPr sz="1650" b="1" i="1" spc="-60" baseline="2525" dirty="0">
                <a:latin typeface="Arial"/>
                <a:cs typeface="Arial"/>
              </a:rPr>
              <a:t>4</a:t>
            </a:r>
            <a:r>
              <a:rPr sz="1050" b="1" i="1" spc="-60" baseline="35714" dirty="0">
                <a:latin typeface="Arial"/>
                <a:cs typeface="Arial"/>
              </a:rPr>
              <a:t>th </a:t>
            </a:r>
            <a:r>
              <a:rPr sz="1650" b="1" i="1" spc="-254" baseline="2525" dirty="0">
                <a:latin typeface="Arial"/>
                <a:cs typeface="Arial"/>
              </a:rPr>
              <a:t>YEAR </a:t>
            </a:r>
            <a:r>
              <a:rPr sz="1650" b="1" i="1" spc="-209" baseline="2525" dirty="0">
                <a:latin typeface="Arial"/>
                <a:cs typeface="Arial"/>
              </a:rPr>
              <a:t>MBBS </a:t>
            </a:r>
            <a:r>
              <a:rPr sz="1650" b="1" i="1" spc="-172" baseline="2525" dirty="0">
                <a:latin typeface="Arial"/>
                <a:cs typeface="Arial"/>
              </a:rPr>
              <a:t>GENETICS-II</a:t>
            </a:r>
            <a:r>
              <a:rPr sz="1650" b="1" i="1" spc="-337" baseline="2525" dirty="0">
                <a:latin typeface="Arial"/>
                <a:cs typeface="Arial"/>
              </a:rPr>
              <a:t> </a:t>
            </a:r>
            <a:r>
              <a:rPr sz="1650" b="1" i="1" spc="-172" baseline="2525" dirty="0">
                <a:latin typeface="Arial"/>
                <a:cs typeface="Arial"/>
              </a:rPr>
              <a:t>MODULE</a:t>
            </a:r>
            <a:endParaRPr sz="1650" baseline="2525">
              <a:latin typeface="Arial"/>
              <a:cs typeface="Arial"/>
            </a:endParaRPr>
          </a:p>
          <a:p>
            <a:pPr marL="113030">
              <a:lnSpc>
                <a:spcPct val="100000"/>
              </a:lnSpc>
              <a:spcBef>
                <a:spcPts val="315"/>
              </a:spcBef>
            </a:pPr>
            <a:r>
              <a:rPr sz="1100" b="1" spc="-160" dirty="0">
                <a:latin typeface="Arial"/>
                <a:cs typeface="Arial"/>
              </a:rPr>
              <a:t>CASE-BASED </a:t>
            </a:r>
            <a:r>
              <a:rPr sz="1100" b="1" spc="-130" dirty="0">
                <a:latin typeface="Arial"/>
                <a:cs typeface="Arial"/>
              </a:rPr>
              <a:t>DISUCSSION </a:t>
            </a:r>
            <a:r>
              <a:rPr sz="1100" b="1" spc="-95" dirty="0">
                <a:latin typeface="Arial"/>
                <a:cs typeface="Arial"/>
              </a:rPr>
              <a:t>(CBD)</a:t>
            </a:r>
            <a:r>
              <a:rPr sz="1100" spc="-95" dirty="0">
                <a:latin typeface="Arial"/>
                <a:cs typeface="Arial"/>
              </a:rPr>
              <a:t>: A </a:t>
            </a:r>
            <a:r>
              <a:rPr sz="1100" spc="-50" dirty="0">
                <a:latin typeface="Arial"/>
                <a:cs typeface="Arial"/>
              </a:rPr>
              <a:t>small </a:t>
            </a:r>
            <a:r>
              <a:rPr sz="1100" spc="-40" dirty="0">
                <a:latin typeface="Arial"/>
                <a:cs typeface="Arial"/>
              </a:rPr>
              <a:t>group </a:t>
            </a:r>
            <a:r>
              <a:rPr sz="1100" spc="-60" dirty="0">
                <a:latin typeface="Arial"/>
                <a:cs typeface="Arial"/>
              </a:rPr>
              <a:t>discussion </a:t>
            </a:r>
            <a:r>
              <a:rPr sz="1100" spc="-10" dirty="0">
                <a:latin typeface="Arial"/>
                <a:cs typeface="Arial"/>
              </a:rPr>
              <a:t>format </a:t>
            </a:r>
            <a:r>
              <a:rPr sz="1100" spc="-35" dirty="0">
                <a:latin typeface="Arial"/>
                <a:cs typeface="Arial"/>
              </a:rPr>
              <a:t>where </a:t>
            </a:r>
            <a:r>
              <a:rPr sz="1100" spc="-45" dirty="0">
                <a:latin typeface="Arial"/>
                <a:cs typeface="Arial"/>
              </a:rPr>
              <a:t>learning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55" dirty="0">
                <a:latin typeface="Arial"/>
                <a:cs typeface="Arial"/>
              </a:rPr>
              <a:t>focused </a:t>
            </a:r>
            <a:r>
              <a:rPr sz="1100" spc="-35" dirty="0">
                <a:latin typeface="Arial"/>
                <a:cs typeface="Arial"/>
              </a:rPr>
              <a:t>around </a:t>
            </a:r>
            <a:r>
              <a:rPr sz="1100" spc="-85" dirty="0">
                <a:latin typeface="Arial"/>
                <a:cs typeface="Arial"/>
              </a:rPr>
              <a:t>a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series</a:t>
            </a:r>
            <a:endParaRPr sz="1100">
              <a:latin typeface="Arial"/>
              <a:cs typeface="Arial"/>
            </a:endParaRPr>
          </a:p>
          <a:p>
            <a:pPr marL="113030" marR="5080" algn="just">
              <a:lnSpc>
                <a:spcPct val="152700"/>
              </a:lnSpc>
            </a:pPr>
            <a:r>
              <a:rPr sz="1100" dirty="0">
                <a:latin typeface="Arial"/>
                <a:cs typeface="Arial"/>
              </a:rPr>
              <a:t>of </a:t>
            </a:r>
            <a:r>
              <a:rPr sz="1100" spc="-45" dirty="0">
                <a:latin typeface="Arial"/>
                <a:cs typeface="Arial"/>
              </a:rPr>
              <a:t>questions </a:t>
            </a:r>
            <a:r>
              <a:rPr sz="1100" spc="-145" dirty="0">
                <a:latin typeface="Arial"/>
                <a:cs typeface="Arial"/>
              </a:rPr>
              <a:t>based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40" dirty="0">
                <a:latin typeface="Arial"/>
                <a:cs typeface="Arial"/>
              </a:rPr>
              <a:t>clinical </a:t>
            </a:r>
            <a:r>
              <a:rPr sz="1100" spc="-50" dirty="0">
                <a:latin typeface="Arial"/>
                <a:cs typeface="Arial"/>
              </a:rPr>
              <a:t>scenario. </a:t>
            </a:r>
            <a:r>
              <a:rPr sz="1100" spc="-45" dirty="0">
                <a:latin typeface="Arial"/>
                <a:cs typeface="Arial"/>
              </a:rPr>
              <a:t>Students’ </a:t>
            </a:r>
            <a:r>
              <a:rPr sz="1100" spc="-75" dirty="0">
                <a:latin typeface="Arial"/>
                <a:cs typeface="Arial"/>
              </a:rPr>
              <a:t>discuss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55" dirty="0">
                <a:latin typeface="Arial"/>
                <a:cs typeface="Arial"/>
              </a:rPr>
              <a:t>answer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50" dirty="0">
                <a:latin typeface="Arial"/>
                <a:cs typeface="Arial"/>
              </a:rPr>
              <a:t>questions </a:t>
            </a:r>
            <a:r>
              <a:rPr sz="1100" spc="-45" dirty="0">
                <a:latin typeface="Arial"/>
                <a:cs typeface="Arial"/>
              </a:rPr>
              <a:t>applying </a:t>
            </a:r>
            <a:r>
              <a:rPr sz="1100" spc="-30" dirty="0">
                <a:latin typeface="Arial"/>
                <a:cs typeface="Arial"/>
              </a:rPr>
              <a:t>relevant  </a:t>
            </a:r>
            <a:r>
              <a:rPr sz="1100" spc="-45" dirty="0">
                <a:latin typeface="Arial"/>
                <a:cs typeface="Arial"/>
              </a:rPr>
              <a:t>knowledge </a:t>
            </a:r>
            <a:r>
              <a:rPr sz="1100" spc="-55" dirty="0">
                <a:latin typeface="Arial"/>
                <a:cs typeface="Arial"/>
              </a:rPr>
              <a:t>gained </a:t>
            </a:r>
            <a:r>
              <a:rPr sz="1100" spc="-40" dirty="0">
                <a:latin typeface="Arial"/>
                <a:cs typeface="Arial"/>
              </a:rPr>
              <a:t>previously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65" dirty="0">
                <a:latin typeface="Arial"/>
                <a:cs typeface="Arial"/>
              </a:rPr>
              <a:t>basic </a:t>
            </a:r>
            <a:r>
              <a:rPr sz="1100" spc="-30" dirty="0">
                <a:latin typeface="Arial"/>
                <a:cs typeface="Arial"/>
              </a:rPr>
              <a:t>health </a:t>
            </a:r>
            <a:r>
              <a:rPr sz="1100" spc="-80" dirty="0">
                <a:latin typeface="Arial"/>
                <a:cs typeface="Arial"/>
              </a:rPr>
              <a:t>sciences </a:t>
            </a:r>
            <a:r>
              <a:rPr sz="1100" spc="-35" dirty="0">
                <a:latin typeface="Arial"/>
                <a:cs typeface="Arial"/>
              </a:rPr>
              <a:t>during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module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5" dirty="0">
                <a:latin typeface="Arial"/>
                <a:cs typeface="Arial"/>
              </a:rPr>
              <a:t>construct </a:t>
            </a:r>
            <a:r>
              <a:rPr sz="1100" spc="-40" dirty="0">
                <a:latin typeface="Arial"/>
                <a:cs typeface="Arial"/>
              </a:rPr>
              <a:t>new  </a:t>
            </a:r>
            <a:r>
              <a:rPr sz="1100" spc="-45" dirty="0">
                <a:latin typeface="Arial"/>
                <a:cs typeface="Arial"/>
              </a:rPr>
              <a:t>knowledge. </a:t>
            </a: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160" dirty="0">
                <a:latin typeface="Arial"/>
                <a:cs typeface="Arial"/>
              </a:rPr>
              <a:t>CBD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30" dirty="0">
                <a:latin typeface="Arial"/>
                <a:cs typeface="Arial"/>
              </a:rPr>
              <a:t>provided </a:t>
            </a:r>
            <a:r>
              <a:rPr sz="1100" spc="-45" dirty="0">
                <a:latin typeface="Arial"/>
                <a:cs typeface="Arial"/>
              </a:rPr>
              <a:t>by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50" dirty="0">
                <a:latin typeface="Arial"/>
                <a:cs typeface="Arial"/>
              </a:rPr>
              <a:t>concern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department.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6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20876" y="2002890"/>
            <a:ext cx="6240780" cy="23304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53200"/>
              </a:lnSpc>
              <a:spcBef>
                <a:spcPts val="90"/>
              </a:spcBef>
            </a:pPr>
            <a:r>
              <a:rPr sz="1100" b="1" spc="-135" dirty="0">
                <a:latin typeface="Arial"/>
                <a:cs typeface="Arial"/>
              </a:rPr>
              <a:t>CLINICAL </a:t>
            </a:r>
            <a:r>
              <a:rPr sz="1100" b="1" spc="-130" dirty="0">
                <a:latin typeface="Arial"/>
                <a:cs typeface="Arial"/>
              </a:rPr>
              <a:t>LEARNING </a:t>
            </a:r>
            <a:r>
              <a:rPr sz="1100" b="1" spc="-155" dirty="0">
                <a:latin typeface="Arial"/>
                <a:cs typeface="Arial"/>
              </a:rPr>
              <a:t>EXPERIENCES: </a:t>
            </a:r>
            <a:r>
              <a:rPr sz="1100" spc="-35" dirty="0">
                <a:latin typeface="Arial"/>
                <a:cs typeface="Arial"/>
              </a:rPr>
              <a:t>In </a:t>
            </a:r>
            <a:r>
              <a:rPr sz="1100" spc="-50" dirty="0">
                <a:latin typeface="Arial"/>
                <a:cs typeface="Arial"/>
              </a:rPr>
              <a:t>small </a:t>
            </a:r>
            <a:r>
              <a:rPr sz="1100" spc="-55" dirty="0">
                <a:latin typeface="Arial"/>
                <a:cs typeface="Arial"/>
              </a:rPr>
              <a:t>groups,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55" dirty="0">
                <a:latin typeface="Arial"/>
                <a:cs typeface="Arial"/>
              </a:rPr>
              <a:t>observe </a:t>
            </a:r>
            <a:r>
              <a:rPr sz="1100" spc="-30" dirty="0">
                <a:latin typeface="Arial"/>
                <a:cs typeface="Arial"/>
              </a:rPr>
              <a:t>patients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80" dirty="0">
                <a:latin typeface="Arial"/>
                <a:cs typeface="Arial"/>
              </a:rPr>
              <a:t>signs </a:t>
            </a:r>
            <a:r>
              <a:rPr sz="1100" spc="-55" dirty="0">
                <a:latin typeface="Arial"/>
                <a:cs typeface="Arial"/>
              </a:rPr>
              <a:t>and symptoms 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30" dirty="0">
                <a:latin typeface="Arial"/>
                <a:cs typeface="Arial"/>
              </a:rPr>
              <a:t>hospital </a:t>
            </a:r>
            <a:r>
              <a:rPr sz="1100" spc="-45" dirty="0">
                <a:latin typeface="Arial"/>
                <a:cs typeface="Arial"/>
              </a:rPr>
              <a:t>wards, </a:t>
            </a:r>
            <a:r>
              <a:rPr sz="1100" spc="-40" dirty="0">
                <a:latin typeface="Arial"/>
                <a:cs typeface="Arial"/>
              </a:rPr>
              <a:t>clinics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outreach </a:t>
            </a:r>
            <a:r>
              <a:rPr sz="1100" spc="-35" dirty="0">
                <a:latin typeface="Arial"/>
                <a:cs typeface="Arial"/>
              </a:rPr>
              <a:t>centers. </a:t>
            </a:r>
            <a:r>
              <a:rPr sz="1100" spc="-70" dirty="0">
                <a:latin typeface="Arial"/>
                <a:cs typeface="Arial"/>
              </a:rPr>
              <a:t>This </a:t>
            </a:r>
            <a:r>
              <a:rPr sz="1100" spc="-55" dirty="0">
                <a:latin typeface="Arial"/>
                <a:cs typeface="Arial"/>
              </a:rPr>
              <a:t>helps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25" dirty="0">
                <a:latin typeface="Arial"/>
                <a:cs typeface="Arial"/>
              </a:rPr>
              <a:t>relate </a:t>
            </a:r>
            <a:r>
              <a:rPr sz="1100" spc="-45" dirty="0">
                <a:latin typeface="Arial"/>
                <a:cs typeface="Arial"/>
              </a:rPr>
              <a:t>knowledge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70" dirty="0">
                <a:latin typeface="Arial"/>
                <a:cs typeface="Arial"/>
              </a:rPr>
              <a:t>basic </a:t>
            </a:r>
            <a:r>
              <a:rPr sz="1100" spc="-60" dirty="0">
                <a:latin typeface="Arial"/>
                <a:cs typeface="Arial"/>
              </a:rPr>
              <a:t>and 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75" dirty="0">
                <a:latin typeface="Arial"/>
                <a:cs typeface="Arial"/>
              </a:rPr>
              <a:t>sciences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5" dirty="0">
                <a:latin typeface="Arial"/>
                <a:cs typeface="Arial"/>
              </a:rPr>
              <a:t>module </a:t>
            </a:r>
            <a:r>
              <a:rPr sz="1100" spc="-65" dirty="0">
                <a:latin typeface="Arial"/>
                <a:cs typeface="Arial"/>
              </a:rPr>
              <a:t>and </a:t>
            </a:r>
            <a:r>
              <a:rPr sz="1100" spc="-45" dirty="0">
                <a:latin typeface="Arial"/>
                <a:cs typeface="Arial"/>
              </a:rPr>
              <a:t>prepare </a:t>
            </a:r>
            <a:r>
              <a:rPr sz="1100" spc="-5" dirty="0">
                <a:latin typeface="Arial"/>
                <a:cs typeface="Arial"/>
              </a:rPr>
              <a:t>for </a:t>
            </a:r>
            <a:r>
              <a:rPr sz="1100" spc="-20" dirty="0">
                <a:latin typeface="Arial"/>
                <a:cs typeface="Arial"/>
              </a:rPr>
              <a:t>future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practice.</a:t>
            </a:r>
            <a:endParaRPr sz="1100">
              <a:latin typeface="Arial"/>
              <a:cs typeface="Arial"/>
            </a:endParaRPr>
          </a:p>
          <a:p>
            <a:pPr marL="469265" marR="8890" indent="-228600" algn="just">
              <a:lnSpc>
                <a:spcPct val="152600"/>
              </a:lnSpc>
              <a:spcBef>
                <a:spcPts val="5"/>
              </a:spcBef>
            </a:pPr>
            <a:r>
              <a:rPr sz="1100" dirty="0">
                <a:latin typeface="Courier New"/>
                <a:cs typeface="Courier New"/>
              </a:rPr>
              <a:t>o </a:t>
            </a:r>
            <a:r>
              <a:rPr sz="1100" b="1" spc="-135" dirty="0">
                <a:latin typeface="Arial"/>
                <a:cs typeface="Arial"/>
              </a:rPr>
              <a:t>CLINICAL </a:t>
            </a:r>
            <a:r>
              <a:rPr sz="1100" b="1" spc="-114" dirty="0">
                <a:latin typeface="Arial"/>
                <a:cs typeface="Arial"/>
              </a:rPr>
              <a:t>ROTATIONS: </a:t>
            </a:r>
            <a:r>
              <a:rPr sz="1100" spc="-30" dirty="0">
                <a:latin typeface="Arial"/>
                <a:cs typeface="Arial"/>
              </a:rPr>
              <a:t>In </a:t>
            </a:r>
            <a:r>
              <a:rPr sz="1100" spc="-45" dirty="0">
                <a:latin typeface="Arial"/>
                <a:cs typeface="Arial"/>
              </a:rPr>
              <a:t>small groups, </a:t>
            </a:r>
            <a:r>
              <a:rPr sz="1100" spc="-35" dirty="0">
                <a:latin typeface="Arial"/>
                <a:cs typeface="Arial"/>
              </a:rPr>
              <a:t>students </a:t>
            </a:r>
            <a:r>
              <a:rPr sz="1100" spc="-5" dirty="0">
                <a:latin typeface="Arial"/>
                <a:cs typeface="Arial"/>
              </a:rPr>
              <a:t>rotate </a:t>
            </a:r>
            <a:r>
              <a:rPr sz="1100" spc="-10" dirty="0">
                <a:latin typeface="Arial"/>
                <a:cs typeface="Arial"/>
              </a:rPr>
              <a:t>in </a:t>
            </a:r>
            <a:r>
              <a:rPr sz="1100" spc="-5" dirty="0">
                <a:latin typeface="Arial"/>
                <a:cs typeface="Arial"/>
              </a:rPr>
              <a:t>different </a:t>
            </a:r>
            <a:r>
              <a:rPr sz="1100" spc="-45" dirty="0">
                <a:latin typeface="Arial"/>
                <a:cs typeface="Arial"/>
              </a:rPr>
              <a:t>wards </a:t>
            </a:r>
            <a:r>
              <a:rPr sz="1100" spc="-25" dirty="0">
                <a:latin typeface="Arial"/>
                <a:cs typeface="Arial"/>
              </a:rPr>
              <a:t>like </a:t>
            </a:r>
            <a:r>
              <a:rPr sz="1100" spc="-30" dirty="0">
                <a:latin typeface="Arial"/>
                <a:cs typeface="Arial"/>
              </a:rPr>
              <a:t>Medicine, </a:t>
            </a:r>
            <a:r>
              <a:rPr sz="1100" spc="-45" dirty="0">
                <a:latin typeface="Arial"/>
                <a:cs typeface="Arial"/>
              </a:rPr>
              <a:t>Pediatrics,  </a:t>
            </a:r>
            <a:r>
              <a:rPr sz="1100" spc="-60" dirty="0">
                <a:latin typeface="Arial"/>
                <a:cs typeface="Arial"/>
              </a:rPr>
              <a:t>Surgery, </a:t>
            </a:r>
            <a:r>
              <a:rPr sz="1100" spc="-90" dirty="0">
                <a:latin typeface="Arial"/>
                <a:cs typeface="Arial"/>
              </a:rPr>
              <a:t>Obs </a:t>
            </a:r>
            <a:r>
              <a:rPr sz="1100" spc="15" dirty="0">
                <a:latin typeface="Arial"/>
                <a:cs typeface="Arial"/>
              </a:rPr>
              <a:t>&amp; </a:t>
            </a:r>
            <a:r>
              <a:rPr sz="1100" spc="-65" dirty="0">
                <a:latin typeface="Arial"/>
                <a:cs typeface="Arial"/>
              </a:rPr>
              <a:t>Gyne, </a:t>
            </a:r>
            <a:r>
              <a:rPr sz="1100" spc="-110" dirty="0">
                <a:latin typeface="Arial"/>
                <a:cs typeface="Arial"/>
              </a:rPr>
              <a:t>ENT, </a:t>
            </a:r>
            <a:r>
              <a:rPr sz="1100" spc="-90" dirty="0">
                <a:latin typeface="Arial"/>
                <a:cs typeface="Arial"/>
              </a:rPr>
              <a:t>Eye, </a:t>
            </a:r>
            <a:r>
              <a:rPr sz="1100" spc="-55" dirty="0">
                <a:latin typeface="Arial"/>
                <a:cs typeface="Arial"/>
              </a:rPr>
              <a:t>Family </a:t>
            </a:r>
            <a:r>
              <a:rPr sz="1100" spc="-30" dirty="0">
                <a:latin typeface="Arial"/>
                <a:cs typeface="Arial"/>
              </a:rPr>
              <a:t>Medicine </a:t>
            </a:r>
            <a:r>
              <a:rPr sz="1100" spc="-40" dirty="0">
                <a:latin typeface="Arial"/>
                <a:cs typeface="Arial"/>
              </a:rPr>
              <a:t>clinics, </a:t>
            </a:r>
            <a:r>
              <a:rPr sz="1100" spc="-30" dirty="0">
                <a:latin typeface="Arial"/>
                <a:cs typeface="Arial"/>
              </a:rPr>
              <a:t>outreach </a:t>
            </a:r>
            <a:r>
              <a:rPr sz="1100" spc="-40" dirty="0">
                <a:latin typeface="Arial"/>
                <a:cs typeface="Arial"/>
              </a:rPr>
              <a:t>centers </a:t>
            </a:r>
            <a:r>
              <a:rPr sz="1100" spc="15" dirty="0">
                <a:latin typeface="Arial"/>
                <a:cs typeface="Arial"/>
              </a:rPr>
              <a:t>&amp; </a:t>
            </a:r>
            <a:r>
              <a:rPr sz="1100" spc="-40" dirty="0">
                <a:latin typeface="Arial"/>
                <a:cs typeface="Arial"/>
              </a:rPr>
              <a:t>Community </a:t>
            </a:r>
            <a:r>
              <a:rPr sz="1100" spc="-30" dirty="0">
                <a:latin typeface="Arial"/>
                <a:cs typeface="Arial"/>
              </a:rPr>
              <a:t>Medicine  </a:t>
            </a:r>
            <a:r>
              <a:rPr sz="1100" spc="-50" dirty="0">
                <a:latin typeface="Arial"/>
                <a:cs typeface="Arial"/>
              </a:rPr>
              <a:t>experiences. </a:t>
            </a:r>
            <a:r>
              <a:rPr sz="1100" spc="-55" dirty="0">
                <a:latin typeface="Arial"/>
                <a:cs typeface="Arial"/>
              </a:rPr>
              <a:t>Here </a:t>
            </a:r>
            <a:r>
              <a:rPr sz="1100" spc="-35" dirty="0">
                <a:latin typeface="Arial"/>
                <a:cs typeface="Arial"/>
              </a:rPr>
              <a:t>students </a:t>
            </a:r>
            <a:r>
              <a:rPr sz="1100" spc="-50" dirty="0">
                <a:latin typeface="Arial"/>
                <a:cs typeface="Arial"/>
              </a:rPr>
              <a:t>observe </a:t>
            </a:r>
            <a:r>
              <a:rPr sz="1100" spc="-25" dirty="0">
                <a:latin typeface="Arial"/>
                <a:cs typeface="Arial"/>
              </a:rPr>
              <a:t>patients, </a:t>
            </a:r>
            <a:r>
              <a:rPr sz="1100" spc="-30" dirty="0">
                <a:latin typeface="Arial"/>
                <a:cs typeface="Arial"/>
              </a:rPr>
              <a:t>take histories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15" dirty="0">
                <a:latin typeface="Arial"/>
                <a:cs typeface="Arial"/>
              </a:rPr>
              <a:t>perform </a:t>
            </a:r>
            <a:r>
              <a:rPr sz="1100" spc="-50" dirty="0">
                <a:latin typeface="Arial"/>
                <a:cs typeface="Arial"/>
              </a:rPr>
              <a:t>supervised </a:t>
            </a:r>
            <a:r>
              <a:rPr sz="1100" spc="-30" dirty="0">
                <a:latin typeface="Arial"/>
                <a:cs typeface="Arial"/>
              </a:rPr>
              <a:t>clinical  </a:t>
            </a:r>
            <a:r>
              <a:rPr sz="1100" spc="-40" dirty="0">
                <a:latin typeface="Arial"/>
                <a:cs typeface="Arial"/>
              </a:rPr>
              <a:t>examinations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5" dirty="0">
                <a:latin typeface="Arial"/>
                <a:cs typeface="Arial"/>
              </a:rPr>
              <a:t>outpatient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10" dirty="0">
                <a:latin typeface="Arial"/>
                <a:cs typeface="Arial"/>
              </a:rPr>
              <a:t>inpatient </a:t>
            </a:r>
            <a:r>
              <a:rPr sz="1100" spc="-35" dirty="0">
                <a:latin typeface="Arial"/>
                <a:cs typeface="Arial"/>
              </a:rPr>
              <a:t>settings. </a:t>
            </a:r>
            <a:r>
              <a:rPr sz="1100" spc="-70" dirty="0">
                <a:latin typeface="Arial"/>
                <a:cs typeface="Arial"/>
              </a:rPr>
              <a:t>They </a:t>
            </a:r>
            <a:r>
              <a:rPr sz="1100" spc="-55" dirty="0">
                <a:latin typeface="Arial"/>
                <a:cs typeface="Arial"/>
              </a:rPr>
              <a:t>also </a:t>
            </a:r>
            <a:r>
              <a:rPr sz="1100" spc="-35" dirty="0">
                <a:latin typeface="Arial"/>
                <a:cs typeface="Arial"/>
              </a:rPr>
              <a:t>get </a:t>
            </a:r>
            <a:r>
              <a:rPr sz="1100" spc="-60" dirty="0">
                <a:latin typeface="Arial"/>
                <a:cs typeface="Arial"/>
              </a:rPr>
              <a:t>an </a:t>
            </a:r>
            <a:r>
              <a:rPr sz="1100" spc="-5" dirty="0">
                <a:latin typeface="Arial"/>
                <a:cs typeface="Arial"/>
              </a:rPr>
              <a:t>opportunity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50" dirty="0">
                <a:latin typeface="Arial"/>
                <a:cs typeface="Arial"/>
              </a:rPr>
              <a:t>observe </a:t>
            </a:r>
            <a:r>
              <a:rPr sz="1100" spc="-40" dirty="0">
                <a:latin typeface="Arial"/>
                <a:cs typeface="Arial"/>
              </a:rPr>
              <a:t>medical  personnel </a:t>
            </a:r>
            <a:r>
              <a:rPr sz="1100" spc="-25" dirty="0">
                <a:latin typeface="Arial"/>
                <a:cs typeface="Arial"/>
              </a:rPr>
              <a:t>working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30" dirty="0">
                <a:latin typeface="Arial"/>
                <a:cs typeface="Arial"/>
              </a:rPr>
              <a:t>team. </a:t>
            </a:r>
            <a:r>
              <a:rPr sz="1100" spc="-85" dirty="0">
                <a:latin typeface="Arial"/>
                <a:cs typeface="Arial"/>
              </a:rPr>
              <a:t>These </a:t>
            </a:r>
            <a:r>
              <a:rPr sz="1100" spc="-15" dirty="0">
                <a:latin typeface="Arial"/>
                <a:cs typeface="Arial"/>
              </a:rPr>
              <a:t>rotations </a:t>
            </a:r>
            <a:r>
              <a:rPr sz="1100" spc="-30" dirty="0">
                <a:latin typeface="Arial"/>
                <a:cs typeface="Arial"/>
              </a:rPr>
              <a:t>help </a:t>
            </a:r>
            <a:r>
              <a:rPr sz="1100" spc="-35" dirty="0">
                <a:latin typeface="Arial"/>
                <a:cs typeface="Arial"/>
              </a:rPr>
              <a:t>students </a:t>
            </a:r>
            <a:r>
              <a:rPr sz="1100" spc="-20" dirty="0">
                <a:latin typeface="Arial"/>
                <a:cs typeface="Arial"/>
              </a:rPr>
              <a:t>relate </a:t>
            </a:r>
            <a:r>
              <a:rPr sz="1100" spc="-65" dirty="0">
                <a:latin typeface="Arial"/>
                <a:cs typeface="Arial"/>
              </a:rPr>
              <a:t>basic </a:t>
            </a:r>
            <a:r>
              <a:rPr sz="1100" spc="-40" dirty="0">
                <a:latin typeface="Arial"/>
                <a:cs typeface="Arial"/>
              </a:rPr>
              <a:t>medical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clinical  </a:t>
            </a:r>
            <a:r>
              <a:rPr sz="1100" spc="-40" dirty="0">
                <a:latin typeface="Arial"/>
                <a:cs typeface="Arial"/>
              </a:rPr>
              <a:t>knowledge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45" dirty="0">
                <a:latin typeface="Arial"/>
                <a:cs typeface="Arial"/>
              </a:rPr>
              <a:t>diverse </a:t>
            </a:r>
            <a:r>
              <a:rPr sz="1100" spc="-30" dirty="0">
                <a:latin typeface="Arial"/>
                <a:cs typeface="Arial"/>
              </a:rPr>
              <a:t>clinical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areas.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34870" y="4777866"/>
            <a:ext cx="512699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70" dirty="0">
                <a:latin typeface="Arial"/>
                <a:cs typeface="Arial"/>
              </a:rPr>
              <a:t>Skills </a:t>
            </a:r>
            <a:r>
              <a:rPr sz="1100" spc="-30" dirty="0">
                <a:latin typeface="Arial"/>
                <a:cs typeface="Arial"/>
              </a:rPr>
              <a:t>relevant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45" dirty="0">
                <a:latin typeface="Arial"/>
                <a:cs typeface="Arial"/>
              </a:rPr>
              <a:t>respective </a:t>
            </a:r>
            <a:r>
              <a:rPr sz="1100" spc="-40" dirty="0">
                <a:latin typeface="Arial"/>
                <a:cs typeface="Arial"/>
              </a:rPr>
              <a:t>module </a:t>
            </a:r>
            <a:r>
              <a:rPr sz="1100" spc="-50" dirty="0">
                <a:latin typeface="Arial"/>
                <a:cs typeface="Arial"/>
              </a:rPr>
              <a:t>are observed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practiced </a:t>
            </a:r>
            <a:r>
              <a:rPr sz="1100" spc="-35" dirty="0">
                <a:latin typeface="Arial"/>
                <a:cs typeface="Arial"/>
              </a:rPr>
              <a:t>where </a:t>
            </a:r>
            <a:r>
              <a:rPr sz="1100" spc="-45" dirty="0">
                <a:latin typeface="Arial"/>
                <a:cs typeface="Arial"/>
              </a:rPr>
              <a:t>applicable</a:t>
            </a:r>
            <a:r>
              <a:rPr sz="1100" spc="14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20876" y="4690084"/>
            <a:ext cx="983615" cy="53784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1100" b="1" spc="-175" dirty="0">
                <a:latin typeface="Arial"/>
                <a:cs typeface="Arial"/>
              </a:rPr>
              <a:t>SKILLS</a:t>
            </a:r>
            <a:r>
              <a:rPr sz="1100" b="1" spc="-140" dirty="0">
                <a:latin typeface="Arial"/>
                <a:cs typeface="Arial"/>
              </a:rPr>
              <a:t> SESSION: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1100" spc="-50" dirty="0">
                <a:latin typeface="Arial"/>
                <a:cs typeface="Arial"/>
              </a:rPr>
              <a:t>skills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laboratory.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20876" y="5583402"/>
            <a:ext cx="6242050" cy="1049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2700"/>
              </a:lnSpc>
              <a:spcBef>
                <a:spcPts val="100"/>
              </a:spcBef>
            </a:pPr>
            <a:r>
              <a:rPr sz="1100" b="1" spc="-155" dirty="0">
                <a:latin typeface="Arial"/>
                <a:cs typeface="Arial"/>
              </a:rPr>
              <a:t>SELF-DIRECTED </a:t>
            </a:r>
            <a:r>
              <a:rPr sz="1100" b="1" spc="-130" dirty="0">
                <a:latin typeface="Arial"/>
                <a:cs typeface="Arial"/>
              </a:rPr>
              <a:t>STUDY: </a:t>
            </a:r>
            <a:r>
              <a:rPr sz="1100" spc="-45" dirty="0">
                <a:latin typeface="Arial"/>
                <a:cs typeface="Arial"/>
              </a:rPr>
              <a:t>Students’ </a:t>
            </a:r>
            <a:r>
              <a:rPr sz="1100" spc="-85" dirty="0">
                <a:latin typeface="Arial"/>
                <a:cs typeface="Arial"/>
              </a:rPr>
              <a:t>assume </a:t>
            </a:r>
            <a:r>
              <a:rPr sz="1100" spc="-35" dirty="0">
                <a:latin typeface="Arial"/>
                <a:cs typeface="Arial"/>
              </a:rPr>
              <a:t>responsibilities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their </a:t>
            </a:r>
            <a:r>
              <a:rPr sz="1100" spc="-25" dirty="0">
                <a:latin typeface="Arial"/>
                <a:cs typeface="Arial"/>
              </a:rPr>
              <a:t>own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25" dirty="0">
                <a:latin typeface="Arial"/>
                <a:cs typeface="Arial"/>
              </a:rPr>
              <a:t>through </a:t>
            </a:r>
            <a:r>
              <a:rPr sz="1100" spc="-30" dirty="0">
                <a:latin typeface="Arial"/>
                <a:cs typeface="Arial"/>
              </a:rPr>
              <a:t>individual </a:t>
            </a:r>
            <a:r>
              <a:rPr sz="1100" spc="-45" dirty="0">
                <a:latin typeface="Arial"/>
                <a:cs typeface="Arial"/>
              </a:rPr>
              <a:t>study,  </a:t>
            </a:r>
            <a:r>
              <a:rPr sz="1100" spc="-55" dirty="0">
                <a:latin typeface="Arial"/>
                <a:cs typeface="Arial"/>
              </a:rPr>
              <a:t>sharing </a:t>
            </a:r>
            <a:r>
              <a:rPr sz="1100" spc="-110" dirty="0">
                <a:latin typeface="Arial"/>
                <a:cs typeface="Arial"/>
              </a:rPr>
              <a:t>and</a:t>
            </a:r>
            <a:r>
              <a:rPr sz="1100" spc="8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discussing </a:t>
            </a:r>
            <a:r>
              <a:rPr sz="1100" dirty="0">
                <a:latin typeface="Arial"/>
                <a:cs typeface="Arial"/>
              </a:rPr>
              <a:t>with </a:t>
            </a:r>
            <a:r>
              <a:rPr sz="1100" spc="-50" dirty="0">
                <a:latin typeface="Arial"/>
                <a:cs typeface="Arial"/>
              </a:rPr>
              <a:t>peers, </a:t>
            </a:r>
            <a:r>
              <a:rPr sz="1100" spc="-65" dirty="0">
                <a:latin typeface="Arial"/>
                <a:cs typeface="Arial"/>
              </a:rPr>
              <a:t>seeking </a:t>
            </a:r>
            <a:r>
              <a:rPr sz="1100" spc="-15" dirty="0">
                <a:latin typeface="Arial"/>
                <a:cs typeface="Arial"/>
              </a:rPr>
              <a:t>information from </a:t>
            </a:r>
            <a:r>
              <a:rPr sz="1100" spc="-60" dirty="0">
                <a:latin typeface="Arial"/>
                <a:cs typeface="Arial"/>
              </a:rPr>
              <a:t>Learning </a:t>
            </a:r>
            <a:r>
              <a:rPr sz="1100" spc="-80" dirty="0">
                <a:latin typeface="Arial"/>
                <a:cs typeface="Arial"/>
              </a:rPr>
              <a:t>Resource </a:t>
            </a:r>
            <a:r>
              <a:rPr sz="1100" spc="-50" dirty="0">
                <a:latin typeface="Arial"/>
                <a:cs typeface="Arial"/>
              </a:rPr>
              <a:t>Center, teachers </a:t>
            </a:r>
            <a:r>
              <a:rPr sz="1100" spc="-65" dirty="0">
                <a:latin typeface="Arial"/>
                <a:cs typeface="Arial"/>
              </a:rPr>
              <a:t>and  </a:t>
            </a:r>
            <a:r>
              <a:rPr sz="1100" spc="-50" dirty="0">
                <a:latin typeface="Arial"/>
                <a:cs typeface="Arial"/>
              </a:rPr>
              <a:t>resource </a:t>
            </a:r>
            <a:r>
              <a:rPr sz="1100" spc="-60" dirty="0">
                <a:latin typeface="Arial"/>
                <a:cs typeface="Arial"/>
              </a:rPr>
              <a:t>persons </a:t>
            </a:r>
            <a:r>
              <a:rPr sz="1100" spc="-35" dirty="0">
                <a:latin typeface="Arial"/>
                <a:cs typeface="Arial"/>
              </a:rPr>
              <a:t>within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outside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2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college.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-70" dirty="0">
                <a:latin typeface="Arial"/>
                <a:cs typeface="Arial"/>
              </a:rPr>
              <a:t>can </a:t>
            </a:r>
            <a:r>
              <a:rPr sz="1100" spc="-20" dirty="0">
                <a:latin typeface="Arial"/>
                <a:cs typeface="Arial"/>
              </a:rPr>
              <a:t>utilize 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10" dirty="0">
                <a:latin typeface="Arial"/>
                <a:cs typeface="Arial"/>
              </a:rPr>
              <a:t>time </a:t>
            </a:r>
            <a:r>
              <a:rPr sz="1100" spc="-5" dirty="0">
                <a:latin typeface="Arial"/>
                <a:cs typeface="Arial"/>
              </a:rPr>
              <a:t>within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5" dirty="0">
                <a:latin typeface="Arial"/>
                <a:cs typeface="Arial"/>
              </a:rPr>
              <a:t>college  scheduled </a:t>
            </a:r>
            <a:r>
              <a:rPr sz="1100" spc="-45" dirty="0">
                <a:latin typeface="Arial"/>
                <a:cs typeface="Arial"/>
              </a:rPr>
              <a:t>hours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self-study.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65572" y="426211"/>
            <a:ext cx="215646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40" dirty="0">
                <a:latin typeface="Arial"/>
                <a:cs typeface="Arial"/>
              </a:rPr>
              <a:t>4</a:t>
            </a:r>
            <a:r>
              <a:rPr sz="1050" b="1" i="1" spc="-60" baseline="31746" dirty="0">
                <a:latin typeface="Arial"/>
                <a:cs typeface="Arial"/>
              </a:rPr>
              <a:t>th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40" dirty="0">
                <a:latin typeface="Arial"/>
                <a:cs typeface="Arial"/>
              </a:rPr>
              <a:t>MBBS </a:t>
            </a:r>
            <a:r>
              <a:rPr sz="1100" b="1" i="1" spc="-114" dirty="0">
                <a:latin typeface="Arial"/>
                <a:cs typeface="Arial"/>
              </a:rPr>
              <a:t>GENETICS-II</a:t>
            </a:r>
            <a:r>
              <a:rPr sz="1100" b="1" i="1" spc="-70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10155" y="6832092"/>
            <a:ext cx="3809238" cy="2131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362071" y="833373"/>
            <a:ext cx="15195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MODULE </a:t>
            </a:r>
            <a:r>
              <a:rPr sz="1200" b="1" u="heavy" spc="-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3: </a:t>
            </a:r>
            <a:r>
              <a:rPr sz="1200" b="1" u="heavy" spc="-1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GENETICS</a:t>
            </a:r>
            <a:r>
              <a:rPr sz="1200" b="1" u="heavy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II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7</a:t>
            </a:fld>
            <a:endParaRPr spc="-55" dirty="0"/>
          </a:p>
        </p:txBody>
      </p:sp>
      <p:sp>
        <p:nvSpPr>
          <p:cNvPr id="6" name="object 6"/>
          <p:cNvSpPr txBox="1"/>
          <p:nvPr/>
        </p:nvSpPr>
        <p:spPr>
          <a:xfrm>
            <a:off x="940104" y="1267714"/>
            <a:ext cx="6365875" cy="5441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200" b="1" u="sng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INTRODUCTION</a:t>
            </a:r>
            <a:endParaRPr sz="1200">
              <a:latin typeface="Arial"/>
              <a:cs typeface="Arial"/>
            </a:endParaRPr>
          </a:p>
          <a:p>
            <a:pPr marL="12700" marR="5715" algn="just">
              <a:lnSpc>
                <a:spcPct val="116799"/>
              </a:lnSpc>
              <a:spcBef>
                <a:spcPts val="1030"/>
              </a:spcBef>
            </a:pPr>
            <a:r>
              <a:rPr sz="1100" spc="-95" dirty="0">
                <a:latin typeface="Arial"/>
                <a:cs typeface="Arial"/>
              </a:rPr>
              <a:t>A </a:t>
            </a:r>
            <a:r>
              <a:rPr sz="1100" spc="-40" dirty="0">
                <a:latin typeface="Arial"/>
                <a:cs typeface="Arial"/>
              </a:rPr>
              <a:t>genetic </a:t>
            </a:r>
            <a:r>
              <a:rPr sz="1100" spc="-35" dirty="0">
                <a:latin typeface="Arial"/>
                <a:cs typeface="Arial"/>
              </a:rPr>
              <a:t>disorder </a:t>
            </a:r>
            <a:r>
              <a:rPr sz="1100" spc="-55" dirty="0">
                <a:latin typeface="Arial"/>
                <a:cs typeface="Arial"/>
              </a:rPr>
              <a:t>is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70" dirty="0">
                <a:latin typeface="Arial"/>
                <a:cs typeface="Arial"/>
              </a:rPr>
              <a:t>disease </a:t>
            </a:r>
            <a:r>
              <a:rPr sz="1100" dirty="0">
                <a:latin typeface="Arial"/>
                <a:cs typeface="Arial"/>
              </a:rPr>
              <a:t>that </a:t>
            </a:r>
            <a:r>
              <a:rPr sz="1100" spc="-55" dirty="0">
                <a:latin typeface="Arial"/>
                <a:cs typeface="Arial"/>
              </a:rPr>
              <a:t>is </a:t>
            </a:r>
            <a:r>
              <a:rPr sz="1100" spc="-75" dirty="0">
                <a:latin typeface="Arial"/>
                <a:cs typeface="Arial"/>
              </a:rPr>
              <a:t>caused </a:t>
            </a:r>
            <a:r>
              <a:rPr sz="1100" spc="-45" dirty="0">
                <a:latin typeface="Arial"/>
                <a:cs typeface="Arial"/>
              </a:rPr>
              <a:t>by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65" dirty="0">
                <a:latin typeface="Arial"/>
                <a:cs typeface="Arial"/>
              </a:rPr>
              <a:t>change,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15" dirty="0">
                <a:latin typeface="Arial"/>
                <a:cs typeface="Arial"/>
              </a:rPr>
              <a:t>mutation, in </a:t>
            </a:r>
            <a:r>
              <a:rPr sz="1100" spc="-60" dirty="0">
                <a:latin typeface="Arial"/>
                <a:cs typeface="Arial"/>
              </a:rPr>
              <a:t>an </a:t>
            </a:r>
            <a:r>
              <a:rPr sz="1100" spc="-30" dirty="0">
                <a:latin typeface="Arial"/>
                <a:cs typeface="Arial"/>
              </a:rPr>
              <a:t>individual’s </a:t>
            </a:r>
            <a:r>
              <a:rPr sz="1100" spc="-100" dirty="0">
                <a:latin typeface="Arial"/>
                <a:cs typeface="Arial"/>
              </a:rPr>
              <a:t>DNA </a:t>
            </a:r>
            <a:r>
              <a:rPr sz="1100" spc="-65" dirty="0">
                <a:latin typeface="Arial"/>
                <a:cs typeface="Arial"/>
              </a:rPr>
              <a:t>sequence. </a:t>
            </a:r>
            <a:r>
              <a:rPr sz="1100" spc="-95" dirty="0">
                <a:latin typeface="Arial"/>
                <a:cs typeface="Arial"/>
              </a:rPr>
              <a:t>These  </a:t>
            </a:r>
            <a:r>
              <a:rPr sz="1100" spc="-25" dirty="0">
                <a:latin typeface="Arial"/>
                <a:cs typeface="Arial"/>
              </a:rPr>
              <a:t>mutations </a:t>
            </a:r>
            <a:r>
              <a:rPr sz="1100" spc="-70" dirty="0">
                <a:latin typeface="Arial"/>
                <a:cs typeface="Arial"/>
              </a:rPr>
              <a:t>can </a:t>
            </a:r>
            <a:r>
              <a:rPr sz="1100" spc="-50" dirty="0">
                <a:latin typeface="Arial"/>
                <a:cs typeface="Arial"/>
              </a:rPr>
              <a:t>be due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65" dirty="0">
                <a:latin typeface="Arial"/>
                <a:cs typeface="Arial"/>
              </a:rPr>
              <a:t>an </a:t>
            </a:r>
            <a:r>
              <a:rPr sz="1100" spc="-10" dirty="0">
                <a:latin typeface="Arial"/>
                <a:cs typeface="Arial"/>
              </a:rPr>
              <a:t>error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100" dirty="0">
                <a:latin typeface="Arial"/>
                <a:cs typeface="Arial"/>
              </a:rPr>
              <a:t>DNA </a:t>
            </a:r>
            <a:r>
              <a:rPr sz="1100" spc="-25" dirty="0">
                <a:latin typeface="Arial"/>
                <a:cs typeface="Arial"/>
              </a:rPr>
              <a:t>replication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50" dirty="0">
                <a:latin typeface="Arial"/>
                <a:cs typeface="Arial"/>
              </a:rPr>
              <a:t>due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environmental </a:t>
            </a:r>
            <a:r>
              <a:rPr sz="1100" spc="-35" dirty="0">
                <a:latin typeface="Arial"/>
                <a:cs typeface="Arial"/>
              </a:rPr>
              <a:t>factors,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30" dirty="0">
                <a:latin typeface="Arial"/>
                <a:cs typeface="Arial"/>
              </a:rPr>
              <a:t>cigarette </a:t>
            </a:r>
            <a:r>
              <a:rPr sz="1100" spc="-70" dirty="0">
                <a:latin typeface="Arial"/>
                <a:cs typeface="Arial"/>
              </a:rPr>
              <a:t>smoke  </a:t>
            </a:r>
            <a:r>
              <a:rPr sz="1100" spc="-55" dirty="0">
                <a:latin typeface="Arial"/>
                <a:cs typeface="Arial"/>
              </a:rPr>
              <a:t>and exposure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25" dirty="0">
                <a:latin typeface="Arial"/>
                <a:cs typeface="Arial"/>
              </a:rPr>
              <a:t>radiation, </a:t>
            </a:r>
            <a:r>
              <a:rPr sz="1100" spc="-30" dirty="0">
                <a:latin typeface="Arial"/>
                <a:cs typeface="Arial"/>
              </a:rPr>
              <a:t>which </a:t>
            </a:r>
            <a:r>
              <a:rPr sz="1100" spc="-80" dirty="0">
                <a:latin typeface="Arial"/>
                <a:cs typeface="Arial"/>
              </a:rPr>
              <a:t>cause </a:t>
            </a:r>
            <a:r>
              <a:rPr sz="1100" spc="-75" dirty="0">
                <a:latin typeface="Arial"/>
                <a:cs typeface="Arial"/>
              </a:rPr>
              <a:t>changes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204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DNA </a:t>
            </a:r>
            <a:r>
              <a:rPr sz="1100" spc="-60" dirty="0">
                <a:latin typeface="Arial"/>
                <a:cs typeface="Arial"/>
              </a:rPr>
              <a:t>sequence.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5715" algn="just">
              <a:lnSpc>
                <a:spcPct val="117000"/>
              </a:lnSpc>
              <a:spcBef>
                <a:spcPts val="5"/>
              </a:spcBef>
            </a:pPr>
            <a:r>
              <a:rPr sz="1100" spc="-25" dirty="0">
                <a:latin typeface="Arial"/>
                <a:cs typeface="Arial"/>
              </a:rPr>
              <a:t>Internationally, </a:t>
            </a:r>
            <a:r>
              <a:rPr sz="1100" spc="-85" dirty="0">
                <a:latin typeface="Arial"/>
                <a:cs typeface="Arial"/>
              </a:rPr>
              <a:t>3-5%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25" dirty="0">
                <a:latin typeface="Arial"/>
                <a:cs typeface="Arial"/>
              </a:rPr>
              <a:t>all </a:t>
            </a:r>
            <a:r>
              <a:rPr sz="1100" spc="-20" dirty="0">
                <a:latin typeface="Arial"/>
                <a:cs typeface="Arial"/>
              </a:rPr>
              <a:t>births </a:t>
            </a:r>
            <a:r>
              <a:rPr sz="1100" spc="-25" dirty="0">
                <a:latin typeface="Arial"/>
                <a:cs typeface="Arial"/>
              </a:rPr>
              <a:t>result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40" dirty="0">
                <a:latin typeface="Arial"/>
                <a:cs typeface="Arial"/>
              </a:rPr>
              <a:t>congenital </a:t>
            </a:r>
            <a:r>
              <a:rPr sz="1100" spc="-30" dirty="0">
                <a:latin typeface="Arial"/>
                <a:cs typeface="Arial"/>
              </a:rPr>
              <a:t>malformations; </a:t>
            </a:r>
            <a:r>
              <a:rPr sz="1100" spc="-75" dirty="0">
                <a:latin typeface="Arial"/>
                <a:cs typeface="Arial"/>
              </a:rPr>
              <a:t>20-30%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25" dirty="0">
                <a:latin typeface="Arial"/>
                <a:cs typeface="Arial"/>
              </a:rPr>
              <a:t>all </a:t>
            </a:r>
            <a:r>
              <a:rPr sz="1100" spc="-15" dirty="0">
                <a:latin typeface="Arial"/>
                <a:cs typeface="Arial"/>
              </a:rPr>
              <a:t>infant </a:t>
            </a:r>
            <a:r>
              <a:rPr sz="1100" spc="-50" dirty="0">
                <a:latin typeface="Arial"/>
                <a:cs typeface="Arial"/>
              </a:rPr>
              <a:t>deaths </a:t>
            </a:r>
            <a:r>
              <a:rPr sz="1100" spc="-45" dirty="0">
                <a:latin typeface="Arial"/>
                <a:cs typeface="Arial"/>
              </a:rPr>
              <a:t>are </a:t>
            </a:r>
            <a:r>
              <a:rPr sz="1100" spc="-50" dirty="0">
                <a:latin typeface="Arial"/>
                <a:cs typeface="Arial"/>
              </a:rPr>
              <a:t>due </a:t>
            </a:r>
            <a:r>
              <a:rPr sz="1100" spc="15" dirty="0">
                <a:latin typeface="Arial"/>
                <a:cs typeface="Arial"/>
              </a:rPr>
              <a:t>to  </a:t>
            </a:r>
            <a:r>
              <a:rPr sz="1100" spc="-40" dirty="0">
                <a:latin typeface="Arial"/>
                <a:cs typeface="Arial"/>
              </a:rPr>
              <a:t>genetic disorders; </a:t>
            </a:r>
            <a:r>
              <a:rPr sz="1100" spc="-80" dirty="0">
                <a:latin typeface="Arial"/>
                <a:cs typeface="Arial"/>
              </a:rPr>
              <a:t>30-50%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35" dirty="0">
                <a:latin typeface="Arial"/>
                <a:cs typeface="Arial"/>
              </a:rPr>
              <a:t>post-neonatal </a:t>
            </a:r>
            <a:r>
              <a:rPr sz="1100" spc="-50" dirty="0">
                <a:latin typeface="Arial"/>
                <a:cs typeface="Arial"/>
              </a:rPr>
              <a:t>deaths </a:t>
            </a:r>
            <a:r>
              <a:rPr sz="1100" spc="-45" dirty="0">
                <a:latin typeface="Arial"/>
                <a:cs typeface="Arial"/>
              </a:rPr>
              <a:t>are </a:t>
            </a:r>
            <a:r>
              <a:rPr sz="1100" spc="-50" dirty="0">
                <a:latin typeface="Arial"/>
                <a:cs typeface="Arial"/>
              </a:rPr>
              <a:t>due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40" dirty="0">
                <a:latin typeface="Arial"/>
                <a:cs typeface="Arial"/>
              </a:rPr>
              <a:t>congenital </a:t>
            </a:r>
            <a:r>
              <a:rPr sz="1100" spc="-30" dirty="0">
                <a:latin typeface="Arial"/>
                <a:cs typeface="Arial"/>
              </a:rPr>
              <a:t>malformations. </a:t>
            </a:r>
            <a:r>
              <a:rPr sz="1100" spc="-85" dirty="0">
                <a:latin typeface="Arial"/>
                <a:cs typeface="Arial"/>
              </a:rPr>
              <a:t>11.1%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30" dirty="0">
                <a:latin typeface="Arial"/>
                <a:cs typeface="Arial"/>
              </a:rPr>
              <a:t>pediatric  hospital </a:t>
            </a:r>
            <a:r>
              <a:rPr sz="1100" spc="-60" dirty="0">
                <a:latin typeface="Arial"/>
                <a:cs typeface="Arial"/>
              </a:rPr>
              <a:t>admissions </a:t>
            </a:r>
            <a:r>
              <a:rPr sz="1100" spc="-45" dirty="0">
                <a:latin typeface="Arial"/>
                <a:cs typeface="Arial"/>
              </a:rPr>
              <a:t>are </a:t>
            </a:r>
            <a:r>
              <a:rPr sz="1100" dirty="0">
                <a:latin typeface="Arial"/>
                <a:cs typeface="Arial"/>
              </a:rPr>
              <a:t>for </a:t>
            </a:r>
            <a:r>
              <a:rPr sz="1100" spc="-30" dirty="0">
                <a:latin typeface="Arial"/>
                <a:cs typeface="Arial"/>
              </a:rPr>
              <a:t>children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40" dirty="0">
                <a:latin typeface="Arial"/>
                <a:cs typeface="Arial"/>
              </a:rPr>
              <a:t>genetic disorders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85" dirty="0">
                <a:latin typeface="Arial"/>
                <a:cs typeface="Arial"/>
              </a:rPr>
              <a:t>18.5% </a:t>
            </a:r>
            <a:r>
              <a:rPr sz="1100" spc="-45" dirty="0">
                <a:latin typeface="Arial"/>
                <a:cs typeface="Arial"/>
              </a:rPr>
              <a:t>are </a:t>
            </a:r>
            <a:r>
              <a:rPr sz="1100" spc="-30" dirty="0">
                <a:latin typeface="Arial"/>
                <a:cs typeface="Arial"/>
              </a:rPr>
              <a:t>children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15" dirty="0">
                <a:latin typeface="Arial"/>
                <a:cs typeface="Arial"/>
              </a:rPr>
              <a:t>other </a:t>
            </a:r>
            <a:r>
              <a:rPr sz="1100" spc="-40" dirty="0">
                <a:latin typeface="Arial"/>
                <a:cs typeface="Arial"/>
              </a:rPr>
              <a:t>congenital  </a:t>
            </a:r>
            <a:r>
              <a:rPr sz="1100" spc="-30" dirty="0">
                <a:latin typeface="Arial"/>
                <a:cs typeface="Arial"/>
              </a:rPr>
              <a:t>malformations; </a:t>
            </a:r>
            <a:r>
              <a:rPr sz="1100" spc="-105" dirty="0">
                <a:latin typeface="Arial"/>
                <a:cs typeface="Arial"/>
              </a:rPr>
              <a:t>12%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20" dirty="0">
                <a:latin typeface="Arial"/>
                <a:cs typeface="Arial"/>
              </a:rPr>
              <a:t>adult </a:t>
            </a:r>
            <a:r>
              <a:rPr sz="1100" spc="-30" dirty="0">
                <a:latin typeface="Arial"/>
                <a:cs typeface="Arial"/>
              </a:rPr>
              <a:t>hospital </a:t>
            </a:r>
            <a:r>
              <a:rPr sz="1100" spc="-60" dirty="0">
                <a:latin typeface="Arial"/>
                <a:cs typeface="Arial"/>
              </a:rPr>
              <a:t>admissions </a:t>
            </a:r>
            <a:r>
              <a:rPr sz="1100" spc="-45" dirty="0">
                <a:latin typeface="Arial"/>
                <a:cs typeface="Arial"/>
              </a:rPr>
              <a:t>are </a:t>
            </a:r>
            <a:r>
              <a:rPr sz="1100" dirty="0">
                <a:latin typeface="Arial"/>
                <a:cs typeface="Arial"/>
              </a:rPr>
              <a:t>for </a:t>
            </a:r>
            <a:r>
              <a:rPr sz="1100" spc="-40" dirty="0">
                <a:latin typeface="Arial"/>
                <a:cs typeface="Arial"/>
              </a:rPr>
              <a:t>genetic </a:t>
            </a:r>
            <a:r>
              <a:rPr sz="1100" spc="-80" dirty="0">
                <a:latin typeface="Arial"/>
                <a:cs typeface="Arial"/>
              </a:rPr>
              <a:t>causes. </a:t>
            </a:r>
            <a:r>
              <a:rPr sz="1100" spc="-105" dirty="0">
                <a:latin typeface="Arial"/>
                <a:cs typeface="Arial"/>
              </a:rPr>
              <a:t>50%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25" dirty="0">
                <a:latin typeface="Arial"/>
                <a:cs typeface="Arial"/>
              </a:rPr>
              <a:t>mental </a:t>
            </a:r>
            <a:r>
              <a:rPr sz="1100" spc="-20" dirty="0">
                <a:latin typeface="Arial"/>
                <a:cs typeface="Arial"/>
              </a:rPr>
              <a:t>retardation,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45" dirty="0">
                <a:latin typeface="Arial"/>
                <a:cs typeface="Arial"/>
              </a:rPr>
              <a:t>common  </a:t>
            </a:r>
            <a:r>
              <a:rPr sz="1100" spc="-40" dirty="0">
                <a:latin typeface="Arial"/>
                <a:cs typeface="Arial"/>
              </a:rPr>
              <a:t>global </a:t>
            </a:r>
            <a:r>
              <a:rPr sz="1100" spc="-45" dirty="0">
                <a:latin typeface="Arial"/>
                <a:cs typeface="Arial"/>
              </a:rPr>
              <a:t>occurrence, </a:t>
            </a:r>
            <a:r>
              <a:rPr sz="1100" spc="-80" dirty="0">
                <a:latin typeface="Arial"/>
                <a:cs typeface="Arial"/>
              </a:rPr>
              <a:t>has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45" dirty="0">
                <a:latin typeface="Arial"/>
                <a:cs typeface="Arial"/>
              </a:rPr>
              <a:t>genetic </a:t>
            </a:r>
            <a:r>
              <a:rPr sz="1100" spc="-65" dirty="0">
                <a:latin typeface="Arial"/>
                <a:cs typeface="Arial"/>
              </a:rPr>
              <a:t>basis. </a:t>
            </a:r>
            <a:r>
              <a:rPr sz="1100" spc="-85" dirty="0">
                <a:latin typeface="Arial"/>
                <a:cs typeface="Arial"/>
              </a:rPr>
              <a:t>Cancers </a:t>
            </a:r>
            <a:r>
              <a:rPr sz="1100" spc="-45" dirty="0">
                <a:latin typeface="Arial"/>
                <a:cs typeface="Arial"/>
              </a:rPr>
              <a:t>are one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most </a:t>
            </a:r>
            <a:r>
              <a:rPr sz="1100" spc="-45" dirty="0">
                <a:latin typeface="Arial"/>
                <a:cs typeface="Arial"/>
              </a:rPr>
              <a:t>dreaded </a:t>
            </a:r>
            <a:r>
              <a:rPr sz="1100" spc="-30" dirty="0">
                <a:latin typeface="Arial"/>
                <a:cs typeface="Arial"/>
              </a:rPr>
              <a:t>conditions; </a:t>
            </a:r>
            <a:r>
              <a:rPr sz="1100" spc="-105" dirty="0">
                <a:latin typeface="Arial"/>
                <a:cs typeface="Arial"/>
              </a:rPr>
              <a:t>15%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25" dirty="0">
                <a:latin typeface="Arial"/>
                <a:cs typeface="Arial"/>
              </a:rPr>
              <a:t>all </a:t>
            </a:r>
            <a:r>
              <a:rPr sz="1100" spc="-70" dirty="0">
                <a:latin typeface="Arial"/>
                <a:cs typeface="Arial"/>
              </a:rPr>
              <a:t>cancers </a:t>
            </a:r>
            <a:r>
              <a:rPr sz="1100" spc="-65" dirty="0">
                <a:latin typeface="Arial"/>
                <a:cs typeface="Arial"/>
              </a:rPr>
              <a:t>have  </a:t>
            </a:r>
            <a:r>
              <a:rPr sz="1100" spc="-60" dirty="0">
                <a:latin typeface="Arial"/>
                <a:cs typeface="Arial"/>
              </a:rPr>
              <a:t>an </a:t>
            </a:r>
            <a:r>
              <a:rPr sz="1100" spc="-15" dirty="0">
                <a:latin typeface="Arial"/>
                <a:cs typeface="Arial"/>
              </a:rPr>
              <a:t>inherited </a:t>
            </a:r>
            <a:r>
              <a:rPr sz="1100" spc="-30" dirty="0">
                <a:latin typeface="Arial"/>
                <a:cs typeface="Arial"/>
              </a:rPr>
              <a:t>susceptibility </a:t>
            </a:r>
            <a:r>
              <a:rPr sz="1100" spc="-50" dirty="0">
                <a:latin typeface="Arial"/>
                <a:cs typeface="Arial"/>
              </a:rPr>
              <a:t>whereas </a:t>
            </a:r>
            <a:r>
              <a:rPr sz="1100" spc="-105" dirty="0">
                <a:latin typeface="Arial"/>
                <a:cs typeface="Arial"/>
              </a:rPr>
              <a:t>10%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0" dirty="0">
                <a:latin typeface="Arial"/>
                <a:cs typeface="Arial"/>
              </a:rPr>
              <a:t>chronic </a:t>
            </a:r>
            <a:r>
              <a:rPr sz="1100" spc="-75" dirty="0">
                <a:latin typeface="Arial"/>
                <a:cs typeface="Arial"/>
              </a:rPr>
              <a:t>diseases </a:t>
            </a:r>
            <a:r>
              <a:rPr sz="1100" spc="-30" dirty="0">
                <a:latin typeface="Arial"/>
                <a:cs typeface="Arial"/>
              </a:rPr>
              <a:t>(heart, </a:t>
            </a:r>
            <a:r>
              <a:rPr sz="1100" spc="-45" dirty="0">
                <a:latin typeface="Arial"/>
                <a:cs typeface="Arial"/>
              </a:rPr>
              <a:t>diabetes </a:t>
            </a:r>
            <a:r>
              <a:rPr sz="1100" spc="-15" dirty="0">
                <a:latin typeface="Arial"/>
                <a:cs typeface="Arial"/>
              </a:rPr>
              <a:t>arthritis) </a:t>
            </a:r>
            <a:r>
              <a:rPr sz="1100" spc="-30" dirty="0">
                <a:latin typeface="Arial"/>
                <a:cs typeface="Arial"/>
              </a:rPr>
              <a:t>which </a:t>
            </a:r>
            <a:r>
              <a:rPr sz="1100" spc="-45" dirty="0">
                <a:latin typeface="Arial"/>
                <a:cs typeface="Arial"/>
              </a:rPr>
              <a:t>occur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20" dirty="0">
                <a:latin typeface="Arial"/>
                <a:cs typeface="Arial"/>
              </a:rPr>
              <a:t>adult  population </a:t>
            </a:r>
            <a:r>
              <a:rPr sz="1100" spc="-65" dirty="0">
                <a:latin typeface="Arial"/>
                <a:cs typeface="Arial"/>
              </a:rPr>
              <a:t>have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35" dirty="0">
                <a:latin typeface="Arial"/>
                <a:cs typeface="Arial"/>
              </a:rPr>
              <a:t>significant </a:t>
            </a:r>
            <a:r>
              <a:rPr sz="1100" spc="-40" dirty="0">
                <a:latin typeface="Arial"/>
                <a:cs typeface="Arial"/>
              </a:rPr>
              <a:t>genetic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component.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7000"/>
              </a:lnSpc>
            </a:pPr>
            <a:r>
              <a:rPr sz="1100" spc="-60" dirty="0">
                <a:latin typeface="Arial"/>
                <a:cs typeface="Arial"/>
              </a:rPr>
              <a:t>Pakistan </a:t>
            </a:r>
            <a:r>
              <a:rPr sz="1100" spc="-80" dirty="0">
                <a:latin typeface="Arial"/>
                <a:cs typeface="Arial"/>
              </a:rPr>
              <a:t>has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40" dirty="0">
                <a:latin typeface="Arial"/>
                <a:cs typeface="Arial"/>
              </a:rPr>
              <a:t>high frequency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0" dirty="0">
                <a:latin typeface="Arial"/>
                <a:cs typeface="Arial"/>
              </a:rPr>
              <a:t>marriages </a:t>
            </a:r>
            <a:r>
              <a:rPr sz="1100" spc="-65" dirty="0">
                <a:latin typeface="Arial"/>
                <a:cs typeface="Arial"/>
              </a:rPr>
              <a:t>among </a:t>
            </a:r>
            <a:r>
              <a:rPr sz="1100" spc="-60" dirty="0">
                <a:latin typeface="Arial"/>
                <a:cs typeface="Arial"/>
              </a:rPr>
              <a:t>close cousins, </a:t>
            </a:r>
            <a:r>
              <a:rPr sz="1100" spc="-35" dirty="0">
                <a:latin typeface="Arial"/>
                <a:cs typeface="Arial"/>
              </a:rPr>
              <a:t>i.e. </a:t>
            </a:r>
            <a:r>
              <a:rPr sz="1100" spc="-60" dirty="0">
                <a:latin typeface="Arial"/>
                <a:cs typeface="Arial"/>
              </a:rPr>
              <a:t>consanguineous </a:t>
            </a:r>
            <a:r>
              <a:rPr sz="1100" spc="-50" dirty="0">
                <a:latin typeface="Arial"/>
                <a:cs typeface="Arial"/>
              </a:rPr>
              <a:t>marriages. </a:t>
            </a:r>
            <a:r>
              <a:rPr sz="1100" spc="-75" dirty="0">
                <a:latin typeface="Arial"/>
                <a:cs typeface="Arial"/>
              </a:rPr>
              <a:t>This  </a:t>
            </a:r>
            <a:r>
              <a:rPr sz="1100" spc="-45" dirty="0">
                <a:latin typeface="Arial"/>
                <a:cs typeface="Arial"/>
              </a:rPr>
              <a:t>percentage </a:t>
            </a:r>
            <a:r>
              <a:rPr sz="1100" spc="-55" dirty="0">
                <a:latin typeface="Arial"/>
                <a:cs typeface="Arial"/>
              </a:rPr>
              <a:t>is 62.70 </a:t>
            </a:r>
            <a:r>
              <a:rPr sz="1100" spc="-105" dirty="0">
                <a:latin typeface="Arial"/>
                <a:cs typeface="Arial"/>
              </a:rPr>
              <a:t>— </a:t>
            </a:r>
            <a:r>
              <a:rPr sz="1100" spc="-55" dirty="0">
                <a:latin typeface="Arial"/>
                <a:cs typeface="Arial"/>
              </a:rPr>
              <a:t>by </a:t>
            </a:r>
            <a:r>
              <a:rPr sz="1100" spc="-20" dirty="0">
                <a:latin typeface="Arial"/>
                <a:cs typeface="Arial"/>
              </a:rPr>
              <a:t>far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0" dirty="0">
                <a:latin typeface="Arial"/>
                <a:cs typeface="Arial"/>
              </a:rPr>
              <a:t>highest </a:t>
            </a:r>
            <a:r>
              <a:rPr sz="1100" spc="-60" dirty="0">
                <a:latin typeface="Arial"/>
                <a:cs typeface="Arial"/>
              </a:rPr>
              <a:t>among </a:t>
            </a:r>
            <a:r>
              <a:rPr sz="1100" spc="-35" dirty="0">
                <a:latin typeface="Arial"/>
                <a:cs typeface="Arial"/>
              </a:rPr>
              <a:t>countries </a:t>
            </a:r>
            <a:r>
              <a:rPr sz="1100" spc="-15" dirty="0">
                <a:latin typeface="Arial"/>
                <a:cs typeface="Arial"/>
              </a:rPr>
              <a:t>in the </a:t>
            </a:r>
            <a:r>
              <a:rPr sz="1100" spc="-40" dirty="0">
                <a:latin typeface="Arial"/>
                <a:cs typeface="Arial"/>
              </a:rPr>
              <a:t>‘consanguinity </a:t>
            </a:r>
            <a:r>
              <a:rPr sz="1100" dirty="0">
                <a:latin typeface="Arial"/>
                <a:cs typeface="Arial"/>
              </a:rPr>
              <a:t>belt’ </a:t>
            </a:r>
            <a:r>
              <a:rPr sz="1100" spc="-30" dirty="0">
                <a:latin typeface="Arial"/>
                <a:cs typeface="Arial"/>
              </a:rPr>
              <a:t>which </a:t>
            </a:r>
            <a:r>
              <a:rPr sz="1100" spc="-50" dirty="0">
                <a:latin typeface="Arial"/>
                <a:cs typeface="Arial"/>
              </a:rPr>
              <a:t>includes </a:t>
            </a:r>
            <a:r>
              <a:rPr sz="1100" spc="-35" dirty="0">
                <a:latin typeface="Arial"/>
                <a:cs typeface="Arial"/>
              </a:rPr>
              <a:t>countries 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20" dirty="0">
                <a:latin typeface="Arial"/>
                <a:cs typeface="Arial"/>
              </a:rPr>
              <a:t>Middle </a:t>
            </a:r>
            <a:r>
              <a:rPr sz="1100" spc="-90" dirty="0">
                <a:latin typeface="Arial"/>
                <a:cs typeface="Arial"/>
              </a:rPr>
              <a:t>East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105" dirty="0">
                <a:latin typeface="Arial"/>
                <a:cs typeface="Arial"/>
              </a:rPr>
              <a:t>Sub </a:t>
            </a:r>
            <a:r>
              <a:rPr sz="1100" spc="-20" dirty="0">
                <a:latin typeface="Arial"/>
                <a:cs typeface="Arial"/>
              </a:rPr>
              <a:t>continent. </a:t>
            </a:r>
            <a:r>
              <a:rPr sz="1100" spc="10" dirty="0">
                <a:latin typeface="Arial"/>
                <a:cs typeface="Arial"/>
              </a:rPr>
              <a:t>It </a:t>
            </a:r>
            <a:r>
              <a:rPr sz="1100" spc="-55" dirty="0">
                <a:latin typeface="Arial"/>
                <a:cs typeface="Arial"/>
              </a:rPr>
              <a:t>is </a:t>
            </a:r>
            <a:r>
              <a:rPr sz="1100" spc="-35" dirty="0">
                <a:latin typeface="Arial"/>
                <a:cs typeface="Arial"/>
              </a:rPr>
              <a:t>estimated </a:t>
            </a:r>
            <a:r>
              <a:rPr sz="1100" spc="-5" dirty="0">
                <a:latin typeface="Arial"/>
                <a:cs typeface="Arial"/>
              </a:rPr>
              <a:t>that </a:t>
            </a:r>
            <a:r>
              <a:rPr sz="1100" spc="-30" dirty="0">
                <a:latin typeface="Arial"/>
                <a:cs typeface="Arial"/>
              </a:rPr>
              <a:t>about </a:t>
            </a:r>
            <a:r>
              <a:rPr sz="1100" spc="-60" dirty="0">
                <a:latin typeface="Arial"/>
                <a:cs typeface="Arial"/>
              </a:rPr>
              <a:t>29 </a:t>
            </a:r>
            <a:r>
              <a:rPr sz="1100" spc="-15" dirty="0">
                <a:latin typeface="Arial"/>
                <a:cs typeface="Arial"/>
              </a:rPr>
              <a:t>million </a:t>
            </a:r>
            <a:r>
              <a:rPr sz="1100" spc="-40" dirty="0">
                <a:latin typeface="Arial"/>
                <a:cs typeface="Arial"/>
              </a:rPr>
              <a:t>people </a:t>
            </a:r>
            <a:r>
              <a:rPr sz="1100" dirty="0">
                <a:latin typeface="Arial"/>
                <a:cs typeface="Arial"/>
              </a:rPr>
              <a:t>out of </a:t>
            </a:r>
            <a:r>
              <a:rPr sz="1100" spc="-60" dirty="0">
                <a:latin typeface="Arial"/>
                <a:cs typeface="Arial"/>
              </a:rPr>
              <a:t>Pakistan’s 200  </a:t>
            </a:r>
            <a:r>
              <a:rPr sz="1100" spc="-10" dirty="0">
                <a:latin typeface="Arial"/>
                <a:cs typeface="Arial"/>
              </a:rPr>
              <a:t>million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population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suffer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from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genetic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defects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attributable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close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first-cousin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marriages.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6985" algn="just">
              <a:lnSpc>
                <a:spcPct val="116900"/>
              </a:lnSpc>
            </a:pPr>
            <a:r>
              <a:rPr sz="1100" spc="-65" dirty="0">
                <a:latin typeface="Arial"/>
                <a:cs typeface="Arial"/>
              </a:rPr>
              <a:t>Hence, </a:t>
            </a:r>
            <a:r>
              <a:rPr sz="1100" spc="25" dirty="0">
                <a:latin typeface="Arial"/>
                <a:cs typeface="Arial"/>
              </a:rPr>
              <a:t>it </a:t>
            </a:r>
            <a:r>
              <a:rPr sz="1100" spc="-65" dirty="0">
                <a:latin typeface="Arial"/>
                <a:cs typeface="Arial"/>
              </a:rPr>
              <a:t>becomes </a:t>
            </a:r>
            <a:r>
              <a:rPr sz="1100" spc="-30" dirty="0">
                <a:latin typeface="Arial"/>
                <a:cs typeface="Arial"/>
              </a:rPr>
              <a:t>imperative </a:t>
            </a:r>
            <a:r>
              <a:rPr sz="1100" spc="5" dirty="0">
                <a:latin typeface="Arial"/>
                <a:cs typeface="Arial"/>
              </a:rPr>
              <a:t>for </a:t>
            </a:r>
            <a:r>
              <a:rPr sz="1100" spc="-45" dirty="0">
                <a:latin typeface="Arial"/>
                <a:cs typeface="Arial"/>
              </a:rPr>
              <a:t>medical </a:t>
            </a:r>
            <a:r>
              <a:rPr sz="1100" spc="-50" dirty="0">
                <a:latin typeface="Arial"/>
                <a:cs typeface="Arial"/>
              </a:rPr>
              <a:t>graduates </a:t>
            </a:r>
            <a:r>
              <a:rPr sz="1100" spc="-20" dirty="0">
                <a:latin typeface="Arial"/>
                <a:cs typeface="Arial"/>
              </a:rPr>
              <a:t>in </a:t>
            </a:r>
            <a:r>
              <a:rPr sz="1100" spc="-65" dirty="0">
                <a:latin typeface="Arial"/>
                <a:cs typeface="Arial"/>
              </a:rPr>
              <a:t>Pakistan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40" dirty="0">
                <a:latin typeface="Arial"/>
                <a:cs typeface="Arial"/>
              </a:rPr>
              <a:t>understand </a:t>
            </a:r>
            <a:r>
              <a:rPr sz="1100" spc="-25" dirty="0">
                <a:latin typeface="Arial"/>
                <a:cs typeface="Arial"/>
              </a:rPr>
              <a:t>how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30" dirty="0">
                <a:latin typeface="Arial"/>
                <a:cs typeface="Arial"/>
              </a:rPr>
              <a:t>conditions </a:t>
            </a:r>
            <a:r>
              <a:rPr sz="1100" spc="-45" dirty="0">
                <a:latin typeface="Arial"/>
                <a:cs typeface="Arial"/>
              </a:rPr>
              <a:t>occur </a:t>
            </a:r>
            <a:r>
              <a:rPr sz="1100" spc="-55" dirty="0">
                <a:latin typeface="Arial"/>
                <a:cs typeface="Arial"/>
              </a:rPr>
              <a:t>and  </a:t>
            </a:r>
            <a:r>
              <a:rPr sz="1100" spc="-25" dirty="0">
                <a:latin typeface="Arial"/>
                <a:cs typeface="Arial"/>
              </a:rPr>
              <a:t>how they </a:t>
            </a:r>
            <a:r>
              <a:rPr sz="1100" spc="-70" dirty="0">
                <a:latin typeface="Arial"/>
                <a:cs typeface="Arial"/>
              </a:rPr>
              <a:t>can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65" dirty="0">
                <a:latin typeface="Arial"/>
                <a:cs typeface="Arial"/>
              </a:rPr>
              <a:t>managed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prevented. </a:t>
            </a:r>
            <a:r>
              <a:rPr sz="1100" spc="-85" dirty="0">
                <a:latin typeface="Arial"/>
                <a:cs typeface="Arial"/>
              </a:rPr>
              <a:t>Since </a:t>
            </a:r>
            <a:r>
              <a:rPr sz="1100" spc="-50" dirty="0">
                <a:latin typeface="Arial"/>
                <a:cs typeface="Arial"/>
              </a:rPr>
              <a:t>genetics,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0" dirty="0">
                <a:latin typeface="Arial"/>
                <a:cs typeface="Arial"/>
              </a:rPr>
              <a:t>pathophysiology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0" dirty="0">
                <a:latin typeface="Arial"/>
                <a:cs typeface="Arial"/>
              </a:rPr>
              <a:t>genetic disorders, </a:t>
            </a:r>
            <a:r>
              <a:rPr sz="1100" spc="-65" dirty="0">
                <a:latin typeface="Arial"/>
                <a:cs typeface="Arial"/>
              </a:rPr>
              <a:t>is </a:t>
            </a:r>
            <a:r>
              <a:rPr sz="1100" spc="-85" dirty="0">
                <a:latin typeface="Arial"/>
                <a:cs typeface="Arial"/>
              </a:rPr>
              <a:t>a  </a:t>
            </a:r>
            <a:r>
              <a:rPr sz="1100" spc="-45" dirty="0">
                <a:latin typeface="Arial"/>
                <a:cs typeface="Arial"/>
              </a:rPr>
              <a:t>complex </a:t>
            </a:r>
            <a:r>
              <a:rPr sz="1100" spc="-60" dirty="0">
                <a:latin typeface="Arial"/>
                <a:cs typeface="Arial"/>
              </a:rPr>
              <a:t>process, </a:t>
            </a:r>
            <a:r>
              <a:rPr sz="1100" spc="-25" dirty="0">
                <a:latin typeface="Arial"/>
                <a:cs typeface="Arial"/>
              </a:rPr>
              <a:t>this </a:t>
            </a:r>
            <a:r>
              <a:rPr sz="1100" spc="-20" dirty="0">
                <a:latin typeface="Arial"/>
                <a:cs typeface="Arial"/>
              </a:rPr>
              <a:t>topic </a:t>
            </a:r>
            <a:r>
              <a:rPr sz="1100" spc="-70" dirty="0">
                <a:latin typeface="Arial"/>
                <a:cs typeface="Arial"/>
              </a:rPr>
              <a:t>was </a:t>
            </a:r>
            <a:r>
              <a:rPr sz="1100" spc="-10" dirty="0">
                <a:latin typeface="Arial"/>
                <a:cs typeface="Arial"/>
              </a:rPr>
              <a:t>initially </a:t>
            </a:r>
            <a:r>
              <a:rPr sz="1100" spc="-25" dirty="0">
                <a:latin typeface="Arial"/>
                <a:cs typeface="Arial"/>
              </a:rPr>
              <a:t>dealt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10" dirty="0">
                <a:latin typeface="Arial"/>
                <a:cs typeface="Arial"/>
              </a:rPr>
              <a:t>the first </a:t>
            </a:r>
            <a:r>
              <a:rPr sz="1100" spc="-40" dirty="0">
                <a:latin typeface="Arial"/>
                <a:cs typeface="Arial"/>
              </a:rPr>
              <a:t>spiral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0" dirty="0">
                <a:latin typeface="Arial"/>
                <a:cs typeface="Arial"/>
              </a:rPr>
              <a:t>curriculum </a:t>
            </a:r>
            <a:r>
              <a:rPr sz="1100" spc="-10" dirty="0">
                <a:latin typeface="Arial"/>
                <a:cs typeface="Arial"/>
              </a:rPr>
              <a:t>at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35" dirty="0">
                <a:latin typeface="Arial"/>
                <a:cs typeface="Arial"/>
              </a:rPr>
              <a:t>simpler level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55" dirty="0">
                <a:latin typeface="Arial"/>
                <a:cs typeface="Arial"/>
              </a:rPr>
              <a:t>is  </a:t>
            </a:r>
            <a:r>
              <a:rPr sz="1100" spc="-25" dirty="0">
                <a:latin typeface="Arial"/>
                <a:cs typeface="Arial"/>
              </a:rPr>
              <a:t>now </a:t>
            </a:r>
            <a:r>
              <a:rPr sz="1100" spc="-45" dirty="0">
                <a:latin typeface="Arial"/>
                <a:cs typeface="Arial"/>
              </a:rPr>
              <a:t>being </a:t>
            </a:r>
            <a:r>
              <a:rPr sz="1100" spc="-30" dirty="0">
                <a:latin typeface="Arial"/>
                <a:cs typeface="Arial"/>
              </a:rPr>
              <a:t>re-visited </a:t>
            </a:r>
            <a:r>
              <a:rPr sz="1100" spc="-10" dirty="0">
                <a:latin typeface="Arial"/>
                <a:cs typeface="Arial"/>
              </a:rPr>
              <a:t>at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30" dirty="0">
                <a:latin typeface="Arial"/>
                <a:cs typeface="Arial"/>
              </a:rPr>
              <a:t>more </a:t>
            </a:r>
            <a:r>
              <a:rPr sz="1100" spc="-65" dirty="0">
                <a:latin typeface="Arial"/>
                <a:cs typeface="Arial"/>
              </a:rPr>
              <a:t>advanced </a:t>
            </a:r>
            <a:r>
              <a:rPr sz="1100" spc="-35" dirty="0">
                <a:latin typeface="Arial"/>
                <a:cs typeface="Arial"/>
              </a:rPr>
              <a:t>level. </a:t>
            </a:r>
            <a:r>
              <a:rPr sz="1100" spc="-30" dirty="0">
                <a:latin typeface="Arial"/>
                <a:cs typeface="Arial"/>
              </a:rPr>
              <a:t>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first </a:t>
            </a:r>
            <a:r>
              <a:rPr sz="1100" spc="-45" dirty="0">
                <a:latin typeface="Arial"/>
                <a:cs typeface="Arial"/>
              </a:rPr>
              <a:t>year, </a:t>
            </a:r>
            <a:r>
              <a:rPr sz="1100" spc="-30" dirty="0">
                <a:latin typeface="Arial"/>
                <a:cs typeface="Arial"/>
              </a:rPr>
              <a:t>normal </a:t>
            </a:r>
            <a:r>
              <a:rPr sz="1100" spc="-40" dirty="0">
                <a:latin typeface="Arial"/>
                <a:cs typeface="Arial"/>
              </a:rPr>
              <a:t>genetic </a:t>
            </a:r>
            <a:r>
              <a:rPr sz="1100" spc="-70" dirty="0">
                <a:latin typeface="Arial"/>
                <a:cs typeface="Arial"/>
              </a:rPr>
              <a:t>processes </a:t>
            </a:r>
            <a:r>
              <a:rPr sz="1100" spc="-35" dirty="0">
                <a:latin typeface="Arial"/>
                <a:cs typeface="Arial"/>
              </a:rPr>
              <a:t>were </a:t>
            </a:r>
            <a:r>
              <a:rPr sz="1100" spc="-50" dirty="0">
                <a:latin typeface="Arial"/>
                <a:cs typeface="Arial"/>
              </a:rPr>
              <a:t>described </a:t>
            </a:r>
            <a:r>
              <a:rPr sz="1100" spc="-80" dirty="0">
                <a:latin typeface="Arial"/>
                <a:cs typeface="Arial"/>
              </a:rPr>
              <a:t>so  </a:t>
            </a:r>
            <a:r>
              <a:rPr sz="1100" dirty="0">
                <a:latin typeface="Arial"/>
                <a:cs typeface="Arial"/>
              </a:rPr>
              <a:t>that </a:t>
            </a:r>
            <a:r>
              <a:rPr sz="1100" spc="-45" dirty="0">
                <a:latin typeface="Arial"/>
                <a:cs typeface="Arial"/>
              </a:rPr>
              <a:t>learners </a:t>
            </a:r>
            <a:r>
              <a:rPr sz="1100" spc="-35" dirty="0">
                <a:latin typeface="Arial"/>
                <a:cs typeface="Arial"/>
              </a:rPr>
              <a:t>get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45" dirty="0">
                <a:latin typeface="Arial"/>
                <a:cs typeface="Arial"/>
              </a:rPr>
              <a:t>clear </a:t>
            </a:r>
            <a:r>
              <a:rPr sz="1100" spc="-40" dirty="0">
                <a:latin typeface="Arial"/>
                <a:cs typeface="Arial"/>
              </a:rPr>
              <a:t>understanding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21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how </a:t>
            </a:r>
            <a:r>
              <a:rPr sz="1100" spc="-55" dirty="0">
                <a:latin typeface="Arial"/>
                <a:cs typeface="Arial"/>
              </a:rPr>
              <a:t>chromosomes </a:t>
            </a:r>
            <a:r>
              <a:rPr sz="1100" spc="-20" dirty="0">
                <a:latin typeface="Arial"/>
                <a:cs typeface="Arial"/>
              </a:rPr>
              <a:t>function.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6985" algn="just">
              <a:lnSpc>
                <a:spcPct val="117300"/>
              </a:lnSpc>
            </a:pPr>
            <a:r>
              <a:rPr sz="1100" spc="-30" dirty="0">
                <a:latin typeface="Arial"/>
                <a:cs typeface="Arial"/>
              </a:rPr>
              <a:t>In </a:t>
            </a:r>
            <a:r>
              <a:rPr sz="1100" spc="-25" dirty="0">
                <a:latin typeface="Arial"/>
                <a:cs typeface="Arial"/>
              </a:rPr>
              <a:t>this </a:t>
            </a:r>
            <a:r>
              <a:rPr sz="1100" spc="-45" dirty="0">
                <a:latin typeface="Arial"/>
                <a:cs typeface="Arial"/>
              </a:rPr>
              <a:t>2nd </a:t>
            </a:r>
            <a:r>
              <a:rPr sz="1100" spc="-40" dirty="0">
                <a:latin typeface="Arial"/>
                <a:cs typeface="Arial"/>
              </a:rPr>
              <a:t>spiral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5" dirty="0">
                <a:latin typeface="Arial"/>
                <a:cs typeface="Arial"/>
              </a:rPr>
              <a:t>Genetics,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30" dirty="0">
                <a:latin typeface="Arial"/>
                <a:cs typeface="Arial"/>
              </a:rPr>
              <a:t>learn about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65" dirty="0">
                <a:latin typeface="Arial"/>
                <a:cs typeface="Arial"/>
              </a:rPr>
              <a:t>process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30" dirty="0">
                <a:latin typeface="Arial"/>
                <a:cs typeface="Arial"/>
              </a:rPr>
              <a:t>mutations, </a:t>
            </a:r>
            <a:r>
              <a:rPr sz="1100" spc="-55" dirty="0">
                <a:latin typeface="Arial"/>
                <a:cs typeface="Arial"/>
              </a:rPr>
              <a:t>single </a:t>
            </a:r>
            <a:r>
              <a:rPr sz="1100" spc="-65" dirty="0">
                <a:latin typeface="Arial"/>
                <a:cs typeface="Arial"/>
              </a:rPr>
              <a:t>gene </a:t>
            </a:r>
            <a:r>
              <a:rPr sz="1100" spc="-45" dirty="0">
                <a:latin typeface="Arial"/>
                <a:cs typeface="Arial"/>
              </a:rPr>
              <a:t>defects </a:t>
            </a:r>
            <a:r>
              <a:rPr sz="1100" spc="-55" dirty="0">
                <a:latin typeface="Arial"/>
                <a:cs typeface="Arial"/>
              </a:rPr>
              <a:t>and  </a:t>
            </a:r>
            <a:r>
              <a:rPr sz="1100" spc="-40" dirty="0">
                <a:latin typeface="Arial"/>
                <a:cs typeface="Arial"/>
              </a:rPr>
              <a:t>techniques </a:t>
            </a:r>
            <a:r>
              <a:rPr sz="1100" spc="-70" dirty="0">
                <a:latin typeface="Arial"/>
                <a:cs typeface="Arial"/>
              </a:rPr>
              <a:t>used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60" dirty="0">
                <a:latin typeface="Arial"/>
                <a:cs typeface="Arial"/>
              </a:rPr>
              <a:t>diagnose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40" dirty="0">
                <a:latin typeface="Arial"/>
                <a:cs typeface="Arial"/>
              </a:rPr>
              <a:t>disorders. </a:t>
            </a:r>
            <a:r>
              <a:rPr sz="1100" spc="-90" dirty="0">
                <a:latin typeface="Arial"/>
                <a:cs typeface="Arial"/>
              </a:rPr>
              <a:t>You </a:t>
            </a:r>
            <a:r>
              <a:rPr sz="1100" spc="-65" dirty="0">
                <a:latin typeface="Arial"/>
                <a:cs typeface="Arial"/>
              </a:rPr>
              <a:t>may </a:t>
            </a:r>
            <a:r>
              <a:rPr sz="1100" spc="-50" dirty="0">
                <a:latin typeface="Arial"/>
                <a:cs typeface="Arial"/>
              </a:rPr>
              <a:t>experience </a:t>
            </a:r>
            <a:r>
              <a:rPr sz="1100" spc="-45" dirty="0">
                <a:latin typeface="Arial"/>
                <a:cs typeface="Arial"/>
              </a:rPr>
              <a:t>various </a:t>
            </a:r>
            <a:r>
              <a:rPr sz="1100" spc="-40" dirty="0">
                <a:latin typeface="Arial"/>
                <a:cs typeface="Arial"/>
              </a:rPr>
              <a:t>genetic </a:t>
            </a:r>
            <a:r>
              <a:rPr sz="1100" spc="-45" dirty="0">
                <a:latin typeface="Arial"/>
                <a:cs typeface="Arial"/>
              </a:rPr>
              <a:t>disorders </a:t>
            </a:r>
            <a:r>
              <a:rPr sz="1100" spc="-30" dirty="0">
                <a:latin typeface="Arial"/>
                <a:cs typeface="Arial"/>
              </a:rPr>
              <a:t>during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clinical  </a:t>
            </a:r>
            <a:r>
              <a:rPr sz="1100" spc="-5" dirty="0">
                <a:latin typeface="Arial"/>
                <a:cs typeface="Arial"/>
              </a:rPr>
              <a:t>rotation </a:t>
            </a:r>
            <a:r>
              <a:rPr sz="1100" spc="-50" dirty="0">
                <a:latin typeface="Arial"/>
                <a:cs typeface="Arial"/>
              </a:rPr>
              <a:t>and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clerkship.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Times New Roman"/>
              <a:cs typeface="Times New Roman"/>
            </a:endParaRPr>
          </a:p>
          <a:p>
            <a:pPr marL="4237355">
              <a:lnSpc>
                <a:spcPct val="100000"/>
              </a:lnSpc>
            </a:pPr>
            <a:r>
              <a:rPr sz="800" spc="-45" dirty="0">
                <a:latin typeface="Arial"/>
                <a:cs typeface="Arial"/>
              </a:rPr>
              <a:t>Reference: </a:t>
            </a:r>
            <a:r>
              <a:rPr sz="800" spc="-95" dirty="0">
                <a:latin typeface="Arial"/>
                <a:cs typeface="Arial"/>
              </a:rPr>
              <a:t>JSMU </a:t>
            </a:r>
            <a:r>
              <a:rPr sz="800" spc="-45" dirty="0">
                <a:latin typeface="Arial"/>
                <a:cs typeface="Arial"/>
              </a:rPr>
              <a:t>Study </a:t>
            </a:r>
            <a:r>
              <a:rPr sz="800" spc="-35" dirty="0">
                <a:latin typeface="Arial"/>
                <a:cs typeface="Arial"/>
              </a:rPr>
              <a:t>guide </a:t>
            </a:r>
            <a:r>
              <a:rPr sz="800" spc="-25" dirty="0">
                <a:latin typeface="Arial"/>
                <a:cs typeface="Arial"/>
              </a:rPr>
              <a:t>dated </a:t>
            </a:r>
            <a:r>
              <a:rPr sz="800" spc="-30" dirty="0">
                <a:latin typeface="Arial"/>
                <a:cs typeface="Arial"/>
              </a:rPr>
              <a:t>May </a:t>
            </a:r>
            <a:r>
              <a:rPr sz="800" spc="-20" dirty="0">
                <a:latin typeface="Arial"/>
                <a:cs typeface="Arial"/>
              </a:rPr>
              <a:t>10</a:t>
            </a:r>
            <a:r>
              <a:rPr sz="750" spc="-30" baseline="27777" dirty="0">
                <a:latin typeface="Arial"/>
                <a:cs typeface="Arial"/>
              </a:rPr>
              <a:t>th</a:t>
            </a:r>
            <a:r>
              <a:rPr sz="800" spc="-20" dirty="0">
                <a:latin typeface="Arial"/>
                <a:cs typeface="Arial"/>
              </a:rPr>
              <a:t>,</a:t>
            </a:r>
            <a:r>
              <a:rPr sz="800" spc="-145" dirty="0">
                <a:latin typeface="Arial"/>
                <a:cs typeface="Arial"/>
              </a:rPr>
              <a:t> </a:t>
            </a:r>
            <a:r>
              <a:rPr sz="800" spc="-45" dirty="0">
                <a:latin typeface="Arial"/>
                <a:cs typeface="Arial"/>
              </a:rPr>
              <a:t>2018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65572" y="426211"/>
            <a:ext cx="215646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40" dirty="0">
                <a:latin typeface="Arial"/>
                <a:cs typeface="Arial"/>
              </a:rPr>
              <a:t>4</a:t>
            </a:r>
            <a:r>
              <a:rPr sz="1050" b="1" i="1" spc="-60" baseline="31746" dirty="0">
                <a:latin typeface="Arial"/>
                <a:cs typeface="Arial"/>
              </a:rPr>
              <a:t>th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40" dirty="0">
                <a:latin typeface="Arial"/>
                <a:cs typeface="Arial"/>
              </a:rPr>
              <a:t>MBBS </a:t>
            </a:r>
            <a:r>
              <a:rPr sz="1100" b="1" i="1" spc="-114" dirty="0">
                <a:latin typeface="Arial"/>
                <a:cs typeface="Arial"/>
              </a:rPr>
              <a:t>GENETICS-II</a:t>
            </a:r>
            <a:r>
              <a:rPr sz="1100" b="1" i="1" spc="-70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8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11555" y="466725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40104" y="825500"/>
            <a:ext cx="3460115" cy="573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COURSE </a:t>
            </a:r>
            <a:r>
              <a:rPr sz="1200" b="1" u="heavy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OBJECTIVES </a:t>
            </a:r>
            <a:r>
              <a:rPr sz="12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AND</a:t>
            </a:r>
            <a:r>
              <a:rPr sz="1200" b="1" u="heavy" spc="-1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STRATEGIES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spc="-95" dirty="0">
                <a:latin typeface="Arial"/>
                <a:cs typeface="Arial"/>
              </a:rPr>
              <a:t>By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5" dirty="0">
                <a:latin typeface="Arial"/>
                <a:cs typeface="Arial"/>
              </a:rPr>
              <a:t>end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5" dirty="0">
                <a:latin typeface="Arial"/>
                <a:cs typeface="Arial"/>
              </a:rPr>
              <a:t>Genetics-II </a:t>
            </a:r>
            <a:r>
              <a:rPr sz="1100" spc="-35" dirty="0">
                <a:latin typeface="Arial"/>
                <a:cs typeface="Arial"/>
              </a:rPr>
              <a:t>module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45" dirty="0">
                <a:latin typeface="Arial"/>
                <a:cs typeface="Arial"/>
              </a:rPr>
              <a:t>should </a:t>
            </a:r>
            <a:r>
              <a:rPr sz="1100" spc="-50" dirty="0">
                <a:latin typeface="Arial"/>
                <a:cs typeface="Arial"/>
              </a:rPr>
              <a:t>be able</a:t>
            </a:r>
            <a:r>
              <a:rPr sz="1100" spc="-18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to: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81176" y="1548638"/>
          <a:ext cx="6052183" cy="74225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3160"/>
                <a:gridCol w="602615"/>
                <a:gridCol w="256539"/>
                <a:gridCol w="825500"/>
                <a:gridCol w="363855"/>
                <a:gridCol w="400050"/>
                <a:gridCol w="939164"/>
                <a:gridCol w="1511300"/>
              </a:tblGrid>
              <a:tr h="354965">
                <a:tc gridSpan="7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200" b="1" spc="-175" dirty="0">
                          <a:latin typeface="Arial"/>
                          <a:cs typeface="Arial"/>
                        </a:rPr>
                        <a:t>OBJECTIVES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sz="1200" b="1" spc="-140" dirty="0">
                          <a:latin typeface="Arial"/>
                          <a:cs typeface="Arial"/>
                        </a:rPr>
                        <a:t>TEACHING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80" dirty="0">
                          <a:latin typeface="Arial"/>
                          <a:cs typeface="Arial"/>
                        </a:rPr>
                        <a:t>STRATEGY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53060">
                <a:tc gridSpan="8">
                  <a:txBody>
                    <a:bodyPr/>
                    <a:lstStyle/>
                    <a:p>
                      <a:pPr marL="2540" algn="ctr">
                        <a:lnSpc>
                          <a:spcPts val="1430"/>
                        </a:lnSpc>
                      </a:pPr>
                      <a:r>
                        <a:rPr sz="1200" b="1" spc="-135" dirty="0">
                          <a:latin typeface="Arial"/>
                          <a:cs typeface="Arial"/>
                        </a:rPr>
                        <a:t>BIOCHEMISTRY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3060">
                <a:tc gridSpan="7"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process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110" dirty="0">
                          <a:latin typeface="Arial"/>
                          <a:cs typeface="Arial"/>
                        </a:rPr>
                        <a:t>DNA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Replication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repair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3185" marR="77470" indent="-1270" algn="ctr">
                        <a:lnSpc>
                          <a:spcPct val="117200"/>
                        </a:lnSpc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 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Lectures/Small</a:t>
                      </a:r>
                      <a:r>
                        <a:rPr sz="12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Group 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Discussion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68325">
                <a:tc gridSpan="7"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mechanism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Transcription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Post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Transcriptional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97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200" spc="-20" dirty="0">
                          <a:latin typeface="Arial"/>
                          <a:cs typeface="Arial"/>
                        </a:rPr>
                        <a:t>Modification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69595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  <a:tab pos="883285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	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972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spc="-20" dirty="0">
                          <a:latin typeface="Arial"/>
                          <a:cs typeface="Arial"/>
                        </a:rPr>
                        <a:t>Modification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process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Translation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and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80" dirty="0">
                          <a:latin typeface="Arial"/>
                          <a:cs typeface="Arial"/>
                        </a:rPr>
                        <a:t>Post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45" dirty="0">
                          <a:latin typeface="Arial"/>
                          <a:cs typeface="Arial"/>
                        </a:rPr>
                        <a:t>Translational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1790">
                <a:tc gridSpan="8">
                  <a:txBody>
                    <a:bodyPr/>
                    <a:lstStyle/>
                    <a:p>
                      <a:pPr marL="635" algn="ctr">
                        <a:lnSpc>
                          <a:spcPts val="1430"/>
                        </a:lnSpc>
                      </a:pPr>
                      <a:r>
                        <a:rPr sz="1200" b="1" spc="-160" dirty="0">
                          <a:latin typeface="Arial"/>
                          <a:cs typeface="Arial"/>
                        </a:rPr>
                        <a:t>MOLECULAR</a:t>
                      </a:r>
                      <a:r>
                        <a:rPr sz="12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55" dirty="0">
                          <a:latin typeface="Arial"/>
                          <a:cs typeface="Arial"/>
                        </a:rPr>
                        <a:t>PATHOLOGY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75335">
                <a:tc gridSpan="7"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concepts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genetics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including </a:t>
                      </a:r>
                      <a:r>
                        <a:rPr sz="1200" spc="-110" dirty="0">
                          <a:latin typeface="Arial"/>
                          <a:cs typeface="Arial"/>
                        </a:rPr>
                        <a:t>DNA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140" dirty="0">
                          <a:latin typeface="Arial"/>
                          <a:cs typeface="Arial"/>
                        </a:rPr>
                        <a:t>RNA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972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structure,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Mendel’s </a:t>
                      </a:r>
                      <a:r>
                        <a:rPr sz="1200" spc="-105" dirty="0">
                          <a:latin typeface="Arial"/>
                          <a:cs typeface="Arial"/>
                        </a:rPr>
                        <a:t>Laws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inheritance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Pedigree</a:t>
                      </a:r>
                      <a:r>
                        <a:rPr sz="12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Chart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79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0370">
                        <a:lnSpc>
                          <a:spcPts val="1415"/>
                        </a:lnSpc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3185" marR="77470" algn="ctr">
                        <a:lnSpc>
                          <a:spcPct val="116700"/>
                        </a:lnSpc>
                      </a:pPr>
                      <a:r>
                        <a:rPr sz="1200" spc="-55" dirty="0">
                          <a:latin typeface="Arial"/>
                          <a:cs typeface="Arial"/>
                        </a:rPr>
                        <a:t>Lectures/Small</a:t>
                      </a:r>
                      <a:r>
                        <a:rPr sz="12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Group 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Discussion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0220">
                <a:tc gridSpan="7"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200" b="1" spc="-55" dirty="0">
                          <a:latin typeface="Arial"/>
                          <a:cs typeface="Arial"/>
                        </a:rPr>
                        <a:t>Mutations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9720" marR="164465" indent="-228600">
                        <a:lnSpc>
                          <a:spcPct val="1026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different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types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mutations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coding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non-coding 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regions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genes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9720" marR="114935" indent="-228600">
                        <a:lnSpc>
                          <a:spcPct val="101699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Distinguish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between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different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types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mutations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coding  and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non-coding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regions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genes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that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result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phenotypic</a:t>
                      </a:r>
                      <a:r>
                        <a:rPr sz="12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change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20" dirty="0">
                          <a:latin typeface="Arial"/>
                          <a:cs typeface="Arial"/>
                        </a:rPr>
                        <a:t>Differentiate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between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spontaneous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induced</a:t>
                      </a:r>
                      <a:r>
                        <a:rPr sz="12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mutations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10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how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point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mutations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frame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shift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mutation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gene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97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may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alter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activity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protein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35" dirty="0">
                          <a:latin typeface="Arial"/>
                          <a:cs typeface="Arial"/>
                        </a:rPr>
                        <a:t>it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encodes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0970">
                        <a:lnSpc>
                          <a:spcPct val="100000"/>
                        </a:lnSpc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Lectures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65885">
                <a:tc gridSpan="7">
                  <a:txBody>
                    <a:bodyPr/>
                    <a:lstStyle/>
                    <a:p>
                      <a:pPr marL="71120">
                        <a:lnSpc>
                          <a:spcPts val="1415"/>
                        </a:lnSpc>
                      </a:pPr>
                      <a:r>
                        <a:rPr sz="1200" b="1" spc="-110" dirty="0">
                          <a:latin typeface="Arial"/>
                          <a:cs typeface="Arial"/>
                        </a:rPr>
                        <a:t>Single </a:t>
                      </a:r>
                      <a:r>
                        <a:rPr sz="1200" b="1" spc="-100" dirty="0">
                          <a:latin typeface="Arial"/>
                          <a:cs typeface="Arial"/>
                        </a:rPr>
                        <a:t>gene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5" dirty="0">
                          <a:latin typeface="Arial"/>
                          <a:cs typeface="Arial"/>
                        </a:rPr>
                        <a:t>disorders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9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single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gene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disorders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30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types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single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gene</a:t>
                      </a:r>
                      <a:r>
                        <a:rPr sz="12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disorders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9720" marR="723900" indent="-228600">
                        <a:lnSpc>
                          <a:spcPct val="101699"/>
                        </a:lnSpc>
                        <a:spcBef>
                          <a:spcPts val="28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characteristics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single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gene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which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gives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variation</a:t>
                      </a:r>
                      <a:r>
                        <a:rPr sz="12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in 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expression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diseases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9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genetic 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changes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which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occur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these</a:t>
                      </a:r>
                      <a:r>
                        <a:rPr sz="12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disorders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70280">
                <a:tc gridSpan="7">
                  <a:txBody>
                    <a:bodyPr/>
                    <a:lstStyle/>
                    <a:p>
                      <a:pPr marL="71120">
                        <a:lnSpc>
                          <a:spcPts val="1415"/>
                        </a:lnSpc>
                      </a:pPr>
                      <a:r>
                        <a:rPr sz="1200" b="1" spc="-85" dirty="0">
                          <a:latin typeface="Arial"/>
                          <a:cs typeface="Arial"/>
                        </a:rPr>
                        <a:t>Genetic</a:t>
                      </a:r>
                      <a:r>
                        <a:rPr sz="12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techniques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9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principles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recombinant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genetic techniques</a:t>
                      </a:r>
                      <a:r>
                        <a:rPr sz="12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9720" marR="530860">
                        <a:lnSpc>
                          <a:spcPts val="1689"/>
                        </a:lnSpc>
                        <a:spcBef>
                          <a:spcPts val="7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applications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detection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genetic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diseases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which 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includes </a:t>
                      </a:r>
                      <a:r>
                        <a:rPr sz="1200" spc="-170" dirty="0">
                          <a:latin typeface="Arial"/>
                          <a:cs typeface="Arial"/>
                        </a:rPr>
                        <a:t>PCR, </a:t>
                      </a:r>
                      <a:r>
                        <a:rPr sz="1200" spc="-130" dirty="0">
                          <a:latin typeface="Arial"/>
                          <a:cs typeface="Arial"/>
                        </a:rPr>
                        <a:t>FISH, </a:t>
                      </a:r>
                      <a:r>
                        <a:rPr sz="1200" spc="-155" dirty="0">
                          <a:latin typeface="Arial"/>
                          <a:cs typeface="Arial"/>
                        </a:rPr>
                        <a:t>RFLP,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35" dirty="0">
                          <a:latin typeface="Arial"/>
                          <a:cs typeface="Arial"/>
                        </a:rPr>
                        <a:t>BLOTTING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60960" indent="-1270" algn="ctr">
                        <a:lnSpc>
                          <a:spcPct val="117100"/>
                        </a:lnSpc>
                        <a:spcBef>
                          <a:spcPts val="484"/>
                        </a:spcBef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Group 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Discussion/Interactive 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Lectures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159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65572" y="426211"/>
            <a:ext cx="215646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40" dirty="0">
                <a:latin typeface="Arial"/>
                <a:cs typeface="Arial"/>
              </a:rPr>
              <a:t>4</a:t>
            </a:r>
            <a:r>
              <a:rPr sz="1050" b="1" i="1" spc="-60" baseline="31746" dirty="0">
                <a:latin typeface="Arial"/>
                <a:cs typeface="Arial"/>
              </a:rPr>
              <a:t>th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40" dirty="0">
                <a:latin typeface="Arial"/>
                <a:cs typeface="Arial"/>
              </a:rPr>
              <a:t>MBBS </a:t>
            </a:r>
            <a:r>
              <a:rPr sz="1100" b="1" i="1" spc="-114" dirty="0">
                <a:latin typeface="Arial"/>
                <a:cs typeface="Arial"/>
              </a:rPr>
              <a:t>GENETICS-II</a:t>
            </a:r>
            <a:r>
              <a:rPr sz="1100" b="1" i="1" spc="-70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16964" y="5469890"/>
            <a:ext cx="5545455" cy="1447165"/>
          </a:xfrm>
          <a:custGeom>
            <a:avLst/>
            <a:gdLst/>
            <a:ahLst/>
            <a:cxnLst/>
            <a:rect l="l" t="t" r="r" b="b"/>
            <a:pathLst>
              <a:path w="5545455" h="1447165">
                <a:moveTo>
                  <a:pt x="5304282" y="0"/>
                </a:moveTo>
                <a:lnTo>
                  <a:pt x="241172" y="0"/>
                </a:lnTo>
                <a:lnTo>
                  <a:pt x="192575" y="4898"/>
                </a:lnTo>
                <a:lnTo>
                  <a:pt x="147307" y="18948"/>
                </a:lnTo>
                <a:lnTo>
                  <a:pt x="106341" y="41181"/>
                </a:lnTo>
                <a:lnTo>
                  <a:pt x="70646" y="70627"/>
                </a:lnTo>
                <a:lnTo>
                  <a:pt x="41194" y="106319"/>
                </a:lnTo>
                <a:lnTo>
                  <a:pt x="18955" y="147286"/>
                </a:lnTo>
                <a:lnTo>
                  <a:pt x="4900" y="192560"/>
                </a:lnTo>
                <a:lnTo>
                  <a:pt x="0" y="241173"/>
                </a:lnTo>
                <a:lnTo>
                  <a:pt x="0" y="1205992"/>
                </a:lnTo>
                <a:lnTo>
                  <a:pt x="4900" y="1254604"/>
                </a:lnTo>
                <a:lnTo>
                  <a:pt x="18955" y="1299878"/>
                </a:lnTo>
                <a:lnTo>
                  <a:pt x="41194" y="1340845"/>
                </a:lnTo>
                <a:lnTo>
                  <a:pt x="70646" y="1376537"/>
                </a:lnTo>
                <a:lnTo>
                  <a:pt x="106341" y="1405983"/>
                </a:lnTo>
                <a:lnTo>
                  <a:pt x="147307" y="1428216"/>
                </a:lnTo>
                <a:lnTo>
                  <a:pt x="192575" y="1442266"/>
                </a:lnTo>
                <a:lnTo>
                  <a:pt x="241172" y="1447165"/>
                </a:lnTo>
                <a:lnTo>
                  <a:pt x="5304282" y="1447165"/>
                </a:lnTo>
                <a:lnTo>
                  <a:pt x="5352894" y="1442266"/>
                </a:lnTo>
                <a:lnTo>
                  <a:pt x="5398168" y="1428216"/>
                </a:lnTo>
                <a:lnTo>
                  <a:pt x="5439135" y="1405983"/>
                </a:lnTo>
                <a:lnTo>
                  <a:pt x="5474827" y="1376537"/>
                </a:lnTo>
                <a:lnTo>
                  <a:pt x="5504273" y="1340845"/>
                </a:lnTo>
                <a:lnTo>
                  <a:pt x="5526506" y="1299878"/>
                </a:lnTo>
                <a:lnTo>
                  <a:pt x="5540556" y="1254604"/>
                </a:lnTo>
                <a:lnTo>
                  <a:pt x="5545455" y="1205992"/>
                </a:lnTo>
                <a:lnTo>
                  <a:pt x="5545455" y="241173"/>
                </a:lnTo>
                <a:lnTo>
                  <a:pt x="5540556" y="192560"/>
                </a:lnTo>
                <a:lnTo>
                  <a:pt x="5526506" y="147286"/>
                </a:lnTo>
                <a:lnTo>
                  <a:pt x="5504273" y="106319"/>
                </a:lnTo>
                <a:lnTo>
                  <a:pt x="5474827" y="70627"/>
                </a:lnTo>
                <a:lnTo>
                  <a:pt x="5439135" y="41181"/>
                </a:lnTo>
                <a:lnTo>
                  <a:pt x="5398168" y="18948"/>
                </a:lnTo>
                <a:lnTo>
                  <a:pt x="5352894" y="4898"/>
                </a:lnTo>
                <a:lnTo>
                  <a:pt x="5304282" y="0"/>
                </a:lnTo>
                <a:close/>
              </a:path>
            </a:pathLst>
          </a:custGeom>
          <a:solidFill>
            <a:srgbClr val="F9BE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16964" y="5469890"/>
            <a:ext cx="5545455" cy="1447165"/>
          </a:xfrm>
          <a:custGeom>
            <a:avLst/>
            <a:gdLst/>
            <a:ahLst/>
            <a:cxnLst/>
            <a:rect l="l" t="t" r="r" b="b"/>
            <a:pathLst>
              <a:path w="5545455" h="1447165">
                <a:moveTo>
                  <a:pt x="241172" y="0"/>
                </a:moveTo>
                <a:lnTo>
                  <a:pt x="192575" y="4898"/>
                </a:lnTo>
                <a:lnTo>
                  <a:pt x="147307" y="18948"/>
                </a:lnTo>
                <a:lnTo>
                  <a:pt x="106341" y="41181"/>
                </a:lnTo>
                <a:lnTo>
                  <a:pt x="70646" y="70627"/>
                </a:lnTo>
                <a:lnTo>
                  <a:pt x="41194" y="106319"/>
                </a:lnTo>
                <a:lnTo>
                  <a:pt x="18955" y="147286"/>
                </a:lnTo>
                <a:lnTo>
                  <a:pt x="4900" y="192560"/>
                </a:lnTo>
                <a:lnTo>
                  <a:pt x="0" y="241173"/>
                </a:lnTo>
                <a:lnTo>
                  <a:pt x="0" y="1205992"/>
                </a:lnTo>
                <a:lnTo>
                  <a:pt x="4900" y="1254604"/>
                </a:lnTo>
                <a:lnTo>
                  <a:pt x="18955" y="1299878"/>
                </a:lnTo>
                <a:lnTo>
                  <a:pt x="41194" y="1340845"/>
                </a:lnTo>
                <a:lnTo>
                  <a:pt x="70646" y="1376537"/>
                </a:lnTo>
                <a:lnTo>
                  <a:pt x="106341" y="1405983"/>
                </a:lnTo>
                <a:lnTo>
                  <a:pt x="147307" y="1428216"/>
                </a:lnTo>
                <a:lnTo>
                  <a:pt x="192575" y="1442266"/>
                </a:lnTo>
                <a:lnTo>
                  <a:pt x="241172" y="1447165"/>
                </a:lnTo>
                <a:lnTo>
                  <a:pt x="5304282" y="1447165"/>
                </a:lnTo>
                <a:lnTo>
                  <a:pt x="5352894" y="1442266"/>
                </a:lnTo>
                <a:lnTo>
                  <a:pt x="5398168" y="1428216"/>
                </a:lnTo>
                <a:lnTo>
                  <a:pt x="5439135" y="1405983"/>
                </a:lnTo>
                <a:lnTo>
                  <a:pt x="5474827" y="1376537"/>
                </a:lnTo>
                <a:lnTo>
                  <a:pt x="5504273" y="1340845"/>
                </a:lnTo>
                <a:lnTo>
                  <a:pt x="5526506" y="1299878"/>
                </a:lnTo>
                <a:lnTo>
                  <a:pt x="5540556" y="1254604"/>
                </a:lnTo>
                <a:lnTo>
                  <a:pt x="5545455" y="1205992"/>
                </a:lnTo>
                <a:lnTo>
                  <a:pt x="5545455" y="241173"/>
                </a:lnTo>
                <a:lnTo>
                  <a:pt x="5540556" y="192560"/>
                </a:lnTo>
                <a:lnTo>
                  <a:pt x="5526506" y="147286"/>
                </a:lnTo>
                <a:lnTo>
                  <a:pt x="5504273" y="106319"/>
                </a:lnTo>
                <a:lnTo>
                  <a:pt x="5474827" y="70627"/>
                </a:lnTo>
                <a:lnTo>
                  <a:pt x="5439135" y="41181"/>
                </a:lnTo>
                <a:lnTo>
                  <a:pt x="5398168" y="18948"/>
                </a:lnTo>
                <a:lnTo>
                  <a:pt x="5352894" y="4898"/>
                </a:lnTo>
                <a:lnTo>
                  <a:pt x="5304282" y="0"/>
                </a:lnTo>
                <a:lnTo>
                  <a:pt x="241172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614671" y="5416296"/>
            <a:ext cx="1690877" cy="16573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881176" y="856488"/>
          <a:ext cx="6048374" cy="41357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37710"/>
                <a:gridCol w="1510664"/>
              </a:tblGrid>
              <a:tr h="1129030">
                <a:tc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200" b="1" spc="-70" dirty="0">
                          <a:latin typeface="Arial"/>
                          <a:cs typeface="Arial"/>
                        </a:rPr>
                        <a:t>Prenatal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14" dirty="0">
                          <a:latin typeface="Arial"/>
                          <a:cs typeface="Arial"/>
                        </a:rPr>
                        <a:t>Diagnosis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9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prenatal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diagnosis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04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techniques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used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prenatal</a:t>
                      </a:r>
                      <a:r>
                        <a:rPr sz="12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diagnosis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0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advantages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disadvantages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prenatal</a:t>
                      </a:r>
                      <a:r>
                        <a:rPr sz="12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diagnosis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04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Justify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indications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utility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prenatal</a:t>
                      </a:r>
                      <a:r>
                        <a:rPr sz="1200" spc="-2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diagnostic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tests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Lectures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41730">
                <a:tc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200" b="1" spc="-100" dirty="0">
                          <a:latin typeface="Arial"/>
                          <a:cs typeface="Arial"/>
                        </a:rPr>
                        <a:t>Gene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Therapy 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14" dirty="0">
                          <a:latin typeface="Arial"/>
                          <a:cs typeface="Arial"/>
                        </a:rPr>
                        <a:t>Counseling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3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how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gene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therapy</a:t>
                      </a:r>
                      <a:r>
                        <a:rPr sz="12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works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9720" marR="104139" indent="-228600">
                        <a:lnSpc>
                          <a:spcPct val="109600"/>
                        </a:lnSpc>
                        <a:spcBef>
                          <a:spcPts val="6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tools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techniques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used 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deliver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gene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therapies, 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to 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disease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candidates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gene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therapy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associated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risks and 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challenges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7345">
                <a:tc gridSpan="2">
                  <a:txBody>
                    <a:bodyPr/>
                    <a:lstStyle/>
                    <a:p>
                      <a:pPr marL="6350" algn="ctr">
                        <a:lnSpc>
                          <a:spcPts val="1405"/>
                        </a:lnSpc>
                      </a:pPr>
                      <a:r>
                        <a:rPr sz="1200" b="1" spc="-155" dirty="0">
                          <a:latin typeface="Arial"/>
                          <a:cs typeface="Arial"/>
                        </a:rPr>
                        <a:t>PATHOLOGY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58825">
                <a:tc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200" b="1" spc="-95" dirty="0">
                          <a:latin typeface="Arial"/>
                          <a:cs typeface="Arial"/>
                        </a:rPr>
                        <a:t>Pathophysiology 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70" dirty="0">
                          <a:latin typeface="Arial"/>
                          <a:cs typeface="Arial"/>
                        </a:rPr>
                        <a:t>Inheritance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8320" marR="79375" indent="-228600">
                        <a:lnSpc>
                          <a:spcPct val="101699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pathophysiology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classical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non-classical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mode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inheritance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genetic</a:t>
                      </a:r>
                      <a:r>
                        <a:rPr sz="12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diseases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74625">
                        <a:lnSpc>
                          <a:spcPct val="100000"/>
                        </a:lnSpc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Lecture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58825">
                <a:tc>
                  <a:txBody>
                    <a:bodyPr/>
                    <a:lstStyle/>
                    <a:p>
                      <a:pPr marL="528320" marR="264795" indent="-228600">
                        <a:lnSpc>
                          <a:spcPct val="101699"/>
                        </a:lnSpc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 features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important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genetic disorders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which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includes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Down’s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syndrome, Turner’s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syndrome,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Cystic 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Fibrosis,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Sickle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Cell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Anemia,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Thalassemia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4340" marR="365125" indent="-56515">
                        <a:lnSpc>
                          <a:spcPct val="116700"/>
                        </a:lnSpc>
                        <a:spcBef>
                          <a:spcPts val="500"/>
                        </a:spcBef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Small</a:t>
                      </a:r>
                      <a:r>
                        <a:rPr sz="12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Group 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Discussion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1367789" y="5712459"/>
            <a:ext cx="2905760" cy="947419"/>
          </a:xfrm>
          <a:custGeom>
            <a:avLst/>
            <a:gdLst/>
            <a:ahLst/>
            <a:cxnLst/>
            <a:rect l="l" t="t" r="r" b="b"/>
            <a:pathLst>
              <a:path w="2905760" h="947420">
                <a:moveTo>
                  <a:pt x="0" y="947420"/>
                </a:moveTo>
                <a:lnTo>
                  <a:pt x="2905760" y="947420"/>
                </a:lnTo>
                <a:lnTo>
                  <a:pt x="2905760" y="0"/>
                </a:lnTo>
                <a:lnTo>
                  <a:pt x="0" y="0"/>
                </a:lnTo>
                <a:lnTo>
                  <a:pt x="0" y="947420"/>
                </a:lnTo>
                <a:close/>
              </a:path>
            </a:pathLst>
          </a:custGeom>
          <a:solidFill>
            <a:srgbClr val="F9BE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40433" y="5758560"/>
            <a:ext cx="2760980" cy="215265"/>
          </a:xfrm>
          <a:custGeom>
            <a:avLst/>
            <a:gdLst/>
            <a:ahLst/>
            <a:cxnLst/>
            <a:rect l="l" t="t" r="r" b="b"/>
            <a:pathLst>
              <a:path w="2760979" h="215264">
                <a:moveTo>
                  <a:pt x="0" y="214884"/>
                </a:moveTo>
                <a:lnTo>
                  <a:pt x="2760599" y="214884"/>
                </a:lnTo>
                <a:lnTo>
                  <a:pt x="2760599" y="0"/>
                </a:lnTo>
                <a:lnTo>
                  <a:pt x="0" y="0"/>
                </a:lnTo>
                <a:lnTo>
                  <a:pt x="0" y="214884"/>
                </a:lnTo>
                <a:close/>
              </a:path>
            </a:pathLst>
          </a:custGeom>
          <a:solidFill>
            <a:srgbClr val="F9BE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40433" y="5973445"/>
            <a:ext cx="2760980" cy="213360"/>
          </a:xfrm>
          <a:custGeom>
            <a:avLst/>
            <a:gdLst/>
            <a:ahLst/>
            <a:cxnLst/>
            <a:rect l="l" t="t" r="r" b="b"/>
            <a:pathLst>
              <a:path w="2760979" h="213360">
                <a:moveTo>
                  <a:pt x="0" y="213360"/>
                </a:moveTo>
                <a:lnTo>
                  <a:pt x="2760599" y="213360"/>
                </a:lnTo>
                <a:lnTo>
                  <a:pt x="2760599" y="0"/>
                </a:lnTo>
                <a:lnTo>
                  <a:pt x="0" y="0"/>
                </a:lnTo>
                <a:lnTo>
                  <a:pt x="0" y="213360"/>
                </a:lnTo>
                <a:close/>
              </a:path>
            </a:pathLst>
          </a:custGeom>
          <a:solidFill>
            <a:srgbClr val="F9BE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440433" y="6186804"/>
            <a:ext cx="2760980" cy="213360"/>
          </a:xfrm>
          <a:custGeom>
            <a:avLst/>
            <a:gdLst/>
            <a:ahLst/>
            <a:cxnLst/>
            <a:rect l="l" t="t" r="r" b="b"/>
            <a:pathLst>
              <a:path w="2760979" h="213360">
                <a:moveTo>
                  <a:pt x="0" y="213360"/>
                </a:moveTo>
                <a:lnTo>
                  <a:pt x="2760599" y="213360"/>
                </a:lnTo>
                <a:lnTo>
                  <a:pt x="2760599" y="0"/>
                </a:lnTo>
                <a:lnTo>
                  <a:pt x="0" y="0"/>
                </a:lnTo>
                <a:lnTo>
                  <a:pt x="0" y="213360"/>
                </a:lnTo>
                <a:close/>
              </a:path>
            </a:pathLst>
          </a:custGeom>
          <a:solidFill>
            <a:srgbClr val="F9BE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40433" y="6400165"/>
            <a:ext cx="2760980" cy="215265"/>
          </a:xfrm>
          <a:custGeom>
            <a:avLst/>
            <a:gdLst/>
            <a:ahLst/>
            <a:cxnLst/>
            <a:rect l="l" t="t" r="r" b="b"/>
            <a:pathLst>
              <a:path w="2760979" h="215265">
                <a:moveTo>
                  <a:pt x="0" y="214884"/>
                </a:moveTo>
                <a:lnTo>
                  <a:pt x="2760599" y="214884"/>
                </a:lnTo>
                <a:lnTo>
                  <a:pt x="2760599" y="0"/>
                </a:lnTo>
                <a:lnTo>
                  <a:pt x="0" y="0"/>
                </a:lnTo>
                <a:lnTo>
                  <a:pt x="0" y="214884"/>
                </a:lnTo>
                <a:close/>
              </a:path>
            </a:pathLst>
          </a:custGeom>
          <a:solidFill>
            <a:srgbClr val="F9BE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478025" y="5706236"/>
            <a:ext cx="2684145" cy="8820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-2540" algn="ctr">
              <a:lnSpc>
                <a:spcPct val="116900"/>
              </a:lnSpc>
              <a:spcBef>
                <a:spcPts val="105"/>
              </a:spcBef>
            </a:pPr>
            <a:r>
              <a:rPr sz="1200" b="1" spc="-70" dirty="0">
                <a:latin typeface="Arial"/>
                <a:cs typeface="Arial"/>
              </a:rPr>
              <a:t>Apart </a:t>
            </a:r>
            <a:r>
              <a:rPr sz="1200" b="1" spc="-65" dirty="0">
                <a:latin typeface="Arial"/>
                <a:cs typeface="Arial"/>
              </a:rPr>
              <a:t>from </a:t>
            </a:r>
            <a:r>
              <a:rPr sz="1200" b="1" spc="-70" dirty="0">
                <a:latin typeface="Arial"/>
                <a:cs typeface="Arial"/>
              </a:rPr>
              <a:t>attending </a:t>
            </a:r>
            <a:r>
              <a:rPr sz="1200" b="1" spc="-75" dirty="0">
                <a:latin typeface="Arial"/>
                <a:cs typeface="Arial"/>
              </a:rPr>
              <a:t>daily </a:t>
            </a:r>
            <a:r>
              <a:rPr sz="1200" b="1" spc="-100" dirty="0">
                <a:latin typeface="Arial"/>
                <a:cs typeface="Arial"/>
              </a:rPr>
              <a:t>scheduled  </a:t>
            </a:r>
            <a:r>
              <a:rPr sz="1200" b="1" spc="-120" dirty="0">
                <a:latin typeface="Arial"/>
                <a:cs typeface="Arial"/>
              </a:rPr>
              <a:t>sessions, </a:t>
            </a:r>
            <a:r>
              <a:rPr sz="1200" b="1" spc="-90" dirty="0">
                <a:latin typeface="Arial"/>
                <a:cs typeface="Arial"/>
              </a:rPr>
              <a:t>students </a:t>
            </a:r>
            <a:r>
              <a:rPr sz="1200" b="1" spc="-55" dirty="0">
                <a:latin typeface="Arial"/>
                <a:cs typeface="Arial"/>
              </a:rPr>
              <a:t>too </a:t>
            </a:r>
            <a:r>
              <a:rPr sz="1200" b="1" spc="-105" dirty="0">
                <a:latin typeface="Arial"/>
                <a:cs typeface="Arial"/>
              </a:rPr>
              <a:t>should </a:t>
            </a:r>
            <a:r>
              <a:rPr sz="1200" b="1" spc="-110" dirty="0">
                <a:latin typeface="Arial"/>
                <a:cs typeface="Arial"/>
              </a:rPr>
              <a:t>engage </a:t>
            </a:r>
            <a:r>
              <a:rPr sz="1200" b="1" spc="-65" dirty="0">
                <a:latin typeface="Arial"/>
                <a:cs typeface="Arial"/>
              </a:rPr>
              <a:t>in  </a:t>
            </a:r>
            <a:r>
              <a:rPr sz="1200" b="1" spc="-80" dirty="0">
                <a:latin typeface="Arial"/>
                <a:cs typeface="Arial"/>
              </a:rPr>
              <a:t>self-study </a:t>
            </a:r>
            <a:r>
              <a:rPr sz="1200" b="1" spc="-45" dirty="0">
                <a:latin typeface="Arial"/>
                <a:cs typeface="Arial"/>
              </a:rPr>
              <a:t>to </a:t>
            </a:r>
            <a:r>
              <a:rPr sz="1200" b="1" spc="-95" dirty="0">
                <a:latin typeface="Arial"/>
                <a:cs typeface="Arial"/>
              </a:rPr>
              <a:t>ensure </a:t>
            </a:r>
            <a:r>
              <a:rPr sz="1200" b="1" spc="-40" dirty="0">
                <a:latin typeface="Arial"/>
                <a:cs typeface="Arial"/>
              </a:rPr>
              <a:t>that </a:t>
            </a:r>
            <a:r>
              <a:rPr sz="1200" b="1" spc="-55" dirty="0">
                <a:latin typeface="Arial"/>
                <a:cs typeface="Arial"/>
              </a:rPr>
              <a:t>all </a:t>
            </a:r>
            <a:r>
              <a:rPr sz="1200" b="1" spc="-45" dirty="0">
                <a:latin typeface="Arial"/>
                <a:cs typeface="Arial"/>
              </a:rPr>
              <a:t>the </a:t>
            </a:r>
            <a:r>
              <a:rPr sz="1200" b="1" spc="-90" dirty="0">
                <a:latin typeface="Arial"/>
                <a:cs typeface="Arial"/>
              </a:rPr>
              <a:t>objectives  </a:t>
            </a:r>
            <a:r>
              <a:rPr sz="1200" b="1" spc="-65" dirty="0">
                <a:latin typeface="Arial"/>
                <a:cs typeface="Arial"/>
              </a:rPr>
              <a:t>are</a:t>
            </a:r>
            <a:r>
              <a:rPr sz="1200" b="1" spc="-70" dirty="0">
                <a:latin typeface="Arial"/>
                <a:cs typeface="Arial"/>
              </a:rPr>
              <a:t> </a:t>
            </a:r>
            <a:r>
              <a:rPr sz="1200" b="1" spc="-95" dirty="0">
                <a:latin typeface="Arial"/>
                <a:cs typeface="Arial"/>
              </a:rPr>
              <a:t>covered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9</a:t>
            </a:fld>
            <a:endParaRPr spc="-5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2432</Words>
  <Application>Microsoft Office PowerPoint</Application>
  <PresentationFormat>Custom</PresentationFormat>
  <Paragraphs>367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STUDY GUIDE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GUIDE</dc:title>
  <cp:lastModifiedBy>Muzzammil</cp:lastModifiedBy>
  <cp:revision>5</cp:revision>
  <dcterms:created xsi:type="dcterms:W3CDTF">2019-06-10T13:48:33Z</dcterms:created>
  <dcterms:modified xsi:type="dcterms:W3CDTF">2019-06-13T13:41:23Z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2019-05-04T00:00:00Z</vt:filetime>
  </property>
  <property fmtid="{D5CDD505-2E9C-101B-9397-08002B2CF9AE}" pid="3" name="Creator">
    <vt:lpwstr>Microsoft® Word for Office 365</vt:lpwstr>
  </property>
  <property fmtid="{D5CDD505-2E9C-101B-9397-08002B2CF9AE}" pid="4" name="LastSaved">
    <vt:filetime>2019-06-10T00:00:00Z</vt:filetime>
  </property>
</Properties>
</file>